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72" r:id="rId1"/>
    <p:sldMasterId id="2147484452" r:id="rId2"/>
    <p:sldMasterId id="2147484464" r:id="rId3"/>
    <p:sldMasterId id="2147484548" r:id="rId4"/>
  </p:sldMasterIdLst>
  <p:notesMasterIdLst>
    <p:notesMasterId r:id="rId19"/>
  </p:notesMasterIdLst>
  <p:handoutMasterIdLst>
    <p:handoutMasterId r:id="rId20"/>
  </p:handoutMasterIdLst>
  <p:sldIdLst>
    <p:sldId id="256" r:id="rId5"/>
    <p:sldId id="280" r:id="rId6"/>
    <p:sldId id="296" r:id="rId7"/>
    <p:sldId id="301" r:id="rId8"/>
    <p:sldId id="299" r:id="rId9"/>
    <p:sldId id="300" r:id="rId10"/>
    <p:sldId id="303" r:id="rId11"/>
    <p:sldId id="278" r:id="rId12"/>
    <p:sldId id="265" r:id="rId13"/>
    <p:sldId id="310" r:id="rId14"/>
    <p:sldId id="294" r:id="rId15"/>
    <p:sldId id="306" r:id="rId16"/>
    <p:sldId id="309" r:id="rId17"/>
    <p:sldId id="308" r:id="rId18"/>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Lucida Sans Unicode"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Lucida Sans Unicode"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Lucida Sans Unicode"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Lucida Sans Unicode"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Lucida Sans Unicode" pitchFamily="34" charset="0"/>
        <a:ea typeface="ＭＳ Ｐゴシック" charset="-128"/>
        <a:cs typeface="+mn-cs"/>
      </a:defRPr>
    </a:lvl5pPr>
    <a:lvl6pPr marL="2286000" algn="l" defTabSz="914400" rtl="0" eaLnBrk="1" latinLnBrk="0" hangingPunct="1">
      <a:defRPr kumimoji="1" kern="1200">
        <a:solidFill>
          <a:schemeClr val="tx1"/>
        </a:solidFill>
        <a:latin typeface="Lucida Sans Unicode" pitchFamily="34" charset="0"/>
        <a:ea typeface="ＭＳ Ｐゴシック" charset="-128"/>
        <a:cs typeface="+mn-cs"/>
      </a:defRPr>
    </a:lvl6pPr>
    <a:lvl7pPr marL="2743200" algn="l" defTabSz="914400" rtl="0" eaLnBrk="1" latinLnBrk="0" hangingPunct="1">
      <a:defRPr kumimoji="1" kern="1200">
        <a:solidFill>
          <a:schemeClr val="tx1"/>
        </a:solidFill>
        <a:latin typeface="Lucida Sans Unicode" pitchFamily="34" charset="0"/>
        <a:ea typeface="ＭＳ Ｐゴシック" charset="-128"/>
        <a:cs typeface="+mn-cs"/>
      </a:defRPr>
    </a:lvl7pPr>
    <a:lvl8pPr marL="3200400" algn="l" defTabSz="914400" rtl="0" eaLnBrk="1" latinLnBrk="0" hangingPunct="1">
      <a:defRPr kumimoji="1" kern="1200">
        <a:solidFill>
          <a:schemeClr val="tx1"/>
        </a:solidFill>
        <a:latin typeface="Lucida Sans Unicode" pitchFamily="34" charset="0"/>
        <a:ea typeface="ＭＳ Ｐゴシック" charset="-128"/>
        <a:cs typeface="+mn-cs"/>
      </a:defRPr>
    </a:lvl8pPr>
    <a:lvl9pPr marL="3657600" algn="l" defTabSz="914400" rtl="0" eaLnBrk="1" latinLnBrk="0" hangingPunct="1">
      <a:defRPr kumimoji="1" kern="1200">
        <a:solidFill>
          <a:schemeClr val="tx1"/>
        </a:solidFill>
        <a:latin typeface="Lucida Sans Unicode"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DA1"/>
    <a:srgbClr val="FFCC00"/>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5" autoAdjust="0"/>
    <p:restoredTop sz="92266" autoAdjust="0"/>
  </p:normalViewPr>
  <p:slideViewPr>
    <p:cSldViewPr>
      <p:cViewPr>
        <p:scale>
          <a:sx n="70" d="100"/>
          <a:sy n="70" d="100"/>
        </p:scale>
        <p:origin x="-1428" y="12"/>
      </p:cViewPr>
      <p:guideLst>
        <p:guide orient="horz" pos="2160"/>
        <p:guide pos="2880"/>
      </p:guideLst>
    </p:cSldViewPr>
  </p:slideViewPr>
  <p:outlineViewPr>
    <p:cViewPr>
      <p:scale>
        <a:sx n="33" d="100"/>
        <a:sy n="33" d="100"/>
      </p:scale>
      <p:origin x="0" y="564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3708" y="-1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5A6EF0-A447-4FDF-BA42-43135C47FB92}" type="doc">
      <dgm:prSet loTypeId="urn:microsoft.com/office/officeart/2005/8/layout/venn1" loCatId="relationship" qsTypeId="urn:microsoft.com/office/officeart/2005/8/quickstyle/simple3" qsCatId="simple" csTypeId="urn:microsoft.com/office/officeart/2005/8/colors/colorful1#2" csCatId="colorful" phldr="1"/>
      <dgm:spPr/>
      <dgm:t>
        <a:bodyPr/>
        <a:lstStyle/>
        <a:p>
          <a:endParaRPr kumimoji="1" lang="ja-JP" altLang="en-US"/>
        </a:p>
      </dgm:t>
    </dgm:pt>
    <dgm:pt modelId="{11930193-EA45-4906-9228-FF65D32B8041}">
      <dgm:prSet custT="1"/>
      <dgm:spPr/>
      <dgm:t>
        <a:bodyPr/>
        <a:lstStyle/>
        <a:p>
          <a:pPr rtl="0"/>
          <a:r>
            <a:rPr kumimoji="1" lang="ja-JP" sz="2200" b="1" dirty="0" smtClean="0">
              <a:solidFill>
                <a:schemeClr val="tx2"/>
              </a:solidFill>
              <a:latin typeface="Meiryo UI" pitchFamily="50" charset="-128"/>
              <a:ea typeface="Meiryo UI" pitchFamily="50" charset="-128"/>
              <a:cs typeface="Meiryo UI" pitchFamily="50" charset="-128"/>
            </a:rPr>
            <a:t>機関</a:t>
          </a:r>
          <a:r>
            <a:rPr kumimoji="1" lang="ja-JP" altLang="en-US" sz="2200" b="1" dirty="0" smtClean="0">
              <a:solidFill>
                <a:schemeClr val="tx2"/>
              </a:solidFill>
              <a:latin typeface="Meiryo UI" pitchFamily="50" charset="-128"/>
              <a:ea typeface="Meiryo UI" pitchFamily="50" charset="-128"/>
              <a:cs typeface="Meiryo UI" pitchFamily="50" charset="-128"/>
            </a:rPr>
            <a:t>内</a:t>
          </a:r>
          <a:r>
            <a:rPr kumimoji="1" lang="ja-JP" sz="2200" b="1" dirty="0" smtClean="0">
              <a:solidFill>
                <a:schemeClr val="tx2"/>
              </a:solidFill>
              <a:latin typeface="Meiryo UI" pitchFamily="50" charset="-128"/>
              <a:ea typeface="Meiryo UI" pitchFamily="50" charset="-128"/>
              <a:cs typeface="Meiryo UI" pitchFamily="50" charset="-128"/>
            </a:rPr>
            <a:t>の</a:t>
          </a:r>
          <a:endParaRPr kumimoji="1" lang="en-US" altLang="ja-JP" sz="2200" b="1" dirty="0" smtClean="0">
            <a:solidFill>
              <a:schemeClr val="tx2"/>
            </a:solidFill>
            <a:latin typeface="Meiryo UI" pitchFamily="50" charset="-128"/>
            <a:ea typeface="Meiryo UI" pitchFamily="50" charset="-128"/>
            <a:cs typeface="Meiryo UI" pitchFamily="50" charset="-128"/>
          </a:endParaRPr>
        </a:p>
        <a:p>
          <a:pPr rtl="0"/>
          <a:r>
            <a:rPr kumimoji="1" lang="ja-JP" sz="2200" b="1" dirty="0" smtClean="0">
              <a:solidFill>
                <a:schemeClr val="tx2"/>
              </a:solidFill>
              <a:latin typeface="Meiryo UI" pitchFamily="50" charset="-128"/>
              <a:ea typeface="Meiryo UI" pitchFamily="50" charset="-128"/>
              <a:cs typeface="Meiryo UI" pitchFamily="50" charset="-128"/>
            </a:rPr>
            <a:t>共通意識</a:t>
          </a:r>
          <a:r>
            <a:rPr kumimoji="1" lang="ja-JP" altLang="en-US" sz="2200" b="1" dirty="0" smtClean="0">
              <a:solidFill>
                <a:schemeClr val="tx2"/>
              </a:solidFill>
              <a:latin typeface="Meiryo UI" pitchFamily="50" charset="-128"/>
              <a:ea typeface="Meiryo UI" pitchFamily="50" charset="-128"/>
              <a:cs typeface="Meiryo UI" pitchFamily="50" charset="-128"/>
            </a:rPr>
            <a:t>の構築</a:t>
          </a:r>
          <a:endParaRPr lang="ja-JP" sz="2200" dirty="0">
            <a:solidFill>
              <a:schemeClr val="tx2"/>
            </a:solidFill>
            <a:latin typeface="Meiryo UI" pitchFamily="50" charset="-128"/>
            <a:ea typeface="Meiryo UI" pitchFamily="50" charset="-128"/>
            <a:cs typeface="Meiryo UI" pitchFamily="50" charset="-128"/>
          </a:endParaRPr>
        </a:p>
      </dgm:t>
    </dgm:pt>
    <dgm:pt modelId="{5D14054D-8267-4EF0-860A-6576C3D4A0DD}" type="parTrans" cxnId="{CAEC6A9A-D26A-4656-9A58-01C7E1BCB041}">
      <dgm:prSet/>
      <dgm:spPr/>
      <dgm:t>
        <a:bodyPr/>
        <a:lstStyle/>
        <a:p>
          <a:endParaRPr kumimoji="1" lang="ja-JP" altLang="en-US"/>
        </a:p>
      </dgm:t>
    </dgm:pt>
    <dgm:pt modelId="{0326F75B-523A-4881-9366-21795C728F61}" type="sibTrans" cxnId="{CAEC6A9A-D26A-4656-9A58-01C7E1BCB041}">
      <dgm:prSet/>
      <dgm:spPr/>
      <dgm:t>
        <a:bodyPr/>
        <a:lstStyle/>
        <a:p>
          <a:endParaRPr kumimoji="1" lang="ja-JP" altLang="en-US"/>
        </a:p>
      </dgm:t>
    </dgm:pt>
    <dgm:pt modelId="{CBEE0EE2-966A-4A6B-861C-E725EE5DDBFC}">
      <dgm:prSet custT="1"/>
      <dgm:spPr/>
      <dgm:t>
        <a:bodyPr/>
        <a:lstStyle/>
        <a:p>
          <a:pPr rtl="0"/>
          <a:r>
            <a:rPr kumimoji="1" lang="ja-JP" altLang="en-US" sz="2200" b="1" dirty="0" smtClean="0">
              <a:solidFill>
                <a:schemeClr val="tx2"/>
              </a:solidFill>
              <a:latin typeface="Meiryo UI" pitchFamily="50" charset="-128"/>
              <a:ea typeface="Meiryo UI" pitchFamily="50" charset="-128"/>
              <a:cs typeface="Meiryo UI" pitchFamily="50" charset="-128"/>
            </a:rPr>
            <a:t>限られた資源の有効活用</a:t>
          </a:r>
          <a:endParaRPr lang="ja-JP" altLang="en-US" sz="2200" dirty="0">
            <a:solidFill>
              <a:schemeClr val="tx2"/>
            </a:solidFill>
            <a:latin typeface="Meiryo UI" pitchFamily="50" charset="-128"/>
            <a:ea typeface="Meiryo UI" pitchFamily="50" charset="-128"/>
            <a:cs typeface="Meiryo UI" pitchFamily="50" charset="-128"/>
          </a:endParaRPr>
        </a:p>
      </dgm:t>
    </dgm:pt>
    <dgm:pt modelId="{6AA860C0-B027-4910-A74C-C27A80199AC5}" type="parTrans" cxnId="{844095D3-76D1-4184-80E2-2612C4A18E33}">
      <dgm:prSet/>
      <dgm:spPr/>
      <dgm:t>
        <a:bodyPr/>
        <a:lstStyle/>
        <a:p>
          <a:endParaRPr kumimoji="1" lang="ja-JP" altLang="en-US"/>
        </a:p>
      </dgm:t>
    </dgm:pt>
    <dgm:pt modelId="{2082C881-F235-4C72-8BA4-08A27169CF1C}" type="sibTrans" cxnId="{844095D3-76D1-4184-80E2-2612C4A18E33}">
      <dgm:prSet/>
      <dgm:spPr/>
      <dgm:t>
        <a:bodyPr/>
        <a:lstStyle/>
        <a:p>
          <a:endParaRPr kumimoji="1" lang="ja-JP" altLang="en-US"/>
        </a:p>
      </dgm:t>
    </dgm:pt>
    <dgm:pt modelId="{70C39F2B-E892-4A44-834E-FFDD48740319}">
      <dgm:prSet custT="1"/>
      <dgm:spPr/>
      <dgm:t>
        <a:bodyPr/>
        <a:lstStyle/>
        <a:p>
          <a:pPr rtl="0"/>
          <a:r>
            <a:rPr kumimoji="1" lang="ja-JP" altLang="en-US" sz="2200" b="1" dirty="0" smtClean="0">
              <a:solidFill>
                <a:schemeClr val="tx2"/>
              </a:solidFill>
              <a:latin typeface="Meiryo UI" pitchFamily="50" charset="-128"/>
              <a:ea typeface="Meiryo UI" pitchFamily="50" charset="-128"/>
              <a:cs typeface="Meiryo UI" pitchFamily="50" charset="-128"/>
            </a:rPr>
            <a:t>アクレディテーションやステークホルダーに対する意義の表示</a:t>
          </a:r>
          <a:endParaRPr lang="ja-JP" altLang="en-US" sz="2200" dirty="0">
            <a:solidFill>
              <a:schemeClr val="tx2"/>
            </a:solidFill>
            <a:latin typeface="Meiryo UI" pitchFamily="50" charset="-128"/>
            <a:ea typeface="Meiryo UI" pitchFamily="50" charset="-128"/>
            <a:cs typeface="Meiryo UI" pitchFamily="50" charset="-128"/>
          </a:endParaRPr>
        </a:p>
      </dgm:t>
    </dgm:pt>
    <dgm:pt modelId="{81900834-2B13-4F5A-A2AA-E47B41517B63}" type="parTrans" cxnId="{23196288-14AE-40BD-BDF8-89DB471B8767}">
      <dgm:prSet/>
      <dgm:spPr/>
      <dgm:t>
        <a:bodyPr/>
        <a:lstStyle/>
        <a:p>
          <a:endParaRPr kumimoji="1" lang="ja-JP" altLang="en-US"/>
        </a:p>
      </dgm:t>
    </dgm:pt>
    <dgm:pt modelId="{85AA340C-BCB6-4427-89F7-04E76836D5E5}" type="sibTrans" cxnId="{23196288-14AE-40BD-BDF8-89DB471B8767}">
      <dgm:prSet/>
      <dgm:spPr/>
      <dgm:t>
        <a:bodyPr/>
        <a:lstStyle/>
        <a:p>
          <a:endParaRPr kumimoji="1" lang="ja-JP" altLang="en-US"/>
        </a:p>
      </dgm:t>
    </dgm:pt>
    <dgm:pt modelId="{BFD5118F-BADD-41A9-AD67-F7406D51E0B3}" type="pres">
      <dgm:prSet presAssocID="{BF5A6EF0-A447-4FDF-BA42-43135C47FB92}" presName="compositeShape" presStyleCnt="0">
        <dgm:presLayoutVars>
          <dgm:chMax val="7"/>
          <dgm:dir/>
          <dgm:resizeHandles val="exact"/>
        </dgm:presLayoutVars>
      </dgm:prSet>
      <dgm:spPr/>
      <dgm:t>
        <a:bodyPr/>
        <a:lstStyle/>
        <a:p>
          <a:endParaRPr kumimoji="1" lang="ja-JP" altLang="en-US"/>
        </a:p>
      </dgm:t>
    </dgm:pt>
    <dgm:pt modelId="{48097F92-DEF4-4629-A539-6B5AE0263AD3}" type="pres">
      <dgm:prSet presAssocID="{11930193-EA45-4906-9228-FF65D32B8041}" presName="circ1" presStyleLbl="vennNode1" presStyleIdx="0" presStyleCnt="3"/>
      <dgm:spPr/>
      <dgm:t>
        <a:bodyPr/>
        <a:lstStyle/>
        <a:p>
          <a:endParaRPr kumimoji="1" lang="ja-JP" altLang="en-US"/>
        </a:p>
      </dgm:t>
    </dgm:pt>
    <dgm:pt modelId="{2B4A62A9-A36D-4EF0-88FA-C6A89A3F2957}" type="pres">
      <dgm:prSet presAssocID="{11930193-EA45-4906-9228-FF65D32B8041}" presName="circ1Tx" presStyleLbl="revTx" presStyleIdx="0" presStyleCnt="0">
        <dgm:presLayoutVars>
          <dgm:chMax val="0"/>
          <dgm:chPref val="0"/>
          <dgm:bulletEnabled val="1"/>
        </dgm:presLayoutVars>
      </dgm:prSet>
      <dgm:spPr/>
      <dgm:t>
        <a:bodyPr/>
        <a:lstStyle/>
        <a:p>
          <a:endParaRPr kumimoji="1" lang="ja-JP" altLang="en-US"/>
        </a:p>
      </dgm:t>
    </dgm:pt>
    <dgm:pt modelId="{7654733F-0E0E-416A-9395-6F844F2F0CB8}" type="pres">
      <dgm:prSet presAssocID="{CBEE0EE2-966A-4A6B-861C-E725EE5DDBFC}" presName="circ2" presStyleLbl="vennNode1" presStyleIdx="1" presStyleCnt="3"/>
      <dgm:spPr/>
      <dgm:t>
        <a:bodyPr/>
        <a:lstStyle/>
        <a:p>
          <a:endParaRPr kumimoji="1" lang="ja-JP" altLang="en-US"/>
        </a:p>
      </dgm:t>
    </dgm:pt>
    <dgm:pt modelId="{C5FFF0A4-614B-4352-A856-31AE27DFF02A}" type="pres">
      <dgm:prSet presAssocID="{CBEE0EE2-966A-4A6B-861C-E725EE5DDBFC}" presName="circ2Tx" presStyleLbl="revTx" presStyleIdx="0" presStyleCnt="0">
        <dgm:presLayoutVars>
          <dgm:chMax val="0"/>
          <dgm:chPref val="0"/>
          <dgm:bulletEnabled val="1"/>
        </dgm:presLayoutVars>
      </dgm:prSet>
      <dgm:spPr/>
      <dgm:t>
        <a:bodyPr/>
        <a:lstStyle/>
        <a:p>
          <a:endParaRPr kumimoji="1" lang="ja-JP" altLang="en-US"/>
        </a:p>
      </dgm:t>
    </dgm:pt>
    <dgm:pt modelId="{89F3BD54-3A47-4620-8D0E-80E403E9E244}" type="pres">
      <dgm:prSet presAssocID="{70C39F2B-E892-4A44-834E-FFDD48740319}" presName="circ3" presStyleLbl="vennNode1" presStyleIdx="2" presStyleCnt="3" custScaleX="104585"/>
      <dgm:spPr/>
      <dgm:t>
        <a:bodyPr/>
        <a:lstStyle/>
        <a:p>
          <a:endParaRPr kumimoji="1" lang="ja-JP" altLang="en-US"/>
        </a:p>
      </dgm:t>
    </dgm:pt>
    <dgm:pt modelId="{F16DCA04-1F9F-42A9-9F3E-FBDD9A5BF979}" type="pres">
      <dgm:prSet presAssocID="{70C39F2B-E892-4A44-834E-FFDD48740319}"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897936BD-96F5-46B4-8F51-B5E2944B2C38}" type="presOf" srcId="{11930193-EA45-4906-9228-FF65D32B8041}" destId="{2B4A62A9-A36D-4EF0-88FA-C6A89A3F2957}" srcOrd="1" destOrd="0" presId="urn:microsoft.com/office/officeart/2005/8/layout/venn1"/>
    <dgm:cxn modelId="{FC5486EB-6265-4FE8-92B9-0B6F3684A45D}" type="presOf" srcId="{CBEE0EE2-966A-4A6B-861C-E725EE5DDBFC}" destId="{7654733F-0E0E-416A-9395-6F844F2F0CB8}" srcOrd="0" destOrd="0" presId="urn:microsoft.com/office/officeart/2005/8/layout/venn1"/>
    <dgm:cxn modelId="{9B6874AB-E5DC-4FF8-83E4-F3E108E0EF88}" type="presOf" srcId="{70C39F2B-E892-4A44-834E-FFDD48740319}" destId="{89F3BD54-3A47-4620-8D0E-80E403E9E244}" srcOrd="0" destOrd="0" presId="urn:microsoft.com/office/officeart/2005/8/layout/venn1"/>
    <dgm:cxn modelId="{0734FA37-7BC2-42B9-AC2B-784116EF9877}" type="presOf" srcId="{11930193-EA45-4906-9228-FF65D32B8041}" destId="{48097F92-DEF4-4629-A539-6B5AE0263AD3}" srcOrd="0" destOrd="0" presId="urn:microsoft.com/office/officeart/2005/8/layout/venn1"/>
    <dgm:cxn modelId="{23196288-14AE-40BD-BDF8-89DB471B8767}" srcId="{BF5A6EF0-A447-4FDF-BA42-43135C47FB92}" destId="{70C39F2B-E892-4A44-834E-FFDD48740319}" srcOrd="2" destOrd="0" parTransId="{81900834-2B13-4F5A-A2AA-E47B41517B63}" sibTransId="{85AA340C-BCB6-4427-89F7-04E76836D5E5}"/>
    <dgm:cxn modelId="{0136E56C-81EE-46D0-9798-7D6214E9709D}" type="presOf" srcId="{CBEE0EE2-966A-4A6B-861C-E725EE5DDBFC}" destId="{C5FFF0A4-614B-4352-A856-31AE27DFF02A}" srcOrd="1" destOrd="0" presId="urn:microsoft.com/office/officeart/2005/8/layout/venn1"/>
    <dgm:cxn modelId="{ED5AE94D-11ED-4248-9174-77E815EBBEB4}" type="presOf" srcId="{BF5A6EF0-A447-4FDF-BA42-43135C47FB92}" destId="{BFD5118F-BADD-41A9-AD67-F7406D51E0B3}" srcOrd="0" destOrd="0" presId="urn:microsoft.com/office/officeart/2005/8/layout/venn1"/>
    <dgm:cxn modelId="{844095D3-76D1-4184-80E2-2612C4A18E33}" srcId="{BF5A6EF0-A447-4FDF-BA42-43135C47FB92}" destId="{CBEE0EE2-966A-4A6B-861C-E725EE5DDBFC}" srcOrd="1" destOrd="0" parTransId="{6AA860C0-B027-4910-A74C-C27A80199AC5}" sibTransId="{2082C881-F235-4C72-8BA4-08A27169CF1C}"/>
    <dgm:cxn modelId="{CAEC6A9A-D26A-4656-9A58-01C7E1BCB041}" srcId="{BF5A6EF0-A447-4FDF-BA42-43135C47FB92}" destId="{11930193-EA45-4906-9228-FF65D32B8041}" srcOrd="0" destOrd="0" parTransId="{5D14054D-8267-4EF0-860A-6576C3D4A0DD}" sibTransId="{0326F75B-523A-4881-9366-21795C728F61}"/>
    <dgm:cxn modelId="{8D2FEB6A-B666-47A3-9BA6-BC073F03C26E}" type="presOf" srcId="{70C39F2B-E892-4A44-834E-FFDD48740319}" destId="{F16DCA04-1F9F-42A9-9F3E-FBDD9A5BF979}" srcOrd="1" destOrd="0" presId="urn:microsoft.com/office/officeart/2005/8/layout/venn1"/>
    <dgm:cxn modelId="{1FDBD01F-22D3-4E4F-85BD-C3C6C21A79C9}" type="presParOf" srcId="{BFD5118F-BADD-41A9-AD67-F7406D51E0B3}" destId="{48097F92-DEF4-4629-A539-6B5AE0263AD3}" srcOrd="0" destOrd="0" presId="urn:microsoft.com/office/officeart/2005/8/layout/venn1"/>
    <dgm:cxn modelId="{25CD9BAA-ED91-40BD-9605-3C802E53937D}" type="presParOf" srcId="{BFD5118F-BADD-41A9-AD67-F7406D51E0B3}" destId="{2B4A62A9-A36D-4EF0-88FA-C6A89A3F2957}" srcOrd="1" destOrd="0" presId="urn:microsoft.com/office/officeart/2005/8/layout/venn1"/>
    <dgm:cxn modelId="{4C21357A-EDF9-4F79-8721-2B83EE9B4312}" type="presParOf" srcId="{BFD5118F-BADD-41A9-AD67-F7406D51E0B3}" destId="{7654733F-0E0E-416A-9395-6F844F2F0CB8}" srcOrd="2" destOrd="0" presId="urn:microsoft.com/office/officeart/2005/8/layout/venn1"/>
    <dgm:cxn modelId="{337B941E-9A9C-4523-A7EB-65A23A2CBE56}" type="presParOf" srcId="{BFD5118F-BADD-41A9-AD67-F7406D51E0B3}" destId="{C5FFF0A4-614B-4352-A856-31AE27DFF02A}" srcOrd="3" destOrd="0" presId="urn:microsoft.com/office/officeart/2005/8/layout/venn1"/>
    <dgm:cxn modelId="{23C94A15-7309-4600-AD61-99404A90F4DE}" type="presParOf" srcId="{BFD5118F-BADD-41A9-AD67-F7406D51E0B3}" destId="{89F3BD54-3A47-4620-8D0E-80E403E9E244}" srcOrd="4" destOrd="0" presId="urn:microsoft.com/office/officeart/2005/8/layout/venn1"/>
    <dgm:cxn modelId="{59DD3E74-AF60-432B-BB2D-C50F6DCADD72}" type="presParOf" srcId="{BFD5118F-BADD-41A9-AD67-F7406D51E0B3}" destId="{F16DCA04-1F9F-42A9-9F3E-FBDD9A5BF97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97F92-DEF4-4629-A539-6B5AE0263AD3}">
      <dsp:nvSpPr>
        <dsp:cNvPr id="0" name=""/>
        <dsp:cNvSpPr/>
      </dsp:nvSpPr>
      <dsp:spPr>
        <a:xfrm>
          <a:off x="2478712" y="139485"/>
          <a:ext cx="2885896" cy="2885896"/>
        </a:xfrm>
        <a:prstGeom prst="ellipse">
          <a:avLst/>
        </a:prstGeom>
        <a:gradFill rotWithShape="0">
          <a:gsLst>
            <a:gs pos="0">
              <a:schemeClr val="accent2">
                <a:alpha val="50000"/>
                <a:hueOff val="0"/>
                <a:satOff val="0"/>
                <a:lumOff val="0"/>
                <a:alphaOff val="0"/>
                <a:lumMod val="157000"/>
                <a:satMod val="101000"/>
              </a:schemeClr>
            </a:gs>
            <a:gs pos="50000">
              <a:schemeClr val="accent2">
                <a:alpha val="50000"/>
                <a:hueOff val="0"/>
                <a:satOff val="0"/>
                <a:lumOff val="0"/>
                <a:alphaOff val="0"/>
                <a:lumMod val="137000"/>
                <a:satMod val="103000"/>
              </a:schemeClr>
            </a:gs>
            <a:gs pos="100000">
              <a:schemeClr val="accent2">
                <a:alpha val="50000"/>
                <a:hueOff val="0"/>
                <a:satOff val="0"/>
                <a:lumOff val="0"/>
                <a:alphaOff val="0"/>
                <a:lumMod val="115000"/>
                <a:satMod val="109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kumimoji="1" lang="ja-JP" sz="2200" b="1" kern="1200" dirty="0" smtClean="0">
              <a:solidFill>
                <a:schemeClr val="tx2"/>
              </a:solidFill>
              <a:latin typeface="Meiryo UI" pitchFamily="50" charset="-128"/>
              <a:ea typeface="Meiryo UI" pitchFamily="50" charset="-128"/>
              <a:cs typeface="Meiryo UI" pitchFamily="50" charset="-128"/>
            </a:rPr>
            <a:t>機関</a:t>
          </a:r>
          <a:r>
            <a:rPr kumimoji="1" lang="ja-JP" altLang="en-US" sz="2200" b="1" kern="1200" dirty="0" smtClean="0">
              <a:solidFill>
                <a:schemeClr val="tx2"/>
              </a:solidFill>
              <a:latin typeface="Meiryo UI" pitchFamily="50" charset="-128"/>
              <a:ea typeface="Meiryo UI" pitchFamily="50" charset="-128"/>
              <a:cs typeface="Meiryo UI" pitchFamily="50" charset="-128"/>
            </a:rPr>
            <a:t>内</a:t>
          </a:r>
          <a:r>
            <a:rPr kumimoji="1" lang="ja-JP" sz="2200" b="1" kern="1200" dirty="0" smtClean="0">
              <a:solidFill>
                <a:schemeClr val="tx2"/>
              </a:solidFill>
              <a:latin typeface="Meiryo UI" pitchFamily="50" charset="-128"/>
              <a:ea typeface="Meiryo UI" pitchFamily="50" charset="-128"/>
              <a:cs typeface="Meiryo UI" pitchFamily="50" charset="-128"/>
            </a:rPr>
            <a:t>の</a:t>
          </a:r>
          <a:endParaRPr kumimoji="1" lang="en-US" altLang="ja-JP" sz="2200" b="1" kern="1200" dirty="0" smtClean="0">
            <a:solidFill>
              <a:schemeClr val="tx2"/>
            </a:solidFill>
            <a:latin typeface="Meiryo UI" pitchFamily="50" charset="-128"/>
            <a:ea typeface="Meiryo UI" pitchFamily="50" charset="-128"/>
            <a:cs typeface="Meiryo UI" pitchFamily="50" charset="-128"/>
          </a:endParaRPr>
        </a:p>
        <a:p>
          <a:pPr lvl="0" algn="ctr" defTabSz="977900" rtl="0">
            <a:lnSpc>
              <a:spcPct val="90000"/>
            </a:lnSpc>
            <a:spcBef>
              <a:spcPct val="0"/>
            </a:spcBef>
            <a:spcAft>
              <a:spcPct val="35000"/>
            </a:spcAft>
          </a:pPr>
          <a:r>
            <a:rPr kumimoji="1" lang="ja-JP" sz="2200" b="1" kern="1200" dirty="0" smtClean="0">
              <a:solidFill>
                <a:schemeClr val="tx2"/>
              </a:solidFill>
              <a:latin typeface="Meiryo UI" pitchFamily="50" charset="-128"/>
              <a:ea typeface="Meiryo UI" pitchFamily="50" charset="-128"/>
              <a:cs typeface="Meiryo UI" pitchFamily="50" charset="-128"/>
            </a:rPr>
            <a:t>共通意識</a:t>
          </a:r>
          <a:r>
            <a:rPr kumimoji="1" lang="ja-JP" altLang="en-US" sz="2200" b="1" kern="1200" dirty="0" smtClean="0">
              <a:solidFill>
                <a:schemeClr val="tx2"/>
              </a:solidFill>
              <a:latin typeface="Meiryo UI" pitchFamily="50" charset="-128"/>
              <a:ea typeface="Meiryo UI" pitchFamily="50" charset="-128"/>
              <a:cs typeface="Meiryo UI" pitchFamily="50" charset="-128"/>
            </a:rPr>
            <a:t>の構築</a:t>
          </a:r>
          <a:endParaRPr lang="ja-JP" sz="2200" kern="1200" dirty="0">
            <a:solidFill>
              <a:schemeClr val="tx2"/>
            </a:solidFill>
            <a:latin typeface="Meiryo UI" pitchFamily="50" charset="-128"/>
            <a:ea typeface="Meiryo UI" pitchFamily="50" charset="-128"/>
            <a:cs typeface="Meiryo UI" pitchFamily="50" charset="-128"/>
          </a:endParaRPr>
        </a:p>
      </dsp:txBody>
      <dsp:txXfrm>
        <a:off x="2863498" y="644516"/>
        <a:ext cx="2116324" cy="1298653"/>
      </dsp:txXfrm>
    </dsp:sp>
    <dsp:sp modelId="{7654733F-0E0E-416A-9395-6F844F2F0CB8}">
      <dsp:nvSpPr>
        <dsp:cNvPr id="0" name=""/>
        <dsp:cNvSpPr/>
      </dsp:nvSpPr>
      <dsp:spPr>
        <a:xfrm>
          <a:off x="3520040" y="1943170"/>
          <a:ext cx="2885896" cy="2885896"/>
        </a:xfrm>
        <a:prstGeom prst="ellipse">
          <a:avLst/>
        </a:prstGeom>
        <a:gradFill rotWithShape="0">
          <a:gsLst>
            <a:gs pos="0">
              <a:schemeClr val="accent3">
                <a:alpha val="50000"/>
                <a:hueOff val="0"/>
                <a:satOff val="0"/>
                <a:lumOff val="0"/>
                <a:alphaOff val="0"/>
                <a:lumMod val="157000"/>
                <a:satMod val="101000"/>
              </a:schemeClr>
            </a:gs>
            <a:gs pos="50000">
              <a:schemeClr val="accent3">
                <a:alpha val="50000"/>
                <a:hueOff val="0"/>
                <a:satOff val="0"/>
                <a:lumOff val="0"/>
                <a:alphaOff val="0"/>
                <a:lumMod val="137000"/>
                <a:satMod val="103000"/>
              </a:schemeClr>
            </a:gs>
            <a:gs pos="100000">
              <a:schemeClr val="accent3">
                <a:alpha val="50000"/>
                <a:hueOff val="0"/>
                <a:satOff val="0"/>
                <a:lumOff val="0"/>
                <a:alphaOff val="0"/>
                <a:lumMod val="115000"/>
                <a:satMod val="109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kumimoji="1" lang="ja-JP" altLang="en-US" sz="2200" b="1" kern="1200" dirty="0" smtClean="0">
              <a:solidFill>
                <a:schemeClr val="tx2"/>
              </a:solidFill>
              <a:latin typeface="Meiryo UI" pitchFamily="50" charset="-128"/>
              <a:ea typeface="Meiryo UI" pitchFamily="50" charset="-128"/>
              <a:cs typeface="Meiryo UI" pitchFamily="50" charset="-128"/>
            </a:rPr>
            <a:t>限られた資源の有効活用</a:t>
          </a:r>
          <a:endParaRPr lang="ja-JP" altLang="en-US" sz="2200" kern="1200" dirty="0">
            <a:solidFill>
              <a:schemeClr val="tx2"/>
            </a:solidFill>
            <a:latin typeface="Meiryo UI" pitchFamily="50" charset="-128"/>
            <a:ea typeface="Meiryo UI" pitchFamily="50" charset="-128"/>
            <a:cs typeface="Meiryo UI" pitchFamily="50" charset="-128"/>
          </a:endParaRPr>
        </a:p>
      </dsp:txBody>
      <dsp:txXfrm>
        <a:off x="4402643" y="2688693"/>
        <a:ext cx="1731537" cy="1587243"/>
      </dsp:txXfrm>
    </dsp:sp>
    <dsp:sp modelId="{89F3BD54-3A47-4620-8D0E-80E403E9E244}">
      <dsp:nvSpPr>
        <dsp:cNvPr id="0" name=""/>
        <dsp:cNvSpPr/>
      </dsp:nvSpPr>
      <dsp:spPr>
        <a:xfrm>
          <a:off x="1371225" y="1943170"/>
          <a:ext cx="3018214" cy="2885896"/>
        </a:xfrm>
        <a:prstGeom prst="ellipse">
          <a:avLst/>
        </a:prstGeom>
        <a:gradFill rotWithShape="0">
          <a:gsLst>
            <a:gs pos="0">
              <a:schemeClr val="accent4">
                <a:alpha val="50000"/>
                <a:hueOff val="0"/>
                <a:satOff val="0"/>
                <a:lumOff val="0"/>
                <a:alphaOff val="0"/>
                <a:lumMod val="157000"/>
                <a:satMod val="101000"/>
              </a:schemeClr>
            </a:gs>
            <a:gs pos="50000">
              <a:schemeClr val="accent4">
                <a:alpha val="50000"/>
                <a:hueOff val="0"/>
                <a:satOff val="0"/>
                <a:lumOff val="0"/>
                <a:alphaOff val="0"/>
                <a:lumMod val="137000"/>
                <a:satMod val="103000"/>
              </a:schemeClr>
            </a:gs>
            <a:gs pos="100000">
              <a:schemeClr val="accent4">
                <a:alpha val="50000"/>
                <a:hueOff val="0"/>
                <a:satOff val="0"/>
                <a:lumOff val="0"/>
                <a:alphaOff val="0"/>
                <a:lumMod val="115000"/>
                <a:satMod val="109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kumimoji="1" lang="ja-JP" altLang="en-US" sz="2200" b="1" kern="1200" dirty="0" smtClean="0">
              <a:solidFill>
                <a:schemeClr val="tx2"/>
              </a:solidFill>
              <a:latin typeface="Meiryo UI" pitchFamily="50" charset="-128"/>
              <a:ea typeface="Meiryo UI" pitchFamily="50" charset="-128"/>
              <a:cs typeface="Meiryo UI" pitchFamily="50" charset="-128"/>
            </a:rPr>
            <a:t>アクレディテーションやステークホルダーに対する意義の表示</a:t>
          </a:r>
          <a:endParaRPr lang="ja-JP" altLang="en-US" sz="2200" kern="1200" dirty="0">
            <a:solidFill>
              <a:schemeClr val="tx2"/>
            </a:solidFill>
            <a:latin typeface="Meiryo UI" pitchFamily="50" charset="-128"/>
            <a:ea typeface="Meiryo UI" pitchFamily="50" charset="-128"/>
            <a:cs typeface="Meiryo UI" pitchFamily="50" charset="-128"/>
          </a:endParaRPr>
        </a:p>
      </dsp:txBody>
      <dsp:txXfrm>
        <a:off x="1655441" y="2688693"/>
        <a:ext cx="1810928" cy="158724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1163" cy="495301"/>
          </a:xfrm>
          <a:prstGeom prst="rect">
            <a:avLst/>
          </a:prstGeom>
        </p:spPr>
        <p:txBody>
          <a:bodyPr vert="horz" lIns="91500" tIns="45750" rIns="91500" bIns="45750"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 2"/>
          <p:cNvSpPr>
            <a:spLocks noGrp="1"/>
          </p:cNvSpPr>
          <p:nvPr>
            <p:ph type="dt" sz="quarter" idx="1"/>
          </p:nvPr>
        </p:nvSpPr>
        <p:spPr>
          <a:xfrm>
            <a:off x="3854450" y="0"/>
            <a:ext cx="2949576" cy="495301"/>
          </a:xfrm>
          <a:prstGeom prst="rect">
            <a:avLst/>
          </a:prstGeom>
        </p:spPr>
        <p:txBody>
          <a:bodyPr vert="horz" lIns="91500" tIns="45750" rIns="91500" bIns="45750" rtlCol="0"/>
          <a:lstStyle>
            <a:lvl1pPr algn="r" fontAlgn="auto">
              <a:spcBef>
                <a:spcPts val="0"/>
              </a:spcBef>
              <a:spcAft>
                <a:spcPts val="0"/>
              </a:spcAft>
              <a:defRPr sz="1200">
                <a:latin typeface="+mn-lt"/>
                <a:ea typeface="+mn-ea"/>
              </a:defRPr>
            </a:lvl1pPr>
          </a:lstStyle>
          <a:p>
            <a:pPr>
              <a:defRPr/>
            </a:pPr>
            <a:endParaRPr lang="ja-JP" altLang="en-US" dirty="0"/>
          </a:p>
        </p:txBody>
      </p:sp>
      <p:sp>
        <p:nvSpPr>
          <p:cNvPr id="4" name="フッター プレースホルダ 3"/>
          <p:cNvSpPr>
            <a:spLocks noGrp="1"/>
          </p:cNvSpPr>
          <p:nvPr>
            <p:ph type="ftr" sz="quarter" idx="2"/>
          </p:nvPr>
        </p:nvSpPr>
        <p:spPr>
          <a:xfrm>
            <a:off x="0" y="9440864"/>
            <a:ext cx="2951163" cy="496887"/>
          </a:xfrm>
          <a:prstGeom prst="rect">
            <a:avLst/>
          </a:prstGeom>
        </p:spPr>
        <p:txBody>
          <a:bodyPr vert="horz" lIns="91500" tIns="45750" rIns="91500" bIns="45750"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5" name="スライド番号プレースホルダ 4"/>
          <p:cNvSpPr>
            <a:spLocks noGrp="1"/>
          </p:cNvSpPr>
          <p:nvPr>
            <p:ph type="sldNum" sz="quarter" idx="3"/>
          </p:nvPr>
        </p:nvSpPr>
        <p:spPr>
          <a:xfrm>
            <a:off x="3854450" y="9440864"/>
            <a:ext cx="2949576" cy="496887"/>
          </a:xfrm>
          <a:prstGeom prst="rect">
            <a:avLst/>
          </a:prstGeom>
        </p:spPr>
        <p:txBody>
          <a:bodyPr vert="horz" lIns="91500" tIns="45750" rIns="91500" bIns="45750" rtlCol="0" anchor="b"/>
          <a:lstStyle>
            <a:lvl1pPr algn="r" fontAlgn="auto">
              <a:spcBef>
                <a:spcPts val="0"/>
              </a:spcBef>
              <a:spcAft>
                <a:spcPts val="0"/>
              </a:spcAft>
              <a:defRPr sz="1200">
                <a:latin typeface="+mn-lt"/>
                <a:ea typeface="+mn-ea"/>
              </a:defRPr>
            </a:lvl1pPr>
          </a:lstStyle>
          <a:p>
            <a:pPr>
              <a:defRPr/>
            </a:pPr>
            <a:fld id="{16A1D4C8-EC73-4A89-BAC9-5F13987E001B}" type="slidenum">
              <a:rPr lang="ja-JP" altLang="en-US"/>
              <a:pPr>
                <a:defRPr/>
              </a:pPr>
              <a:t>‹#›</a:t>
            </a:fld>
            <a:endParaRPr lang="ja-JP" altLang="en-US" dirty="0"/>
          </a:p>
        </p:txBody>
      </p:sp>
    </p:spTree>
    <p:extLst>
      <p:ext uri="{BB962C8B-B14F-4D97-AF65-F5344CB8AC3E}">
        <p14:creationId xmlns:p14="http://schemas.microsoft.com/office/powerpoint/2010/main" val="18303299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1163" cy="495301"/>
          </a:xfrm>
          <a:prstGeom prst="rect">
            <a:avLst/>
          </a:prstGeom>
        </p:spPr>
        <p:txBody>
          <a:bodyPr vert="horz" lIns="91500" tIns="45750" rIns="91500" bIns="45750"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 2"/>
          <p:cNvSpPr>
            <a:spLocks noGrp="1"/>
          </p:cNvSpPr>
          <p:nvPr>
            <p:ph type="dt" idx="1"/>
          </p:nvPr>
        </p:nvSpPr>
        <p:spPr>
          <a:xfrm>
            <a:off x="3854450" y="0"/>
            <a:ext cx="2949576" cy="495301"/>
          </a:xfrm>
          <a:prstGeom prst="rect">
            <a:avLst/>
          </a:prstGeom>
        </p:spPr>
        <p:txBody>
          <a:bodyPr vert="horz" lIns="91500" tIns="45750" rIns="91500" bIns="45750" rtlCol="0"/>
          <a:lstStyle>
            <a:lvl1pPr algn="r" fontAlgn="auto">
              <a:spcBef>
                <a:spcPts val="0"/>
              </a:spcBef>
              <a:spcAft>
                <a:spcPts val="0"/>
              </a:spcAft>
              <a:defRPr sz="1200">
                <a:latin typeface="+mn-lt"/>
                <a:ea typeface="+mn-ea"/>
              </a:defRPr>
            </a:lvl1pPr>
          </a:lstStyle>
          <a:p>
            <a:pPr>
              <a:defRPr/>
            </a:pPr>
            <a:endParaRPr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500" tIns="45750" rIns="91500" bIns="45750" rtlCol="0" anchor="ctr"/>
          <a:lstStyle/>
          <a:p>
            <a:pPr lvl="0"/>
            <a:endParaRPr lang="ja-JP" altLang="en-US" noProof="0" dirty="0"/>
          </a:p>
        </p:txBody>
      </p:sp>
      <p:sp>
        <p:nvSpPr>
          <p:cNvPr id="5" name="ノート プレースホルダ 4"/>
          <p:cNvSpPr>
            <a:spLocks noGrp="1"/>
          </p:cNvSpPr>
          <p:nvPr>
            <p:ph type="body" sz="quarter" idx="3"/>
          </p:nvPr>
        </p:nvSpPr>
        <p:spPr>
          <a:xfrm>
            <a:off x="682626" y="4719639"/>
            <a:ext cx="5440363" cy="4473575"/>
          </a:xfrm>
          <a:prstGeom prst="rect">
            <a:avLst/>
          </a:prstGeom>
        </p:spPr>
        <p:txBody>
          <a:bodyPr vert="horz" lIns="91500" tIns="45750" rIns="91500" bIns="4575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4"/>
            <a:ext cx="2951163" cy="496887"/>
          </a:xfrm>
          <a:prstGeom prst="rect">
            <a:avLst/>
          </a:prstGeom>
        </p:spPr>
        <p:txBody>
          <a:bodyPr vert="horz" lIns="91500" tIns="45750" rIns="91500" bIns="45750"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 6"/>
          <p:cNvSpPr>
            <a:spLocks noGrp="1"/>
          </p:cNvSpPr>
          <p:nvPr>
            <p:ph type="sldNum" sz="quarter" idx="5"/>
          </p:nvPr>
        </p:nvSpPr>
        <p:spPr>
          <a:xfrm>
            <a:off x="3854450" y="9440864"/>
            <a:ext cx="2949576" cy="496887"/>
          </a:xfrm>
          <a:prstGeom prst="rect">
            <a:avLst/>
          </a:prstGeom>
        </p:spPr>
        <p:txBody>
          <a:bodyPr vert="horz" lIns="91500" tIns="45750" rIns="91500" bIns="45750" rtlCol="0" anchor="b"/>
          <a:lstStyle>
            <a:lvl1pPr algn="r" fontAlgn="auto">
              <a:spcBef>
                <a:spcPts val="0"/>
              </a:spcBef>
              <a:spcAft>
                <a:spcPts val="0"/>
              </a:spcAft>
              <a:defRPr sz="1200">
                <a:latin typeface="+mn-lt"/>
                <a:ea typeface="+mn-ea"/>
              </a:defRPr>
            </a:lvl1pPr>
          </a:lstStyle>
          <a:p>
            <a:pPr>
              <a:defRPr/>
            </a:pPr>
            <a:fld id="{F19FBDE4-6CB3-428A-A17F-B6029356A2F3}" type="slidenum">
              <a:rPr lang="ja-JP" altLang="en-US"/>
              <a:pPr>
                <a:defRPr/>
              </a:pPr>
              <a:t>‹#›</a:t>
            </a:fld>
            <a:endParaRPr lang="ja-JP" altLang="en-US" dirty="0"/>
          </a:p>
        </p:txBody>
      </p:sp>
    </p:spTree>
    <p:extLst>
      <p:ext uri="{BB962C8B-B14F-4D97-AF65-F5344CB8AC3E}">
        <p14:creationId xmlns:p14="http://schemas.microsoft.com/office/powerpoint/2010/main" val="147751341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26627"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4B3FECD3-D823-44B8-9D1F-CED76AA6B9F3}" type="slidenum">
              <a:rPr lang="ja-JP" altLang="en-US" smtClean="0"/>
              <a:pPr>
                <a:defRPr/>
              </a:pPr>
              <a:t>1</a:t>
            </a:fld>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p:txBody>
          <a:bodyPr>
            <a:normAutofit lnSpcReduction="10000"/>
          </a:bodyPr>
          <a:lstStyle/>
          <a:p>
            <a:pPr>
              <a:defRPr/>
            </a:pPr>
            <a:r>
              <a:rPr lang="ja-JP" altLang="en-US" dirty="0" smtClean="0"/>
              <a:t>・さらに</a:t>
            </a:r>
            <a:r>
              <a:rPr lang="en-US" altLang="ja-JP" dirty="0" smtClean="0"/>
              <a:t>ACE</a:t>
            </a:r>
            <a:r>
              <a:rPr lang="ja-JP" altLang="en-US" dirty="0" smtClean="0"/>
              <a:t>は、</a:t>
            </a:r>
            <a:r>
              <a:rPr lang="ja-JP" altLang="ja-JP" dirty="0" smtClean="0"/>
              <a:t>国際化評価に関してリーダーシップ戦略の</a:t>
            </a:r>
            <a:r>
              <a:rPr lang="ja-JP" altLang="en-US" dirty="0" smtClean="0"/>
              <a:t>観点から</a:t>
            </a:r>
            <a:r>
              <a:rPr lang="ja-JP" altLang="ja-JP" dirty="0" smtClean="0"/>
              <a:t>チーフアカデミックオフィサー</a:t>
            </a:r>
            <a:r>
              <a:rPr lang="en-US" altLang="ja-JP" dirty="0" smtClean="0"/>
              <a:t> </a:t>
            </a:r>
            <a:r>
              <a:rPr lang="ja-JP" altLang="en-US" dirty="0" smtClean="0"/>
              <a:t>を</a:t>
            </a:r>
            <a:r>
              <a:rPr lang="ja-JP" altLang="ja-JP" dirty="0" smtClean="0"/>
              <a:t>対象のガイドラインを発表してい</a:t>
            </a:r>
            <a:r>
              <a:rPr lang="ja-JP" altLang="en-US" dirty="0" smtClean="0"/>
              <a:t>ます</a:t>
            </a:r>
            <a:r>
              <a:rPr lang="ja-JP" altLang="ja-JP" dirty="0" smtClean="0"/>
              <a:t>。</a:t>
            </a:r>
            <a:endParaRPr lang="en-US" altLang="ja-JP" dirty="0" smtClean="0"/>
          </a:p>
          <a:p>
            <a:pPr>
              <a:defRPr/>
            </a:pPr>
            <a:r>
              <a:rPr lang="ja-JP" altLang="en-US" dirty="0" smtClean="0"/>
              <a:t>・</a:t>
            </a:r>
            <a:r>
              <a:rPr lang="en-US" altLang="ja-JP" dirty="0" smtClean="0"/>
              <a:t>CAO</a:t>
            </a:r>
            <a:r>
              <a:rPr lang="ja-JP" altLang="ja-JP" dirty="0" smtClean="0"/>
              <a:t>は、米国では教学領域を担当する副学長、プロボスト（</a:t>
            </a:r>
            <a:r>
              <a:rPr lang="en-US" altLang="ja-JP" dirty="0" smtClean="0"/>
              <a:t>Provost</a:t>
            </a:r>
            <a:r>
              <a:rPr lang="ja-JP" altLang="ja-JP" dirty="0" smtClean="0"/>
              <a:t>）と同一または類似する役職と解釈されている。</a:t>
            </a:r>
            <a:endParaRPr lang="en-US" altLang="ja-JP" dirty="0" smtClean="0"/>
          </a:p>
          <a:p>
            <a:pPr>
              <a:defRPr/>
            </a:pPr>
            <a:r>
              <a:rPr lang="ja-JP" altLang="en-US" dirty="0" smtClean="0"/>
              <a:t>・</a:t>
            </a:r>
            <a:r>
              <a:rPr lang="ja-JP" altLang="ja-JP" dirty="0" smtClean="0"/>
              <a:t>このガイドラインでは、</a:t>
            </a:r>
            <a:r>
              <a:rPr lang="en-US" altLang="ja-JP" dirty="0" smtClean="0"/>
              <a:t>CAO</a:t>
            </a:r>
            <a:r>
              <a:rPr lang="ja-JP" altLang="ja-JP" dirty="0" smtClean="0"/>
              <a:t>がキャンパスの国際化</a:t>
            </a:r>
            <a:r>
              <a:rPr lang="ja-JP" altLang="en-US" dirty="0" smtClean="0"/>
              <a:t>の</a:t>
            </a:r>
            <a:r>
              <a:rPr lang="ja-JP" altLang="ja-JP" dirty="0" smtClean="0"/>
              <a:t>範囲</a:t>
            </a:r>
            <a:r>
              <a:rPr lang="ja-JP" altLang="en-US" dirty="0" smtClean="0"/>
              <a:t>や質</a:t>
            </a:r>
            <a:r>
              <a:rPr lang="ja-JP" altLang="ja-JP" dirty="0" smtClean="0"/>
              <a:t>を把握するのに最も</a:t>
            </a:r>
            <a:r>
              <a:rPr lang="ja-JP" altLang="en-US" dirty="0" smtClean="0"/>
              <a:t>有効</a:t>
            </a:r>
            <a:r>
              <a:rPr lang="ja-JP" altLang="ja-JP" dirty="0" smtClean="0"/>
              <a:t>な方法として、自己点検あるいはオーディットを実施することを推奨している。</a:t>
            </a:r>
            <a:endParaRPr lang="en-US" altLang="ja-JP" dirty="0" smtClean="0"/>
          </a:p>
          <a:p>
            <a:pPr>
              <a:defRPr/>
            </a:pPr>
            <a:r>
              <a:rPr lang="ja-JP" altLang="en-US" dirty="0" smtClean="0"/>
              <a:t>・ここで学習成果に関する項目が</a:t>
            </a:r>
            <a:r>
              <a:rPr lang="ja-JP" altLang="ja-JP" dirty="0" smtClean="0"/>
              <a:t>加えられていること</a:t>
            </a:r>
            <a:r>
              <a:rPr lang="ja-JP" altLang="en-US" dirty="0" smtClean="0"/>
              <a:t>は注目すべき点かと思います。</a:t>
            </a:r>
            <a:endParaRPr lang="en-US" altLang="ja-JP" dirty="0" smtClean="0"/>
          </a:p>
          <a:p>
            <a:pPr>
              <a:defRPr/>
            </a:pPr>
            <a:endParaRPr lang="en-US" altLang="ja-JP" dirty="0" smtClean="0"/>
          </a:p>
          <a:p>
            <a:pPr>
              <a:defRPr/>
            </a:pPr>
            <a:endParaRPr lang="en-US" altLang="ja-JP" dirty="0" smtClean="0"/>
          </a:p>
          <a:p>
            <a:pPr>
              <a:defRPr/>
            </a:pPr>
            <a:endParaRPr lang="en-US" altLang="ja-JP" dirty="0" smtClean="0"/>
          </a:p>
          <a:p>
            <a:pPr>
              <a:defRPr/>
            </a:pPr>
            <a:endParaRPr lang="en-US" altLang="ja-JP" dirty="0" smtClean="0"/>
          </a:p>
          <a:p>
            <a:pPr>
              <a:defRPr/>
            </a:pPr>
            <a:r>
              <a:rPr lang="ja-JP" altLang="ja-JP" dirty="0" smtClean="0"/>
              <a:t>自己点検には、</a:t>
            </a:r>
            <a:endParaRPr lang="en-US" altLang="ja-JP" dirty="0" smtClean="0"/>
          </a:p>
          <a:p>
            <a:pPr>
              <a:defRPr/>
            </a:pPr>
            <a:r>
              <a:rPr lang="ja-JP" altLang="en-US" dirty="0" smtClean="0"/>
              <a:t>・</a:t>
            </a:r>
            <a:r>
              <a:rPr lang="ja-JP" altLang="ja-JP" dirty="0" smtClean="0"/>
              <a:t>現在の進捗状況はどうか</a:t>
            </a:r>
            <a:endParaRPr lang="en-US" altLang="ja-JP" dirty="0" smtClean="0"/>
          </a:p>
          <a:p>
            <a:pPr>
              <a:defRPr/>
            </a:pPr>
            <a:r>
              <a:rPr lang="ja-JP" altLang="en-US" dirty="0" smtClean="0"/>
              <a:t>・</a:t>
            </a:r>
            <a:r>
              <a:rPr lang="ja-JP" altLang="ja-JP" dirty="0" smtClean="0"/>
              <a:t>国際化が前進していること知る術があるか</a:t>
            </a:r>
            <a:endParaRPr lang="en-US" altLang="ja-JP" dirty="0" smtClean="0"/>
          </a:p>
          <a:p>
            <a:pPr>
              <a:defRPr/>
            </a:pPr>
            <a:r>
              <a:rPr lang="ja-JP" altLang="en-US" dirty="0" smtClean="0"/>
              <a:t>・</a:t>
            </a:r>
            <a:r>
              <a:rPr lang="ja-JP" altLang="ja-JP" dirty="0" smtClean="0"/>
              <a:t>短・長期的な変化にそれぞれ何を求めるか</a:t>
            </a:r>
            <a:endParaRPr lang="en-US" altLang="ja-JP" dirty="0" smtClean="0"/>
          </a:p>
          <a:p>
            <a:pPr>
              <a:defRPr/>
            </a:pPr>
            <a:r>
              <a:rPr lang="ja-JP" altLang="ja-JP" dirty="0" smtClean="0"/>
              <a:t>といった内容を確認することが国際化戦略を具現化するのに肝要であることが提示されている。</a:t>
            </a:r>
            <a:endParaRPr lang="en-US" altLang="ja-JP" dirty="0" smtClean="0"/>
          </a:p>
          <a:p>
            <a:pPr>
              <a:defRPr/>
            </a:pPr>
            <a:endParaRPr lang="ja-JP" altLang="ja-JP" dirty="0" smtClean="0"/>
          </a:p>
          <a:p>
            <a:pPr>
              <a:defRPr/>
            </a:pPr>
            <a:r>
              <a:rPr lang="ja-JP" altLang="ja-JP" dirty="0" smtClean="0"/>
              <a:t>この評価プロセスは自己評価書の作成、ピアによる訪問調査などの点でアクレディテーションのプロセスと一部類似しているが、評価者（</a:t>
            </a:r>
            <a:r>
              <a:rPr lang="en-US" altLang="ja-JP" dirty="0" smtClean="0"/>
              <a:t>ACE</a:t>
            </a:r>
            <a:r>
              <a:rPr lang="ja-JP" altLang="ja-JP" dirty="0" smtClean="0"/>
              <a:t>スタッフを含む）による自己評価書の作成支援や直接的なコンサルテーションが含まれていることや、他機関との相互学習の機会があることから、機関の自律的な自己点検・向上を目的としているといってよい。自己点検のツールとして、上述した</a:t>
            </a:r>
            <a:r>
              <a:rPr lang="en-US" altLang="ja-JP" dirty="0" smtClean="0"/>
              <a:t>IQRP</a:t>
            </a:r>
            <a:r>
              <a:rPr lang="ja-JP" altLang="ja-JP" dirty="0" smtClean="0"/>
              <a:t>のアメリカ版を活用している。</a:t>
            </a:r>
          </a:p>
          <a:p>
            <a:pPr>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91C63084-5A81-4301-BE7B-8320F983B8CD}" type="slidenum">
              <a:rPr lang="ja-JP" altLang="en-US" smtClean="0"/>
              <a:pPr>
                <a:defRPr/>
              </a:pPr>
              <a:t>10</a:t>
            </a:fld>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lang="ja-JP" altLang="ja-JP" dirty="0" smtClean="0"/>
              <a:t>包括的国際化を測る上で学習成果の重要性が繰り返し議論されてきた。国際化評価に学習成果を結びつける利点</a:t>
            </a:r>
            <a:r>
              <a:rPr lang="ja-JP" altLang="en-US" dirty="0" smtClean="0"/>
              <a:t>として、</a:t>
            </a:r>
            <a:endParaRPr lang="en-US" altLang="ja-JP" dirty="0" smtClean="0"/>
          </a:p>
          <a:p>
            <a:r>
              <a:rPr lang="ja-JP" altLang="ja-JP" dirty="0" smtClean="0"/>
              <a:t>多くの機関において国際活動が教員個々人や各部局の関心に基づいて実施され、組織としての包括的な枠組みがないことから、</a:t>
            </a:r>
            <a:endParaRPr lang="en-US" altLang="ja-JP" dirty="0" smtClean="0"/>
          </a:p>
          <a:p>
            <a:r>
              <a:rPr lang="ja-JP" altLang="ja-JP" b="1" dirty="0" smtClean="0"/>
              <a:t>学習成果を国際化戦略の優先的な目標に置くことで機関の共通意識ができる</a:t>
            </a:r>
            <a:r>
              <a:rPr lang="ja-JP" altLang="en-US" b="1" dirty="0" smtClean="0"/>
              <a:t>。</a:t>
            </a:r>
            <a:endParaRPr lang="en-US" altLang="ja-JP" b="1" dirty="0" smtClean="0"/>
          </a:p>
          <a:p>
            <a:r>
              <a:rPr lang="ja-JP" altLang="ja-JP" b="1" dirty="0" smtClean="0"/>
              <a:t>学習成果の明示が様々な国際化活動における優先順位を決定し、限られた資源の有効活用につながる</a:t>
            </a:r>
            <a:r>
              <a:rPr lang="ja-JP" altLang="en-US" b="1" dirty="0" smtClean="0"/>
              <a:t>。</a:t>
            </a:r>
            <a:endParaRPr lang="en-US" altLang="ja-JP" b="1" dirty="0" smtClean="0"/>
          </a:p>
          <a:p>
            <a:r>
              <a:rPr lang="ja-JP" altLang="ja-JP" b="1" dirty="0" smtClean="0"/>
              <a:t>学習成果を示すことはアクレディテーションやステークホルダーに国際化活動の</a:t>
            </a:r>
            <a:r>
              <a:rPr lang="ja-JP" altLang="en-US" b="1" dirty="0" smtClean="0"/>
              <a:t>意義</a:t>
            </a:r>
            <a:r>
              <a:rPr lang="ja-JP" altLang="ja-JP" b="1" dirty="0" smtClean="0"/>
              <a:t>を示せる</a:t>
            </a:r>
            <a:r>
              <a:rPr lang="ja-JP" altLang="en-US" b="1" dirty="0" smtClean="0"/>
              <a:t>。</a:t>
            </a:r>
            <a:endParaRPr lang="en-US" altLang="ja-JP" b="1" dirty="0" smtClean="0"/>
          </a:p>
          <a:p>
            <a:r>
              <a:rPr lang="ja-JP" altLang="en-US" b="1" dirty="0" smtClean="0"/>
              <a:t>　　　　　　　　　　　　　　　　　　　　　　　　     </a:t>
            </a:r>
            <a:r>
              <a:rPr lang="en-US" altLang="ja-JP" b="1" dirty="0" smtClean="0"/>
              <a:t>(ACE, 2008)</a:t>
            </a:r>
          </a:p>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40EF3BF5-0305-4B3C-941F-A474B3A3E3FB}" type="slidenum">
              <a:rPr lang="ja-JP" altLang="en-US" smtClean="0"/>
              <a:pPr>
                <a:defRPr/>
              </a:pPr>
              <a:t>11</a:t>
            </a:fld>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dirty="0"/>
          </a:p>
        </p:txBody>
      </p:sp>
      <p:sp>
        <p:nvSpPr>
          <p:cNvPr id="5" name="スライド番号プレースホルダー 4"/>
          <p:cNvSpPr>
            <a:spLocks noGrp="1"/>
          </p:cNvSpPr>
          <p:nvPr>
            <p:ph type="sldNum" sz="quarter" idx="11"/>
          </p:nvPr>
        </p:nvSpPr>
        <p:spPr/>
        <p:txBody>
          <a:bodyPr/>
          <a:lstStyle/>
          <a:p>
            <a:pPr>
              <a:defRPr/>
            </a:pPr>
            <a:fld id="{F19FBDE4-6CB3-428A-A17F-B6029356A2F3}" type="slidenum">
              <a:rPr lang="ja-JP" altLang="en-US" smtClean="0"/>
              <a:pPr>
                <a:defRPr/>
              </a:pPr>
              <a:t>12</a:t>
            </a:fld>
            <a:endParaRPr lang="ja-JP" altLang="en-US" dirty="0"/>
          </a:p>
        </p:txBody>
      </p:sp>
    </p:spTree>
    <p:extLst>
      <p:ext uri="{BB962C8B-B14F-4D97-AF65-F5344CB8AC3E}">
        <p14:creationId xmlns:p14="http://schemas.microsoft.com/office/powerpoint/2010/main" val="734621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F19FBDE4-6CB3-428A-A17F-B6029356A2F3}" type="slidenum">
              <a:rPr lang="ja-JP" altLang="en-US" smtClean="0"/>
              <a:pPr>
                <a:defRPr/>
              </a:pPr>
              <a:t>13</a:t>
            </a:fld>
            <a:endParaRPr lang="ja-JP" altLang="en-US"/>
          </a:p>
        </p:txBody>
      </p:sp>
    </p:spTree>
    <p:extLst>
      <p:ext uri="{BB962C8B-B14F-4D97-AF65-F5344CB8AC3E}">
        <p14:creationId xmlns:p14="http://schemas.microsoft.com/office/powerpoint/2010/main" val="943205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dirty="0"/>
          </a:p>
        </p:txBody>
      </p:sp>
      <p:sp>
        <p:nvSpPr>
          <p:cNvPr id="5" name="スライド番号プレースホルダー 4"/>
          <p:cNvSpPr>
            <a:spLocks noGrp="1"/>
          </p:cNvSpPr>
          <p:nvPr>
            <p:ph type="sldNum" sz="quarter" idx="11"/>
          </p:nvPr>
        </p:nvSpPr>
        <p:spPr/>
        <p:txBody>
          <a:bodyPr/>
          <a:lstStyle/>
          <a:p>
            <a:pPr>
              <a:defRPr/>
            </a:pPr>
            <a:fld id="{F19FBDE4-6CB3-428A-A17F-B6029356A2F3}" type="slidenum">
              <a:rPr lang="ja-JP" altLang="en-US" smtClean="0"/>
              <a:pPr>
                <a:defRPr/>
              </a:pPr>
              <a:t>14</a:t>
            </a:fld>
            <a:endParaRPr lang="ja-JP" altLang="en-US" dirty="0"/>
          </a:p>
        </p:txBody>
      </p:sp>
    </p:spTree>
    <p:extLst>
      <p:ext uri="{BB962C8B-B14F-4D97-AF65-F5344CB8AC3E}">
        <p14:creationId xmlns:p14="http://schemas.microsoft.com/office/powerpoint/2010/main" val="733053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過去に</a:t>
            </a:r>
            <a:r>
              <a:rPr lang="ja-JP" altLang="ja-JP" dirty="0" smtClean="0"/>
              <a:t>、米国連邦政府が喫緊の課題として国際化戦略を打ち出した契機に冷静時代の旧ソ連によるスプートニック</a:t>
            </a:r>
            <a:r>
              <a:rPr lang="ja-JP" altLang="en-US" dirty="0" smtClean="0"/>
              <a:t>ショック</a:t>
            </a:r>
            <a:r>
              <a:rPr lang="ja-JP" altLang="ja-JP" dirty="0" smtClean="0"/>
              <a:t>がある。</a:t>
            </a:r>
            <a:endParaRPr lang="en-US" altLang="ja-JP" dirty="0" smtClean="0"/>
          </a:p>
          <a:p>
            <a:r>
              <a:rPr lang="ja-JP" altLang="ja-JP" dirty="0" smtClean="0"/>
              <a:t>当時の衝撃は相当なもので、諸外国の政治、経済、社会体制、言語や文化に対する米国人の無知は、国家安全保障にかかわる問題として、</a:t>
            </a:r>
            <a:endParaRPr lang="en-US" altLang="ja-JP" dirty="0" smtClean="0"/>
          </a:p>
          <a:p>
            <a:r>
              <a:rPr lang="ja-JP" altLang="ja-JP" dirty="0" smtClean="0"/>
              <a:t>連邦政府は</a:t>
            </a:r>
            <a:r>
              <a:rPr lang="en-US" altLang="ja-JP" dirty="0" smtClean="0"/>
              <a:t>1958</a:t>
            </a:r>
            <a:r>
              <a:rPr lang="ja-JP" altLang="ja-JP" dirty="0" smtClean="0"/>
              <a:t>年に国家防衛教育法（</a:t>
            </a:r>
            <a:r>
              <a:rPr lang="en-US" altLang="ja-JP" dirty="0" smtClean="0"/>
              <a:t>National Defense Education Act</a:t>
            </a:r>
            <a:r>
              <a:rPr lang="ja-JP" altLang="ja-JP" dirty="0" smtClean="0"/>
              <a:t>）を設立した。</a:t>
            </a:r>
            <a:endParaRPr lang="en-US" altLang="ja-JP" dirty="0" smtClean="0"/>
          </a:p>
          <a:p>
            <a:endParaRPr lang="en-US" altLang="ja-JP" dirty="0" smtClean="0"/>
          </a:p>
          <a:p>
            <a:r>
              <a:rPr lang="ja-JP" altLang="ja-JP" dirty="0" smtClean="0"/>
              <a:t>この法律に基づき、連邦教育省は、</a:t>
            </a:r>
            <a:r>
              <a:rPr lang="en-US" altLang="ja-JP" dirty="0" smtClean="0"/>
              <a:t>1961</a:t>
            </a:r>
            <a:r>
              <a:rPr lang="ja-JP" altLang="ja-JP" dirty="0" smtClean="0"/>
              <a:t>年に外国語教育、国際教育、地域研究や国際交流などを推進するための助成金として</a:t>
            </a:r>
            <a:endParaRPr lang="en-US" altLang="ja-JP" dirty="0" smtClean="0"/>
          </a:p>
          <a:p>
            <a:r>
              <a:rPr lang="ja-JP" altLang="ja-JP" dirty="0" smtClean="0"/>
              <a:t>高等教育法タイトル</a:t>
            </a:r>
            <a:r>
              <a:rPr lang="en-US" altLang="ja-JP" dirty="0" smtClean="0"/>
              <a:t>6</a:t>
            </a:r>
            <a:r>
              <a:rPr lang="ja-JP" altLang="ja-JP" dirty="0" smtClean="0"/>
              <a:t>条項</a:t>
            </a:r>
            <a:r>
              <a:rPr lang="en-US" altLang="ja-JP" dirty="0" smtClean="0"/>
              <a:t>(Title VI)</a:t>
            </a:r>
            <a:r>
              <a:rPr lang="ja-JP" altLang="ja-JP" dirty="0" smtClean="0"/>
              <a:t>やフルブライトヘイズ奨学金プログラム</a:t>
            </a:r>
            <a:r>
              <a:rPr lang="en-US" altLang="ja-JP" dirty="0" smtClean="0"/>
              <a:t>(</a:t>
            </a:r>
            <a:r>
              <a:rPr lang="en-US" altLang="ja-JP" dirty="0" err="1" smtClean="0"/>
              <a:t>Fullbright</a:t>
            </a:r>
            <a:r>
              <a:rPr lang="en-US" altLang="ja-JP" dirty="0" smtClean="0"/>
              <a:t>-Hays Program)</a:t>
            </a:r>
            <a:r>
              <a:rPr lang="ja-JP" altLang="ja-JP" dirty="0" smtClean="0"/>
              <a:t>を打ち出している。</a:t>
            </a:r>
            <a:endParaRPr lang="en-US" altLang="ja-JP" dirty="0" smtClean="0"/>
          </a:p>
          <a:p>
            <a:endParaRPr lang="en-US" altLang="ja-JP" dirty="0" smtClean="0"/>
          </a:p>
          <a:p>
            <a:r>
              <a:rPr lang="ja-JP" altLang="ja-JP" dirty="0" smtClean="0"/>
              <a:t>米国連邦政府によると、「国際化」は国家安全保障の一環としての手段であり、そのアプローチは主に財政支援に集約される。</a:t>
            </a:r>
            <a:endParaRPr lang="en-US" altLang="ja-JP" dirty="0" smtClean="0"/>
          </a:p>
          <a:p>
            <a:endParaRPr lang="en-US" altLang="ja-JP" dirty="0" smtClean="0"/>
          </a:p>
          <a:p>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ja-JP" b="1" dirty="0" smtClean="0"/>
              <a:t>国際化の取組は歴史的にみても優先度が低く、</a:t>
            </a:r>
            <a:r>
              <a:rPr lang="ja-JP" altLang="en-US" b="1" dirty="0" smtClean="0"/>
              <a:t>連邦</a:t>
            </a:r>
            <a:r>
              <a:rPr lang="ja-JP" altLang="ja-JP" b="1" dirty="0" smtClean="0"/>
              <a:t>によるプログラム運営や財政支援は十分とはいえない状況</a:t>
            </a:r>
            <a:endParaRPr lang="en-US" altLang="ja-JP" b="1"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ja-JP" dirty="0" smtClean="0"/>
              <a:t>連邦教育省の他には、国家安全保障省、国務省、国防省、国際開発庁、農務省、国立衛生研究所、国立科学財団などもそれぞれの分野に関する国際化を促進するために財政支援を図ってきた。</a:t>
            </a:r>
          </a:p>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D7FF6D97-E8E9-4ABD-8305-C9DAED4F3ADF}" type="slidenum">
              <a:rPr lang="ja-JP" altLang="en-US" smtClean="0"/>
              <a:pPr>
                <a:defRPr/>
              </a:pPr>
              <a:t>2</a:t>
            </a:fld>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lang="ja-JP" altLang="ja-JP" dirty="0" smtClean="0"/>
              <a:t>国際化の推進に積極的に取り組んでいる</a:t>
            </a:r>
            <a:r>
              <a:rPr lang="ja-JP" altLang="en-US" dirty="0" smtClean="0"/>
              <a:t>のは非政府組織である。</a:t>
            </a:r>
          </a:p>
          <a:p>
            <a:r>
              <a:rPr lang="ja-JP" altLang="ja-JP" dirty="0" smtClean="0"/>
              <a:t>高等教育機関と協働し、政府や政策立案者に提言を行うなど、高等教育界で影響力</a:t>
            </a:r>
            <a:r>
              <a:rPr lang="ja-JP" altLang="en-US" dirty="0" smtClean="0"/>
              <a:t>をもち、</a:t>
            </a:r>
            <a:endParaRPr lang="en-US" altLang="ja-JP" dirty="0" smtClean="0"/>
          </a:p>
          <a:p>
            <a:endParaRPr lang="en-US" altLang="ja-JP" dirty="0" smtClean="0"/>
          </a:p>
          <a:p>
            <a:r>
              <a:rPr lang="ja-JP" altLang="en-US" dirty="0" smtClean="0"/>
              <a:t>大学の包括的な国際化を支援するため調査研究、実践的プロジェクト、ガイドライン報告書を提供しています</a:t>
            </a:r>
            <a:endParaRPr lang="en-US" altLang="ja-JP" dirty="0" smtClean="0"/>
          </a:p>
        </p:txBody>
      </p:sp>
      <p:sp>
        <p:nvSpPr>
          <p:cNvPr id="4" name="スライド番号プレースホルダー 3"/>
          <p:cNvSpPr>
            <a:spLocks noGrp="1"/>
          </p:cNvSpPr>
          <p:nvPr>
            <p:ph type="sldNum" sz="quarter" idx="5"/>
          </p:nvPr>
        </p:nvSpPr>
        <p:spPr/>
        <p:txBody>
          <a:bodyPr/>
          <a:lstStyle/>
          <a:p>
            <a:pPr>
              <a:defRPr/>
            </a:pPr>
            <a:fld id="{B6819977-27D6-46B5-BF16-9D34AF2A97AE}" type="slidenum">
              <a:rPr lang="ja-JP" altLang="en-US" smtClean="0"/>
              <a:pPr>
                <a:defRPr/>
              </a:pPr>
              <a:t>3</a:t>
            </a:fld>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5002">
              <a:defRPr/>
            </a:pPr>
            <a:r>
              <a:rPr lang="ja-JP" altLang="ja-JP" dirty="0" smtClean="0"/>
              <a:t>こ大学国際化の戦略計画とキャンパスの国際化の現状に対する自己点検の必要性を提案している。当要素は、</a:t>
            </a:r>
            <a:r>
              <a:rPr lang="en-US" altLang="ja-JP" dirty="0" smtClean="0"/>
              <a:t>1990</a:t>
            </a:r>
            <a:r>
              <a:rPr lang="ja-JP" altLang="ja-JP" dirty="0" smtClean="0"/>
              <a:t>年代半ばに欧州で開発された国際化の自己点検ツール「</a:t>
            </a:r>
            <a:r>
              <a:rPr lang="en-US" altLang="ja-JP" dirty="0" smtClean="0"/>
              <a:t>IQRP(Internationalization Quality Review Process)</a:t>
            </a:r>
            <a:r>
              <a:rPr lang="ja-JP" altLang="ja-JP" dirty="0" smtClean="0"/>
              <a:t>」を参考にし、米国の高等教育機関の文脈に適応させた形で独自に打ち出したもの</a:t>
            </a:r>
            <a:endParaRPr lang="ja-JP" altLang="en-US" dirty="0" smtClean="0"/>
          </a:p>
          <a:p>
            <a:endParaRPr lang="en-US" altLang="ja-JP" dirty="0" smtClean="0"/>
          </a:p>
          <a:p>
            <a:r>
              <a:rPr lang="en-US" altLang="ja-JP" dirty="0" smtClean="0"/>
              <a:t>IQRP</a:t>
            </a:r>
            <a:r>
              <a:rPr lang="ja-JP" altLang="en-US" dirty="0" smtClean="0"/>
              <a:t>は、</a:t>
            </a:r>
            <a:r>
              <a:rPr lang="en-US" altLang="ja-JP" dirty="0" smtClean="0"/>
              <a:t>Hans de Wit</a:t>
            </a:r>
            <a:r>
              <a:rPr lang="ja-JP" altLang="en-US" dirty="0" smtClean="0"/>
              <a:t>氏と</a:t>
            </a:r>
            <a:r>
              <a:rPr lang="en-US" altLang="ja-JP" dirty="0" smtClean="0"/>
              <a:t>Jane Knight</a:t>
            </a:r>
            <a:r>
              <a:rPr lang="ja-JP" altLang="en-US" dirty="0" smtClean="0"/>
              <a:t>氏の共同研</a:t>
            </a:r>
          </a:p>
          <a:p>
            <a:r>
              <a:rPr lang="ja-JP" altLang="en-US" dirty="0" smtClean="0"/>
              <a:t>究の成果をもとに</a:t>
            </a:r>
            <a:r>
              <a:rPr lang="en-US" altLang="ja-JP" dirty="0" smtClean="0"/>
              <a:t>1995</a:t>
            </a:r>
            <a:r>
              <a:rPr lang="ja-JP" altLang="en-US" dirty="0" smtClean="0"/>
              <a:t>年から欧州を中心に大学の</a:t>
            </a:r>
          </a:p>
          <a:p>
            <a:r>
              <a:rPr lang="ja-JP" altLang="en-US" dirty="0" smtClean="0"/>
              <a:t>国際化を自己点検するためのツールとして発展した。</a:t>
            </a:r>
            <a:endParaRPr kumimoji="1" lang="ja-JP" altLang="en-US" dirty="0"/>
          </a:p>
        </p:txBody>
      </p:sp>
      <p:sp>
        <p:nvSpPr>
          <p:cNvPr id="4" name="日付プレースホルダ 3"/>
          <p:cNvSpPr>
            <a:spLocks noGrp="1"/>
          </p:cNvSpPr>
          <p:nvPr>
            <p:ph type="dt" idx="10"/>
          </p:nvPr>
        </p:nvSpPr>
        <p:spPr/>
        <p:txBody>
          <a:bodyPr/>
          <a:lstStyle/>
          <a:p>
            <a:pPr>
              <a:defRPr/>
            </a:pPr>
            <a:endParaRPr lang="ja-JP" altLang="en-US"/>
          </a:p>
        </p:txBody>
      </p:sp>
      <p:sp>
        <p:nvSpPr>
          <p:cNvPr id="5" name="スライド番号プレースホルダ 4"/>
          <p:cNvSpPr>
            <a:spLocks noGrp="1"/>
          </p:cNvSpPr>
          <p:nvPr>
            <p:ph type="sldNum" sz="quarter" idx="11"/>
          </p:nvPr>
        </p:nvSpPr>
        <p:spPr/>
        <p:txBody>
          <a:bodyPr/>
          <a:lstStyle/>
          <a:p>
            <a:pPr>
              <a:defRPr/>
            </a:pPr>
            <a:fld id="{F19FBDE4-6CB3-428A-A17F-B6029356A2F3}" type="slidenum">
              <a:rPr lang="ja-JP" altLang="en-US" smtClean="0"/>
              <a:pPr>
                <a:defRPr/>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pPr>
              <a:defRPr/>
            </a:pPr>
            <a:r>
              <a:rPr lang="ja-JP" altLang="en-US" dirty="0" smtClean="0"/>
              <a:t>・</a:t>
            </a:r>
            <a:r>
              <a:rPr lang="en-US" altLang="ja-JP" dirty="0" smtClean="0"/>
              <a:t>ACE</a:t>
            </a:r>
            <a:r>
              <a:rPr lang="ja-JP" altLang="ja-JP" dirty="0" smtClean="0"/>
              <a:t>は高等教育機関（</a:t>
            </a:r>
            <a:r>
              <a:rPr lang="en-US" altLang="ja-JP" dirty="0" smtClean="0"/>
              <a:t>752</a:t>
            </a:r>
            <a:r>
              <a:rPr lang="ja-JP" altLang="ja-JP" dirty="0" smtClean="0"/>
              <a:t>校）・学部教員（</a:t>
            </a:r>
            <a:r>
              <a:rPr lang="en-US" altLang="ja-JP" dirty="0" smtClean="0"/>
              <a:t>1,027</a:t>
            </a:r>
            <a:r>
              <a:rPr lang="ja-JP" altLang="ja-JP" dirty="0" smtClean="0"/>
              <a:t>名）・学部生（</a:t>
            </a:r>
            <a:r>
              <a:rPr lang="en-US" altLang="ja-JP" dirty="0" smtClean="0"/>
              <a:t>1,290</a:t>
            </a:r>
            <a:r>
              <a:rPr lang="ja-JP" altLang="ja-JP" dirty="0" smtClean="0"/>
              <a:t>名）の</a:t>
            </a:r>
            <a:r>
              <a:rPr lang="en-US" altLang="ja-JP" dirty="0" smtClean="0"/>
              <a:t>3</a:t>
            </a:r>
            <a:r>
              <a:rPr lang="ja-JP" altLang="ja-JP" dirty="0" err="1" smtClean="0"/>
              <a:t>つの</a:t>
            </a:r>
            <a:r>
              <a:rPr lang="ja-JP" altLang="ja-JP" dirty="0" smtClean="0"/>
              <a:t>セクターを対象に、国際化の現況に関する大規模調査を実施</a:t>
            </a:r>
            <a:r>
              <a:rPr lang="ja-JP" altLang="en-US" dirty="0" smtClean="0"/>
              <a:t>。</a:t>
            </a:r>
            <a:endParaRPr lang="en-US" altLang="ja-JP" dirty="0" smtClean="0"/>
          </a:p>
          <a:p>
            <a:pPr>
              <a:defRPr/>
            </a:pPr>
            <a:r>
              <a:rPr lang="ja-JP" altLang="en-US" dirty="0" smtClean="0"/>
              <a:t>・</a:t>
            </a:r>
            <a:r>
              <a:rPr lang="en-US" altLang="ja-JP" dirty="0" smtClean="0"/>
              <a:t>Mapping</a:t>
            </a:r>
            <a:r>
              <a:rPr lang="ja-JP" altLang="ja-JP" dirty="0" smtClean="0"/>
              <a:t>調査の第一の目的は「キャンパスの国際化の現況」を把握することであり、機関や教員、学生の国際化に対する姿勢や懸念はどのようなものか、どのような課題が潜んでいるのか、見過ごしている問題は何か、などといった事柄に注目した。</a:t>
            </a:r>
            <a:endParaRPr lang="en-US" altLang="ja-JP" dirty="0" smtClean="0"/>
          </a:p>
          <a:p>
            <a:pPr>
              <a:defRPr/>
            </a:pPr>
            <a:r>
              <a:rPr lang="ja-JP" altLang="en-US" dirty="0" smtClean="0"/>
              <a:t>・</a:t>
            </a:r>
            <a:r>
              <a:rPr lang="ja-JP" altLang="ja-JP" dirty="0" smtClean="0"/>
              <a:t>米国の高等教育機関は構造上のタイプにより教育目的や内容、学生の規模や特徴が異なるとされており、機関類型別に国際化の政策や活動を検討する必要があることが指摘されている。</a:t>
            </a:r>
            <a:r>
              <a:rPr lang="en-US" altLang="ja-JP" dirty="0" smtClean="0"/>
              <a:t>ACE</a:t>
            </a:r>
            <a:r>
              <a:rPr lang="ja-JP" altLang="ja-JP" dirty="0" smtClean="0"/>
              <a:t>はカーネギー分類に基づき、機関を構造上</a:t>
            </a:r>
            <a:r>
              <a:rPr lang="en-US" altLang="ja-JP" dirty="0" smtClean="0"/>
              <a:t>4 </a:t>
            </a:r>
            <a:r>
              <a:rPr lang="ja-JP" altLang="ja-JP" dirty="0" smtClean="0"/>
              <a:t>タイプ（研究大学</a:t>
            </a:r>
            <a:r>
              <a:rPr lang="en-US" altLang="ja-JP" dirty="0" smtClean="0"/>
              <a:t>144 </a:t>
            </a:r>
            <a:r>
              <a:rPr lang="ja-JP" altLang="ja-JP" dirty="0" smtClean="0"/>
              <a:t>校、総合大学</a:t>
            </a:r>
            <a:r>
              <a:rPr lang="en-US" altLang="ja-JP" dirty="0" smtClean="0"/>
              <a:t>233 </a:t>
            </a:r>
            <a:r>
              <a:rPr lang="ja-JP" altLang="ja-JP" dirty="0" smtClean="0"/>
              <a:t>校、リベラルアーツ</a:t>
            </a:r>
            <a:r>
              <a:rPr lang="en-US" altLang="ja-JP" dirty="0" smtClean="0"/>
              <a:t>187 </a:t>
            </a:r>
            <a:r>
              <a:rPr lang="ja-JP" altLang="ja-JP" dirty="0" smtClean="0"/>
              <a:t>校、コミュニティカレッジ</a:t>
            </a:r>
            <a:r>
              <a:rPr lang="en-US" altLang="ja-JP" dirty="0" smtClean="0"/>
              <a:t>188 </a:t>
            </a:r>
            <a:r>
              <a:rPr lang="ja-JP" altLang="ja-JP" dirty="0" smtClean="0"/>
              <a:t>校）に類別し、「</a:t>
            </a:r>
            <a:r>
              <a:rPr lang="en-US" altLang="ja-JP" dirty="0" smtClean="0"/>
              <a:t>Mapping Internationalization on U.S. campuses (2003)</a:t>
            </a:r>
            <a:r>
              <a:rPr lang="ja-JP" altLang="ja-JP" dirty="0" smtClean="0"/>
              <a:t>」においてそれぞれの国際化の特色や課題を記述的にまとめている。</a:t>
            </a:r>
            <a:endParaRPr lang="en-US" altLang="ja-JP" dirty="0" smtClean="0"/>
          </a:p>
          <a:p>
            <a:pPr>
              <a:defRPr/>
            </a:pPr>
            <a:r>
              <a:rPr lang="ja-JP" altLang="en-US" dirty="0" smtClean="0"/>
              <a:t>・</a:t>
            </a:r>
            <a:r>
              <a:rPr lang="ja-JP" altLang="ja-JP" dirty="0" smtClean="0"/>
              <a:t>国際化の調査対象として学士課程に焦点を当てている</a:t>
            </a:r>
          </a:p>
          <a:p>
            <a:pPr>
              <a:defRPr/>
            </a:pPr>
            <a:endParaRPr lang="en-US" altLang="ja-JP" dirty="0" smtClean="0"/>
          </a:p>
        </p:txBody>
      </p:sp>
      <p:sp>
        <p:nvSpPr>
          <p:cNvPr id="4" name="日付プレースホルダ 3"/>
          <p:cNvSpPr>
            <a:spLocks noGrp="1"/>
          </p:cNvSpPr>
          <p:nvPr>
            <p:ph type="dt" idx="10"/>
          </p:nvPr>
        </p:nvSpPr>
        <p:spPr/>
        <p:txBody>
          <a:bodyPr/>
          <a:lstStyle/>
          <a:p>
            <a:pPr>
              <a:defRPr/>
            </a:pPr>
            <a:endParaRPr lang="ja-JP" altLang="en-US"/>
          </a:p>
        </p:txBody>
      </p:sp>
      <p:sp>
        <p:nvSpPr>
          <p:cNvPr id="5" name="スライド番号プレースホルダ 4"/>
          <p:cNvSpPr>
            <a:spLocks noGrp="1"/>
          </p:cNvSpPr>
          <p:nvPr>
            <p:ph type="sldNum" sz="quarter" idx="11"/>
          </p:nvPr>
        </p:nvSpPr>
        <p:spPr/>
        <p:txBody>
          <a:bodyPr/>
          <a:lstStyle/>
          <a:p>
            <a:pPr>
              <a:defRPr/>
            </a:pPr>
            <a:fld id="{F19FBDE4-6CB3-428A-A17F-B6029356A2F3}" type="slidenum">
              <a:rPr lang="ja-JP" altLang="en-US" smtClean="0"/>
              <a:pPr>
                <a:defRPr/>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defRPr/>
            </a:pPr>
            <a:r>
              <a:rPr lang="en-US" altLang="ja-JP" dirty="0" smtClean="0"/>
              <a:t>2008</a:t>
            </a:r>
            <a:r>
              <a:rPr lang="ja-JP" altLang="en-US" dirty="0" smtClean="0"/>
              <a:t>年マッピング調査：</a:t>
            </a:r>
            <a:endParaRPr lang="en-US" altLang="ja-JP" dirty="0" smtClean="0"/>
          </a:p>
          <a:p>
            <a:pPr>
              <a:defRPr/>
            </a:pPr>
            <a:r>
              <a:rPr lang="en-US" altLang="ja-JP" dirty="0" smtClean="0"/>
              <a:t>2001</a:t>
            </a:r>
            <a:r>
              <a:rPr lang="ja-JP" altLang="ja-JP" dirty="0" smtClean="0"/>
              <a:t>年の国際化現況調査に引き続き、</a:t>
            </a:r>
            <a:r>
              <a:rPr lang="en-US" altLang="ja-JP" dirty="0" smtClean="0"/>
              <a:t>2006</a:t>
            </a:r>
            <a:r>
              <a:rPr lang="ja-JP" altLang="ja-JP" dirty="0" smtClean="0"/>
              <a:t>年に同様の調査を実施した結果報告である。</a:t>
            </a:r>
            <a:r>
              <a:rPr lang="en-US" altLang="ja-JP" dirty="0" smtClean="0"/>
              <a:t>2001</a:t>
            </a:r>
            <a:r>
              <a:rPr lang="ja-JP" altLang="ja-JP" dirty="0" smtClean="0"/>
              <a:t>年時調査では機関・教員・学生の</a:t>
            </a:r>
            <a:r>
              <a:rPr lang="en-US" altLang="ja-JP" dirty="0" smtClean="0"/>
              <a:t>3</a:t>
            </a:r>
            <a:r>
              <a:rPr lang="ja-JP" altLang="ja-JP" dirty="0" smtClean="0"/>
              <a:t>セクターが対象であったのに対し、</a:t>
            </a:r>
            <a:endParaRPr lang="en-US" altLang="ja-JP" dirty="0" smtClean="0"/>
          </a:p>
          <a:p>
            <a:pPr>
              <a:defRPr/>
            </a:pPr>
            <a:r>
              <a:rPr lang="en-US" altLang="ja-JP" dirty="0" smtClean="0"/>
              <a:t>2006</a:t>
            </a:r>
            <a:r>
              <a:rPr lang="ja-JP" altLang="ja-JP" dirty="0" smtClean="0"/>
              <a:t>年時調査では、機関の政策や実践に限定している。</a:t>
            </a:r>
            <a:r>
              <a:rPr lang="en-US" altLang="ja-JP" dirty="0" smtClean="0"/>
              <a:t>2001</a:t>
            </a:r>
            <a:r>
              <a:rPr lang="ja-JP" altLang="ja-JP" dirty="0" smtClean="0"/>
              <a:t>年調査と比較可能なように大部分の質問項目は同様のものも含むが、新たに追加した項目、削除した項目もある。</a:t>
            </a:r>
            <a:endParaRPr lang="en-US" altLang="ja-JP" dirty="0" smtClean="0"/>
          </a:p>
          <a:p>
            <a:pPr>
              <a:defRPr/>
            </a:pPr>
            <a:r>
              <a:rPr lang="ja-JP" altLang="ja-JP" dirty="0" smtClean="0"/>
              <a:t>特に、</a:t>
            </a:r>
            <a:r>
              <a:rPr lang="en-US" altLang="ja-JP" dirty="0" smtClean="0"/>
              <a:t>2008</a:t>
            </a:r>
            <a:r>
              <a:rPr lang="ja-JP" altLang="ja-JP" dirty="0" smtClean="0"/>
              <a:t>年の本調査では、</a:t>
            </a:r>
            <a:r>
              <a:rPr lang="en-US" altLang="ja-JP" dirty="0" smtClean="0"/>
              <a:t>2001</a:t>
            </a:r>
            <a:r>
              <a:rPr lang="ja-JP" altLang="ja-JP" dirty="0" smtClean="0"/>
              <a:t>年時調査には実施されなかった海外学生に対する学位プログラム、ジョイントディグリーなど、昨今の新たな国際化の教育形態も追加された。</a:t>
            </a:r>
            <a:endParaRPr kumimoji="1" lang="ja-JP" altLang="en-US" dirty="0" smtClean="0"/>
          </a:p>
        </p:txBody>
      </p:sp>
      <p:sp>
        <p:nvSpPr>
          <p:cNvPr id="4" name="日付プレースホルダ 3"/>
          <p:cNvSpPr>
            <a:spLocks noGrp="1"/>
          </p:cNvSpPr>
          <p:nvPr>
            <p:ph type="dt" idx="10"/>
          </p:nvPr>
        </p:nvSpPr>
        <p:spPr/>
        <p:txBody>
          <a:bodyPr/>
          <a:lstStyle/>
          <a:p>
            <a:pPr>
              <a:defRPr/>
            </a:pPr>
            <a:endParaRPr lang="ja-JP" altLang="en-US"/>
          </a:p>
        </p:txBody>
      </p:sp>
      <p:sp>
        <p:nvSpPr>
          <p:cNvPr id="5" name="スライド番号プレースホルダ 4"/>
          <p:cNvSpPr>
            <a:spLocks noGrp="1"/>
          </p:cNvSpPr>
          <p:nvPr>
            <p:ph type="sldNum" sz="quarter" idx="11"/>
          </p:nvPr>
        </p:nvSpPr>
        <p:spPr/>
        <p:txBody>
          <a:bodyPr/>
          <a:lstStyle/>
          <a:p>
            <a:pPr>
              <a:defRPr/>
            </a:pPr>
            <a:fld id="{F19FBDE4-6CB3-428A-A17F-B6029356A2F3}" type="slidenum">
              <a:rPr lang="ja-JP" altLang="en-US" smtClean="0"/>
              <a:pPr>
                <a:defRPr/>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47500" lnSpcReduction="20000"/>
          </a:bodyPr>
          <a:lstStyle/>
          <a:p>
            <a:pPr>
              <a:defRPr/>
            </a:pPr>
            <a:r>
              <a:rPr lang="en-US" altLang="ja-JP" dirty="0" smtClean="0"/>
              <a:t>2008</a:t>
            </a:r>
            <a:r>
              <a:rPr lang="ja-JP" altLang="en-US" dirty="0" smtClean="0"/>
              <a:t>年マッピング調査：</a:t>
            </a:r>
            <a:endParaRPr lang="en-US" altLang="ja-JP" dirty="0" smtClean="0"/>
          </a:p>
          <a:p>
            <a:pPr>
              <a:defRPr/>
            </a:pPr>
            <a:r>
              <a:rPr lang="en-US" altLang="ja-JP" dirty="0" smtClean="0"/>
              <a:t>2001</a:t>
            </a:r>
            <a:r>
              <a:rPr lang="ja-JP" altLang="ja-JP" dirty="0" smtClean="0"/>
              <a:t>年の国際化現況調査に引き続き、</a:t>
            </a:r>
            <a:r>
              <a:rPr lang="en-US" altLang="ja-JP" dirty="0" smtClean="0"/>
              <a:t>2006</a:t>
            </a:r>
            <a:r>
              <a:rPr lang="ja-JP" altLang="ja-JP" dirty="0" smtClean="0"/>
              <a:t>年に同様の調査を実施した結果報告である。</a:t>
            </a:r>
            <a:r>
              <a:rPr lang="en-US" altLang="ja-JP" dirty="0" smtClean="0"/>
              <a:t>2001</a:t>
            </a:r>
            <a:r>
              <a:rPr lang="ja-JP" altLang="ja-JP" dirty="0" smtClean="0"/>
              <a:t>年時調査では機関・教員・学生の</a:t>
            </a:r>
            <a:r>
              <a:rPr lang="en-US" altLang="ja-JP" dirty="0" smtClean="0"/>
              <a:t>3</a:t>
            </a:r>
            <a:r>
              <a:rPr lang="ja-JP" altLang="ja-JP" dirty="0" smtClean="0"/>
              <a:t>セクターが対象であったのに対し、</a:t>
            </a:r>
            <a:endParaRPr lang="en-US" altLang="ja-JP" dirty="0" smtClean="0"/>
          </a:p>
          <a:p>
            <a:pPr>
              <a:defRPr/>
            </a:pPr>
            <a:r>
              <a:rPr lang="en-US" altLang="ja-JP" dirty="0" smtClean="0"/>
              <a:t>2006</a:t>
            </a:r>
            <a:r>
              <a:rPr lang="ja-JP" altLang="ja-JP" dirty="0" smtClean="0"/>
              <a:t>年時調査では、機関の政策や実践に限定している。</a:t>
            </a:r>
            <a:r>
              <a:rPr lang="en-US" altLang="ja-JP" dirty="0" smtClean="0"/>
              <a:t>2001</a:t>
            </a:r>
            <a:r>
              <a:rPr lang="ja-JP" altLang="ja-JP" dirty="0" smtClean="0"/>
              <a:t>年調査と比較可能なように大部分の質問項目は</a:t>
            </a:r>
            <a:r>
              <a:rPr lang="ja-JP" altLang="en-US" dirty="0" smtClean="0"/>
              <a:t>同一</a:t>
            </a:r>
            <a:r>
              <a:rPr lang="ja-JP" altLang="ja-JP" dirty="0" smtClean="0"/>
              <a:t>のものも含むが、新たに追加した項目、削除した項目もある。</a:t>
            </a:r>
            <a:endParaRPr lang="en-US" altLang="ja-JP" dirty="0" smtClean="0"/>
          </a:p>
          <a:p>
            <a:pPr>
              <a:defRPr/>
            </a:pPr>
            <a:r>
              <a:rPr lang="ja-JP" altLang="ja-JP" dirty="0" smtClean="0"/>
              <a:t>特に、</a:t>
            </a:r>
            <a:r>
              <a:rPr lang="en-US" altLang="ja-JP" dirty="0" smtClean="0"/>
              <a:t>2008</a:t>
            </a:r>
            <a:r>
              <a:rPr lang="ja-JP" altLang="ja-JP" dirty="0" smtClean="0"/>
              <a:t>年の本調査では、</a:t>
            </a:r>
            <a:r>
              <a:rPr lang="en-US" altLang="ja-JP" dirty="0" smtClean="0"/>
              <a:t>2001</a:t>
            </a:r>
            <a:r>
              <a:rPr lang="ja-JP" altLang="ja-JP" dirty="0" smtClean="0"/>
              <a:t>年時調査には実施されなかった海外学生に対する学位プログラム、ジョイントディグリーなど、昨今の新たな国際化の教育形態も追加された。</a:t>
            </a:r>
            <a:endParaRPr kumimoji="1" lang="ja-JP" altLang="en-US" dirty="0" smtClean="0"/>
          </a:p>
          <a:p>
            <a:pPr>
              <a:defRPr/>
            </a:pPr>
            <a:r>
              <a:rPr lang="en-US" altLang="ja-JP" dirty="0" smtClean="0"/>
              <a:t>2012</a:t>
            </a:r>
            <a:r>
              <a:rPr lang="ja-JP" altLang="en-US" dirty="0" smtClean="0"/>
              <a:t>年マッピング調査：</a:t>
            </a:r>
            <a:endParaRPr lang="en-US" altLang="ja-JP" dirty="0" smtClean="0"/>
          </a:p>
          <a:p>
            <a:pPr>
              <a:defRPr/>
            </a:pPr>
            <a:endParaRPr lang="en-US" altLang="ja-JP" dirty="0" smtClean="0"/>
          </a:p>
          <a:p>
            <a:r>
              <a:rPr lang="en-US" altLang="ja-JP" dirty="0" smtClean="0"/>
              <a:t>Special focus institutions</a:t>
            </a:r>
          </a:p>
          <a:p>
            <a:r>
              <a:rPr lang="en-US" altLang="ja-JP" dirty="0" smtClean="0"/>
              <a:t>are defined as institutions award-</a:t>
            </a:r>
          </a:p>
          <a:p>
            <a:r>
              <a:rPr lang="en-US" altLang="ja-JP" dirty="0" smtClean="0"/>
              <a:t>Articulated</a:t>
            </a:r>
          </a:p>
          <a:p>
            <a:r>
              <a:rPr lang="en-US" altLang="ja-JP" dirty="0" smtClean="0"/>
              <a:t>institutional</a:t>
            </a:r>
          </a:p>
          <a:p>
            <a:r>
              <a:rPr lang="en-US" altLang="ja-JP" dirty="0" smtClean="0"/>
              <a:t>commitment</a:t>
            </a:r>
          </a:p>
          <a:p>
            <a:r>
              <a:rPr lang="en-US" altLang="ja-JP" dirty="0" smtClean="0"/>
              <a:t>Administrative</a:t>
            </a:r>
          </a:p>
          <a:p>
            <a:r>
              <a:rPr lang="en-US" altLang="ja-JP" dirty="0" smtClean="0"/>
              <a:t>structure and</a:t>
            </a:r>
          </a:p>
          <a:p>
            <a:r>
              <a:rPr lang="en-US" altLang="ja-JP" dirty="0" err="1" smtClean="0"/>
              <a:t>stang</a:t>
            </a:r>
            <a:endParaRPr lang="en-US" altLang="ja-JP" dirty="0" smtClean="0"/>
          </a:p>
          <a:p>
            <a:r>
              <a:rPr lang="en-US" altLang="ja-JP" dirty="0" smtClean="0"/>
              <a:t>Curriculum,</a:t>
            </a:r>
          </a:p>
          <a:p>
            <a:r>
              <a:rPr lang="en-US" altLang="ja-JP" dirty="0" smtClean="0"/>
              <a:t>co-curriculum,</a:t>
            </a:r>
          </a:p>
          <a:p>
            <a:r>
              <a:rPr lang="en-US" altLang="ja-JP" dirty="0" smtClean="0"/>
              <a:t>and learning</a:t>
            </a:r>
          </a:p>
          <a:p>
            <a:r>
              <a:rPr lang="en-US" altLang="ja-JP" dirty="0" smtClean="0"/>
              <a:t>outcomes</a:t>
            </a:r>
          </a:p>
          <a:p>
            <a:r>
              <a:rPr lang="en-US" altLang="ja-JP" dirty="0" smtClean="0"/>
              <a:t>Faculty policies</a:t>
            </a:r>
          </a:p>
          <a:p>
            <a:r>
              <a:rPr lang="en-US" altLang="ja-JP" dirty="0" smtClean="0"/>
              <a:t>and practices</a:t>
            </a:r>
          </a:p>
          <a:p>
            <a:r>
              <a:rPr lang="en-US" altLang="ja-JP" dirty="0" smtClean="0"/>
              <a:t>Student</a:t>
            </a:r>
          </a:p>
          <a:p>
            <a:r>
              <a:rPr lang="en-US" altLang="ja-JP" dirty="0" smtClean="0"/>
              <a:t>mobility</a:t>
            </a:r>
          </a:p>
          <a:p>
            <a:r>
              <a:rPr lang="en-US" altLang="ja-JP" dirty="0" smtClean="0"/>
              <a:t>Collaboration</a:t>
            </a:r>
          </a:p>
          <a:p>
            <a:r>
              <a:rPr lang="en-US" altLang="ja-JP" dirty="0" smtClean="0"/>
              <a:t>and</a:t>
            </a:r>
          </a:p>
          <a:p>
            <a:r>
              <a:rPr lang="en-US" altLang="ja-JP" dirty="0" smtClean="0"/>
              <a:t>partnerships</a:t>
            </a:r>
          </a:p>
          <a:p>
            <a:r>
              <a:rPr lang="en-US" altLang="ja-JP" dirty="0" smtClean="0"/>
              <a:t>Comprehensive Internationalization</a:t>
            </a:r>
          </a:p>
          <a:p>
            <a:r>
              <a:rPr lang="pt-BR" altLang="ja-JP" dirty="0" smtClean="0"/>
              <a:t>A m e r i c a n C o u n c i l o n E d u c a t i o n </a:t>
            </a:r>
            <a:r>
              <a:rPr lang="pt-BR" altLang="ja-JP" b="1" dirty="0" smtClean="0"/>
              <a:t>5</a:t>
            </a:r>
          </a:p>
          <a:p>
            <a:r>
              <a:rPr lang="en-US" altLang="ja-JP" dirty="0" err="1" smtClean="0"/>
              <a:t>ing</a:t>
            </a:r>
            <a:r>
              <a:rPr lang="en-US" altLang="ja-JP" dirty="0" smtClean="0"/>
              <a:t> baccalaureate or higher-level degrees</a:t>
            </a:r>
          </a:p>
          <a:p>
            <a:r>
              <a:rPr lang="en-US" altLang="ja-JP" dirty="0" smtClean="0"/>
              <a:t>where a high concentration of degrees</a:t>
            </a:r>
          </a:p>
          <a:p>
            <a:r>
              <a:rPr lang="en-US" altLang="ja-JP" dirty="0" smtClean="0"/>
              <a:t>(more than 75 percent) is in a single field</a:t>
            </a:r>
          </a:p>
          <a:p>
            <a:r>
              <a:rPr lang="en-US" altLang="ja-JP" dirty="0" smtClean="0"/>
              <a:t>or set of related fields (excludes tribal</a:t>
            </a:r>
          </a:p>
          <a:p>
            <a:r>
              <a:rPr lang="en-US" altLang="ja-JP" dirty="0" smtClean="0"/>
              <a:t>colleges). When national averages are</a:t>
            </a:r>
          </a:p>
          <a:p>
            <a:r>
              <a:rPr lang="en-US" altLang="ja-JP" dirty="0" smtClean="0"/>
              <a:t>reported for 2011, they include special</a:t>
            </a:r>
          </a:p>
          <a:p>
            <a:r>
              <a:rPr lang="en-US" altLang="ja-JP" dirty="0" smtClean="0"/>
              <a:t>focus institutions. Because they are new</a:t>
            </a:r>
          </a:p>
          <a:p>
            <a:r>
              <a:rPr lang="en-US" altLang="ja-JP" dirty="0" smtClean="0"/>
              <a:t>to the survey, comparative data from 2001</a:t>
            </a:r>
          </a:p>
          <a:p>
            <a:r>
              <a:rPr lang="en-US" altLang="ja-JP" dirty="0" smtClean="0"/>
              <a:t>and 2006 are not available for this sector.</a:t>
            </a:r>
          </a:p>
          <a:p>
            <a:pPr>
              <a:defRPr/>
            </a:pPr>
            <a:r>
              <a:rPr lang="ja-JP" altLang="ja-JP" dirty="0" smtClean="0"/>
              <a:t>学長、チャンセラー、チーフアカデミックオフィサー</a:t>
            </a:r>
            <a:r>
              <a:rPr lang="en-US" altLang="ja-JP" dirty="0" smtClean="0"/>
              <a:t>(CAO)</a:t>
            </a:r>
            <a:r>
              <a:rPr lang="ja-JP" altLang="ja-JP" dirty="0" err="1" smtClean="0"/>
              <a:t>、</a:t>
            </a:r>
            <a:r>
              <a:rPr lang="ja-JP" altLang="ja-JP" dirty="0" smtClean="0"/>
              <a:t>インスティテューショナルリサーチ</a:t>
            </a:r>
            <a:r>
              <a:rPr lang="en-US" altLang="ja-JP" dirty="0" smtClean="0"/>
              <a:t>(IR)</a:t>
            </a:r>
            <a:r>
              <a:rPr lang="ja-JP" altLang="ja-JP" dirty="0" smtClean="0"/>
              <a:t>のディレクター、国際課のシニアオフィサーなど、各部門の責任者に対し調査が行われ、</a:t>
            </a:r>
            <a:r>
              <a:rPr lang="en-US" altLang="ja-JP" dirty="0" smtClean="0"/>
              <a:t>2012</a:t>
            </a:r>
            <a:r>
              <a:rPr lang="ja-JP" altLang="ja-JP" dirty="0" smtClean="0"/>
              <a:t>年</a:t>
            </a:r>
            <a:r>
              <a:rPr lang="en-US" altLang="ja-JP" dirty="0" smtClean="0"/>
              <a:t>1</a:t>
            </a:r>
            <a:r>
              <a:rPr lang="ja-JP" altLang="ja-JP" dirty="0" smtClean="0"/>
              <a:t>月にデータ収集が完了し、同年夏に「</a:t>
            </a:r>
            <a:r>
              <a:rPr lang="en-US" altLang="ja-JP" dirty="0" smtClean="0"/>
              <a:t>Mapping Internationalization on U.S. campuses (2012)</a:t>
            </a:r>
            <a:r>
              <a:rPr lang="ja-JP" altLang="ja-JP" dirty="0" smtClean="0"/>
              <a:t>」として調査結果が公表される予定である。</a:t>
            </a:r>
          </a:p>
          <a:p>
            <a:endParaRPr kumimoji="1" lang="ja-JP" altLang="en-US" dirty="0"/>
          </a:p>
        </p:txBody>
      </p:sp>
      <p:sp>
        <p:nvSpPr>
          <p:cNvPr id="4" name="日付プレースホルダ 3"/>
          <p:cNvSpPr>
            <a:spLocks noGrp="1"/>
          </p:cNvSpPr>
          <p:nvPr>
            <p:ph type="dt" idx="10"/>
          </p:nvPr>
        </p:nvSpPr>
        <p:spPr/>
        <p:txBody>
          <a:bodyPr/>
          <a:lstStyle/>
          <a:p>
            <a:pPr>
              <a:defRPr/>
            </a:pPr>
            <a:endParaRPr lang="ja-JP" altLang="en-US"/>
          </a:p>
        </p:txBody>
      </p:sp>
      <p:sp>
        <p:nvSpPr>
          <p:cNvPr id="5" name="スライド番号プレースホルダ 4"/>
          <p:cNvSpPr>
            <a:spLocks noGrp="1"/>
          </p:cNvSpPr>
          <p:nvPr>
            <p:ph type="sldNum" sz="quarter" idx="11"/>
          </p:nvPr>
        </p:nvSpPr>
        <p:spPr/>
        <p:txBody>
          <a:bodyPr/>
          <a:lstStyle/>
          <a:p>
            <a:pPr>
              <a:defRPr/>
            </a:pPr>
            <a:fld id="{F19FBDE4-6CB3-428A-A17F-B6029356A2F3}" type="slidenum">
              <a:rPr lang="ja-JP" altLang="en-US" smtClean="0"/>
              <a:pPr>
                <a:defRPr/>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lang="en-US" altLang="ja-JP" dirty="0" smtClean="0"/>
              <a:t>2005</a:t>
            </a:r>
            <a:r>
              <a:rPr lang="ja-JP" altLang="ja-JP" dirty="0" smtClean="0"/>
              <a:t>年には、</a:t>
            </a:r>
            <a:r>
              <a:rPr lang="en-US" altLang="ja-JP" dirty="0" smtClean="0"/>
              <a:t>Mapping</a:t>
            </a:r>
            <a:r>
              <a:rPr lang="ja-JP" altLang="ja-JP" dirty="0" smtClean="0"/>
              <a:t>調査のデータに基づき、機関の国際化を測定するため、</a:t>
            </a:r>
            <a:r>
              <a:rPr lang="en-US" altLang="ja-JP" dirty="0" smtClean="0"/>
              <a:t>6</a:t>
            </a:r>
            <a:r>
              <a:rPr lang="ja-JP" altLang="ja-JP" dirty="0" err="1" smtClean="0"/>
              <a:t>つの</a:t>
            </a:r>
            <a:r>
              <a:rPr lang="ja-JP" altLang="ja-JP" dirty="0" smtClean="0"/>
              <a:t>国際化指標</a:t>
            </a:r>
            <a:r>
              <a:rPr lang="en-US" altLang="ja-JP" dirty="0" smtClean="0"/>
              <a:t>(Internationalization Index)</a:t>
            </a:r>
            <a:r>
              <a:rPr lang="ja-JP" altLang="ja-JP" dirty="0" smtClean="0"/>
              <a:t>を開発し、機関類型別に「</a:t>
            </a:r>
            <a:r>
              <a:rPr lang="en-US" altLang="ja-JP" dirty="0" smtClean="0"/>
              <a:t>Measuring Inter-</a:t>
            </a:r>
            <a:r>
              <a:rPr lang="ja-JP" altLang="ja-JP" dirty="0" smtClean="0"/>
              <a:t>　</a:t>
            </a:r>
            <a:r>
              <a:rPr lang="en-US" altLang="ja-JP" dirty="0" smtClean="0"/>
              <a:t>nationalization (2005)</a:t>
            </a:r>
            <a:r>
              <a:rPr lang="ja-JP" altLang="ja-JP" dirty="0" smtClean="0"/>
              <a:t>」を発表している（表</a:t>
            </a:r>
            <a:r>
              <a:rPr lang="en-US" altLang="ja-JP" dirty="0" smtClean="0"/>
              <a:t>3</a:t>
            </a:r>
            <a:r>
              <a:rPr lang="ja-JP" altLang="ja-JP" dirty="0" smtClean="0"/>
              <a:t>）。</a:t>
            </a:r>
          </a:p>
          <a:p>
            <a:r>
              <a:rPr lang="ja-JP" altLang="ja-JP" dirty="0" smtClean="0"/>
              <a:t>　　</a:t>
            </a:r>
          </a:p>
          <a:p>
            <a:pPr eaLnBrk="1" hangingPunct="1">
              <a:spcBef>
                <a:spcPct val="0"/>
              </a:spcBef>
            </a:pPr>
            <a:endParaRPr lang="ja-JP" altLang="en-US" dirty="0" smtClean="0"/>
          </a:p>
        </p:txBody>
      </p:sp>
      <p:sp>
        <p:nvSpPr>
          <p:cNvPr id="28676"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193E36-3843-4BA6-8580-3F5A679281B8}" type="slidenum">
              <a:rPr lang="ja-JP" altLang="en-US" smtClean="0"/>
              <a:pPr fontAlgn="base">
                <a:spcBef>
                  <a:spcPct val="0"/>
                </a:spcBef>
                <a:spcAft>
                  <a:spcPct val="0"/>
                </a:spcAft>
                <a:defRPr/>
              </a:pPr>
              <a:t>8</a:t>
            </a:fld>
            <a:endParaRPr lang="ja-JP" altLang="en-US" smtClean="0"/>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78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ja-JP" dirty="0" smtClean="0"/>
              <a:t>機関の包括的国際化を目指した戦略計画の策定やその成果を検証することを目的に、複数のピア機関がラーニングコミュニティを結成し、</a:t>
            </a:r>
            <a:endParaRPr lang="en-US" altLang="ja-JP" dirty="0" smtClean="0"/>
          </a:p>
          <a:p>
            <a:r>
              <a:rPr lang="ja-JP" altLang="ja-JP" dirty="0" smtClean="0"/>
              <a:t>組織的国際化に関する情報共有を図りながら相互評価や相互支援を行っている。このプロジェクトでは、大学各機関が実施した海外留学プログラムや国際教育、</a:t>
            </a:r>
            <a:endParaRPr lang="en-US" altLang="ja-JP" dirty="0" smtClean="0"/>
          </a:p>
          <a:p>
            <a:r>
              <a:rPr lang="ja-JP" altLang="ja-JP" dirty="0" smtClean="0"/>
              <a:t>外国語の授業によって、学生はどのような知識やスキル、態度を実際に身につけたのかを評価し、今後の国際化戦略に役立てていくことが目指されている。</a:t>
            </a:r>
            <a:endParaRPr lang="en-US" altLang="ja-JP" dirty="0" smtClean="0"/>
          </a:p>
          <a:p>
            <a:r>
              <a:rPr lang="ja-JP" altLang="ja-JP" dirty="0" smtClean="0"/>
              <a:t>当プロジェクトは</a:t>
            </a:r>
            <a:r>
              <a:rPr lang="en-US" altLang="ja-JP" dirty="0" smtClean="0"/>
              <a:t>2003</a:t>
            </a:r>
            <a:r>
              <a:rPr lang="ja-JP" altLang="ja-JP" dirty="0" smtClean="0"/>
              <a:t>年に開始されて以来、参加大学数は</a:t>
            </a:r>
            <a:r>
              <a:rPr lang="en-US" altLang="ja-JP" dirty="0" smtClean="0"/>
              <a:t>2011</a:t>
            </a:r>
            <a:r>
              <a:rPr lang="ja-JP" altLang="ja-JP" dirty="0" smtClean="0"/>
              <a:t>年時点で</a:t>
            </a:r>
            <a:r>
              <a:rPr lang="en-US" altLang="ja-JP" dirty="0" smtClean="0"/>
              <a:t>50 </a:t>
            </a:r>
            <a:r>
              <a:rPr lang="ja-JP" altLang="ja-JP" dirty="0" smtClean="0"/>
              <a:t>機関におよぶ。国際化評価に関する活動の流れは以下（表</a:t>
            </a:r>
            <a:r>
              <a:rPr lang="en-US" altLang="ja-JP" dirty="0" smtClean="0"/>
              <a:t>4</a:t>
            </a:r>
            <a:r>
              <a:rPr lang="ja-JP" altLang="ja-JP" dirty="0" smtClean="0"/>
              <a:t>）の通りである。この評価プロセスは自己評価書の作成、ピアによる訪問調査などの点でアクレディテーションのプロセスと一部類似しているが、評価者（</a:t>
            </a:r>
            <a:r>
              <a:rPr lang="en-US" altLang="ja-JP" dirty="0" smtClean="0"/>
              <a:t>ACE</a:t>
            </a:r>
            <a:r>
              <a:rPr lang="ja-JP" altLang="ja-JP" dirty="0" smtClean="0"/>
              <a:t>スタッフを含む）による自己評価書の作成支援や直接的なコンサルテーションが含まれていることや、他機関との相互学習の機会があることから、機関の自律的な自己点検・向上を目的としているといってよい。自己点検のツールとして、上述した</a:t>
            </a:r>
            <a:r>
              <a:rPr lang="en-US" altLang="ja-JP" dirty="0" smtClean="0"/>
              <a:t>IQRP</a:t>
            </a:r>
            <a:r>
              <a:rPr lang="ja-JP" altLang="ja-JP" dirty="0" smtClean="0"/>
              <a:t>のアメリカ版を活用している。</a:t>
            </a:r>
          </a:p>
          <a:p>
            <a:pPr eaLnBrk="1" hangingPunct="1">
              <a:spcBef>
                <a:spcPct val="0"/>
              </a:spcBef>
            </a:pPr>
            <a:endParaRPr lang="ja-JP" altLang="en-US" dirty="0" smtClean="0"/>
          </a:p>
          <a:p>
            <a:pPr eaLnBrk="1" hangingPunct="1">
              <a:spcBef>
                <a:spcPct val="0"/>
              </a:spcBef>
            </a:pPr>
            <a:r>
              <a:rPr lang="en-US" altLang="ja-JP" dirty="0" smtClean="0"/>
              <a:t> The Laboratory aims to advance collective thinking on the difficult issues surrounding the advancement of comprehensive internationalization, including the development of student learning outcomes to assess the effectiveness of internationalization activities. </a:t>
            </a:r>
          </a:p>
          <a:p>
            <a:pPr eaLnBrk="1" hangingPunct="1">
              <a:spcBef>
                <a:spcPct val="0"/>
              </a:spcBef>
            </a:pPr>
            <a:endParaRPr lang="en-US" altLang="ja-JP" dirty="0" smtClean="0"/>
          </a:p>
          <a:p>
            <a:pPr eaLnBrk="1" hangingPunct="1">
              <a:spcBef>
                <a:spcPct val="0"/>
              </a:spcBef>
            </a:pPr>
            <a:endParaRPr lang="ja-JP" altLang="en-US" dirty="0" smtClean="0"/>
          </a:p>
        </p:txBody>
      </p:sp>
      <p:sp>
        <p:nvSpPr>
          <p:cNvPr id="297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1BD9A0-481C-4CB1-9569-AF23D34EC9F4}" type="slidenum">
              <a:rPr lang="ja-JP" altLang="en-US" smtClean="0"/>
              <a:pPr fontAlgn="base">
                <a:spcBef>
                  <a:spcPct val="0"/>
                </a:spcBef>
                <a:spcAft>
                  <a:spcPct val="0"/>
                </a:spcAft>
                <a:defRPr/>
              </a:pPr>
              <a:t>9</a:t>
            </a:fld>
            <a:endParaRPr lang="ja-JP" altLang="en-US" smtClean="0"/>
          </a:p>
        </p:txBody>
      </p:sp>
      <p:sp>
        <p:nvSpPr>
          <p:cNvPr id="5" name="日付プレースホルダ 4"/>
          <p:cNvSpPr>
            <a:spLocks noGrp="1"/>
          </p:cNvSpPr>
          <p:nvPr>
            <p:ph type="dt" sz="quarter" idx="1"/>
          </p:nvPr>
        </p:nvSpPr>
        <p:spPr/>
        <p:txBody>
          <a:bodyPr/>
          <a:lstStyle/>
          <a:p>
            <a:pPr>
              <a:defRPr/>
            </a:pPr>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383932" y="549275"/>
            <a:ext cx="7047035" cy="1441450"/>
          </a:xfrm>
        </p:spPr>
        <p:txBody>
          <a:bodyPr/>
          <a:lstStyle>
            <a:lvl1pPr algn="l">
              <a:defRPr sz="4000">
                <a:solidFill>
                  <a:schemeClr val="bg1"/>
                </a:solidFill>
              </a:defRPr>
            </a:lvl1pPr>
          </a:lstStyle>
          <a:p>
            <a:pPr lvl="0"/>
            <a:r>
              <a:rPr lang="ja-JP" altLang="en-US" noProof="0" smtClean="0"/>
              <a:t>マスター タイトルの書式設定</a:t>
            </a:r>
          </a:p>
        </p:txBody>
      </p:sp>
      <p:sp>
        <p:nvSpPr>
          <p:cNvPr id="12292" name="Rectangle 4"/>
          <p:cNvSpPr>
            <a:spLocks noGrp="1" noChangeArrowheads="1"/>
          </p:cNvSpPr>
          <p:nvPr>
            <p:ph type="subTitle" idx="1"/>
          </p:nvPr>
        </p:nvSpPr>
        <p:spPr>
          <a:xfrm>
            <a:off x="383932" y="2205038"/>
            <a:ext cx="7045569" cy="3529012"/>
          </a:xfrm>
        </p:spPr>
        <p:txBody>
          <a:bodyPr/>
          <a:lstStyle>
            <a:lvl1pPr marL="0" indent="0">
              <a:buFontTx/>
              <a:buNone/>
              <a:defRPr>
                <a:solidFill>
                  <a:schemeClr val="bg1"/>
                </a:solidFill>
              </a:defRPr>
            </a:lvl1pPr>
          </a:lstStyle>
          <a:p>
            <a:pPr lvl="0"/>
            <a:r>
              <a:rPr lang="ja-JP" altLang="en-US" noProof="0" smtClean="0"/>
              <a:t>マスター サブタイトルの書式設定</a:t>
            </a:r>
          </a:p>
        </p:txBody>
      </p:sp>
      <p:sp>
        <p:nvSpPr>
          <p:cNvPr id="4" name="Rectangle 5"/>
          <p:cNvSpPr>
            <a:spLocks noGrp="1" noChangeArrowheads="1"/>
          </p:cNvSpPr>
          <p:nvPr>
            <p:ph type="dt" sz="half" idx="10"/>
          </p:nvPr>
        </p:nvSpPr>
        <p:spPr>
          <a:xfrm>
            <a:off x="457200" y="6245225"/>
            <a:ext cx="2133600" cy="476250"/>
          </a:xfrm>
        </p:spPr>
        <p:txBody>
          <a:bodyPr/>
          <a:lstStyle>
            <a:lvl1pPr>
              <a:defRPr>
                <a:solidFill>
                  <a:schemeClr val="bg1"/>
                </a:solidFill>
              </a:defRPr>
            </a:lvl1pPr>
          </a:lstStyle>
          <a:p>
            <a:pPr>
              <a:defRPr/>
            </a:pPr>
            <a:endParaRPr lang="ja-JP" altLang="en-US" dirty="0"/>
          </a:p>
        </p:txBody>
      </p:sp>
      <p:sp>
        <p:nvSpPr>
          <p:cNvPr id="5" name="Rectangle 6"/>
          <p:cNvSpPr>
            <a:spLocks noGrp="1" noChangeArrowheads="1"/>
          </p:cNvSpPr>
          <p:nvPr>
            <p:ph type="ftr" sz="quarter" idx="11"/>
          </p:nvPr>
        </p:nvSpPr>
        <p:spPr>
          <a:xfrm>
            <a:off x="2644775" y="6245225"/>
            <a:ext cx="2192338" cy="476250"/>
          </a:xfrm>
        </p:spPr>
        <p:txBody>
          <a:bodyPr/>
          <a:lstStyle>
            <a:lvl1pPr>
              <a:defRPr>
                <a:solidFill>
                  <a:schemeClr val="bg1"/>
                </a:solidFill>
              </a:defRPr>
            </a:lvl1pPr>
          </a:lstStyle>
          <a:p>
            <a:pPr>
              <a:defRPr/>
            </a:pPr>
            <a:endParaRPr lang="en-US" altLang="ja-JP" dirty="0"/>
          </a:p>
        </p:txBody>
      </p:sp>
      <p:sp>
        <p:nvSpPr>
          <p:cNvPr id="6" name="Rectangle 7"/>
          <p:cNvSpPr>
            <a:spLocks noGrp="1" noChangeArrowheads="1"/>
          </p:cNvSpPr>
          <p:nvPr>
            <p:ph type="sldNum" sz="quarter" idx="12"/>
          </p:nvPr>
        </p:nvSpPr>
        <p:spPr>
          <a:xfrm>
            <a:off x="4970463" y="6245225"/>
            <a:ext cx="1662112" cy="476250"/>
          </a:xfrm>
        </p:spPr>
        <p:txBody>
          <a:bodyPr/>
          <a:lstStyle>
            <a:lvl1pPr>
              <a:defRPr>
                <a:solidFill>
                  <a:schemeClr val="bg1"/>
                </a:solidFill>
              </a:defRPr>
            </a:lvl1pPr>
          </a:lstStyle>
          <a:p>
            <a:pPr>
              <a:defRPr/>
            </a:pPr>
            <a:fld id="{30E55AB9-1EC2-499F-A9EA-AC49196885E0}"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AF9CA58-EFEA-47E0-A077-3CDC43962B7E}"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4329" y="635003"/>
            <a:ext cx="1943100" cy="549116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50631" y="635003"/>
            <a:ext cx="5693020" cy="5491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2719E5C9-0CC3-484A-929B-A9F9BA2E6C1E}"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8" descr="e_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02403" name="Rectangle 3"/>
          <p:cNvSpPr>
            <a:spLocks noGrp="1" noChangeArrowheads="1"/>
          </p:cNvSpPr>
          <p:nvPr>
            <p:ph type="ctrTitle"/>
          </p:nvPr>
        </p:nvSpPr>
        <p:spPr>
          <a:xfrm>
            <a:off x="685800" y="2130428"/>
            <a:ext cx="7772400" cy="1470025"/>
          </a:xfrm>
        </p:spPr>
        <p:txBody>
          <a:bodyPr/>
          <a:lstStyle>
            <a:lvl1pPr algn="ctr">
              <a:defRPr>
                <a:solidFill>
                  <a:srgbClr val="000066"/>
                </a:solidFill>
              </a:defRPr>
            </a:lvl1pPr>
          </a:lstStyle>
          <a:p>
            <a:pPr lvl="0"/>
            <a:r>
              <a:rPr lang="ja-JP" altLang="en-US" noProof="0" smtClean="0"/>
              <a:t>マスター タイトルの書式設定</a:t>
            </a:r>
          </a:p>
        </p:txBody>
      </p:sp>
      <p:sp>
        <p:nvSpPr>
          <p:cNvPr id="102404" name="Rectangle 4"/>
          <p:cNvSpPr>
            <a:spLocks noGrp="1" noChangeArrowheads="1"/>
          </p:cNvSpPr>
          <p:nvPr>
            <p:ph type="subTitle" idx="1"/>
          </p:nvPr>
        </p:nvSpPr>
        <p:spPr>
          <a:xfrm>
            <a:off x="1371600" y="3886200"/>
            <a:ext cx="6400800" cy="1752600"/>
          </a:xfrm>
        </p:spPr>
        <p:txBody>
          <a:bodyPr/>
          <a:lstStyle>
            <a:lvl1pPr marL="0" indent="0" algn="ctr">
              <a:buFontTx/>
              <a:buNone/>
              <a:defRPr>
                <a:solidFill>
                  <a:srgbClr val="000066"/>
                </a:solidFill>
              </a:defRPr>
            </a:lvl1pPr>
          </a:lstStyle>
          <a:p>
            <a:pPr lvl="0"/>
            <a:r>
              <a:rPr lang="ja-JP" altLang="en-US" noProof="0" smtClean="0"/>
              <a:t>マスター サブタイトルの書式設定</a:t>
            </a:r>
          </a:p>
        </p:txBody>
      </p:sp>
      <p:sp>
        <p:nvSpPr>
          <p:cNvPr id="5" name="Rectangle 5"/>
          <p:cNvSpPr>
            <a:spLocks noGrp="1" noChangeArrowheads="1"/>
          </p:cNvSpPr>
          <p:nvPr>
            <p:ph type="dt" sz="half" idx="10"/>
          </p:nvPr>
        </p:nvSpPr>
        <p:spPr>
          <a:xfrm>
            <a:off x="457200" y="6245225"/>
            <a:ext cx="2133600" cy="476250"/>
          </a:xfrm>
        </p:spPr>
        <p:txBody>
          <a:bodyPr/>
          <a:lstStyle>
            <a:lvl1pPr>
              <a:defRPr>
                <a:solidFill>
                  <a:srgbClr val="000066"/>
                </a:solidFill>
              </a:defRPr>
            </a:lvl1pPr>
          </a:lstStyle>
          <a:p>
            <a:pPr>
              <a:defRPr/>
            </a:pPr>
            <a:endParaRPr lang="ja-JP" altLang="en-US" dirty="0"/>
          </a:p>
        </p:txBody>
      </p:sp>
      <p:sp>
        <p:nvSpPr>
          <p:cNvPr id="6" name="Rectangle 6"/>
          <p:cNvSpPr>
            <a:spLocks noGrp="1" noChangeArrowheads="1"/>
          </p:cNvSpPr>
          <p:nvPr>
            <p:ph type="ftr" sz="quarter" idx="11"/>
          </p:nvPr>
        </p:nvSpPr>
        <p:spPr>
          <a:xfrm>
            <a:off x="3124200" y="6245225"/>
            <a:ext cx="2895600" cy="476250"/>
          </a:xfrm>
        </p:spPr>
        <p:txBody>
          <a:bodyPr/>
          <a:lstStyle>
            <a:lvl1pPr>
              <a:defRPr>
                <a:solidFill>
                  <a:srgbClr val="000066"/>
                </a:solidFill>
              </a:defRPr>
            </a:lvl1pPr>
          </a:lstStyle>
          <a:p>
            <a:pPr>
              <a:defRPr/>
            </a:pPr>
            <a:endParaRPr lang="en-US" altLang="ja-JP" dirty="0"/>
          </a:p>
        </p:txBody>
      </p:sp>
      <p:sp>
        <p:nvSpPr>
          <p:cNvPr id="7" name="Rectangle 7"/>
          <p:cNvSpPr>
            <a:spLocks noGrp="1" noChangeArrowheads="1"/>
          </p:cNvSpPr>
          <p:nvPr>
            <p:ph type="sldNum" sz="quarter" idx="12"/>
          </p:nvPr>
        </p:nvSpPr>
        <p:spPr>
          <a:xfrm>
            <a:off x="6553200" y="6245225"/>
            <a:ext cx="2133600" cy="476250"/>
          </a:xfrm>
        </p:spPr>
        <p:txBody>
          <a:bodyPr/>
          <a:lstStyle>
            <a:lvl1pPr>
              <a:defRPr>
                <a:solidFill>
                  <a:srgbClr val="000066"/>
                </a:solidFill>
              </a:defRPr>
            </a:lvl1pPr>
          </a:lstStyle>
          <a:p>
            <a:pPr>
              <a:defRPr/>
            </a:pPr>
            <a:fld id="{61772B0A-61F0-40DD-B84E-27408C6C3A96}"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C1E2080-01D2-4A4B-8989-2F47F3E8FA57}"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E9375B-7193-4D5B-8B36-325623794DB8}"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781908" y="1600203"/>
            <a:ext cx="338210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304692" y="1600203"/>
            <a:ext cx="338210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E4F59AC-E5CF-4591-81E7-DD3DFCA59FF2}"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747F58-6E6C-46E1-A11A-0C8ACDE4F409}"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6EA72AD-1FE1-44EC-998E-02D4B975977C}"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02B9067-B8CA-4410-B58D-2560FD3F36FC}"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7E9C755-A2D2-4DA4-AFF2-B92BF432883B}"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315AB956-8439-4DBF-AEF3-63671F4EDFA4}"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smtClean="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A1EB092-2A7C-46A5-BB4E-732D81BDC1E6}"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D91F38D-7851-491B-A096-B68E0931FEEC}"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578" y="274641"/>
            <a:ext cx="1726223"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781908" y="274641"/>
            <a:ext cx="5037992"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C8E0DE-2C4D-4632-9AB3-3617645C3088}"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383931" y="549275"/>
            <a:ext cx="7047035" cy="1441450"/>
          </a:xfrm>
        </p:spPr>
        <p:txBody>
          <a:bodyPr/>
          <a:lstStyle>
            <a:lvl1pPr algn="l">
              <a:defRPr sz="4000">
                <a:solidFill>
                  <a:schemeClr val="bg1"/>
                </a:solidFill>
              </a:defRPr>
            </a:lvl1pPr>
          </a:lstStyle>
          <a:p>
            <a:pPr lvl="0"/>
            <a:r>
              <a:rPr lang="ja-JP" altLang="en-US" noProof="0" smtClean="0"/>
              <a:t>マスター タイトルの書式設定</a:t>
            </a:r>
          </a:p>
        </p:txBody>
      </p:sp>
      <p:sp>
        <p:nvSpPr>
          <p:cNvPr id="12292" name="Rectangle 4"/>
          <p:cNvSpPr>
            <a:spLocks noGrp="1" noChangeArrowheads="1"/>
          </p:cNvSpPr>
          <p:nvPr>
            <p:ph type="subTitle" idx="1"/>
          </p:nvPr>
        </p:nvSpPr>
        <p:spPr>
          <a:xfrm>
            <a:off x="383931" y="2205038"/>
            <a:ext cx="7045569" cy="3529012"/>
          </a:xfrm>
        </p:spPr>
        <p:txBody>
          <a:bodyPr/>
          <a:lstStyle>
            <a:lvl1pPr marL="0" indent="0">
              <a:buFontTx/>
              <a:buNone/>
              <a:defRPr>
                <a:solidFill>
                  <a:schemeClr val="bg1"/>
                </a:solidFill>
              </a:defRPr>
            </a:lvl1pPr>
          </a:lstStyle>
          <a:p>
            <a:pPr lvl="0"/>
            <a:r>
              <a:rPr lang="ja-JP" altLang="en-US" noProof="0" smtClean="0"/>
              <a:t>マスター サブタイトルの書式設定</a:t>
            </a:r>
          </a:p>
        </p:txBody>
      </p:sp>
      <p:sp>
        <p:nvSpPr>
          <p:cNvPr id="4" name="Rectangle 5"/>
          <p:cNvSpPr>
            <a:spLocks noGrp="1" noChangeArrowheads="1"/>
          </p:cNvSpPr>
          <p:nvPr>
            <p:ph type="dt" sz="half" idx="10"/>
          </p:nvPr>
        </p:nvSpPr>
        <p:spPr>
          <a:xfrm>
            <a:off x="457200" y="6245225"/>
            <a:ext cx="2133600" cy="476250"/>
          </a:xfrm>
        </p:spPr>
        <p:txBody>
          <a:bodyPr/>
          <a:lstStyle>
            <a:lvl1pPr>
              <a:defRPr>
                <a:solidFill>
                  <a:schemeClr val="bg1"/>
                </a:solidFill>
              </a:defRPr>
            </a:lvl1pPr>
          </a:lstStyle>
          <a:p>
            <a:pPr>
              <a:defRPr/>
            </a:pPr>
            <a:endParaRPr lang="ja-JP" altLang="en-US" dirty="0"/>
          </a:p>
        </p:txBody>
      </p:sp>
      <p:sp>
        <p:nvSpPr>
          <p:cNvPr id="5" name="Rectangle 6"/>
          <p:cNvSpPr>
            <a:spLocks noGrp="1" noChangeArrowheads="1"/>
          </p:cNvSpPr>
          <p:nvPr>
            <p:ph type="ftr" sz="quarter" idx="11"/>
          </p:nvPr>
        </p:nvSpPr>
        <p:spPr>
          <a:xfrm>
            <a:off x="2644775" y="6245225"/>
            <a:ext cx="2192338" cy="476250"/>
          </a:xfrm>
        </p:spPr>
        <p:txBody>
          <a:bodyPr/>
          <a:lstStyle>
            <a:lvl1pPr>
              <a:defRPr>
                <a:solidFill>
                  <a:schemeClr val="bg1"/>
                </a:solidFill>
              </a:defRPr>
            </a:lvl1pPr>
          </a:lstStyle>
          <a:p>
            <a:pPr>
              <a:defRPr/>
            </a:pPr>
            <a:endParaRPr lang="en-US" altLang="ja-JP" dirty="0"/>
          </a:p>
        </p:txBody>
      </p:sp>
      <p:sp>
        <p:nvSpPr>
          <p:cNvPr id="6" name="Rectangle 7"/>
          <p:cNvSpPr>
            <a:spLocks noGrp="1" noChangeArrowheads="1"/>
          </p:cNvSpPr>
          <p:nvPr>
            <p:ph type="sldNum" sz="quarter" idx="12"/>
          </p:nvPr>
        </p:nvSpPr>
        <p:spPr>
          <a:xfrm>
            <a:off x="4970463" y="6245225"/>
            <a:ext cx="1662112" cy="476250"/>
          </a:xfrm>
        </p:spPr>
        <p:txBody>
          <a:bodyPr/>
          <a:lstStyle>
            <a:lvl1pPr>
              <a:defRPr>
                <a:solidFill>
                  <a:schemeClr val="bg1"/>
                </a:solidFill>
              </a:defRPr>
            </a:lvl1pPr>
          </a:lstStyle>
          <a:p>
            <a:pPr>
              <a:defRPr/>
            </a:pPr>
            <a:fld id="{8AF87D9B-7AC1-457B-AB2C-5666D4B57420}" type="slidenum">
              <a:rPr lang="en-US" altLang="ja-JP"/>
              <a:pPr>
                <a:defRPr/>
              </a:pPr>
              <a:t>‹#›</a:t>
            </a:fld>
            <a:endParaRPr lang="en-US" altLang="ja-JP"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E95A068-EFA4-4EA0-B7D3-211712FC6567}" type="slidenum">
              <a:rPr lang="ja-JP" altLang="en-US"/>
              <a:pPr>
                <a:defRPr/>
              </a:pPr>
              <a:t>‹#›</a:t>
            </a:fld>
            <a:endParaRPr lang="ja-JP"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CA22D55-F51E-4A41-845F-B78E2AFEDDDF}" type="slidenum">
              <a:rPr lang="ja-JP" altLang="en-US"/>
              <a:pPr>
                <a:defRPr/>
              </a:pPr>
              <a:t>‹#›</a:t>
            </a:fld>
            <a:endParaRPr lang="ja-JP"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50631" y="1916113"/>
            <a:ext cx="3817327"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08636" y="1916113"/>
            <a:ext cx="3818792"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363BBFE-78FD-4BCA-BB67-AF7F9214CBA2}" type="slidenum">
              <a:rPr lang="ja-JP" altLang="en-US"/>
              <a:pPr>
                <a:defRPr/>
              </a:pPr>
              <a:t>‹#›</a:t>
            </a:fld>
            <a:endParaRPr lang="ja-JP"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943780A4-D7DF-4DBE-8B14-DC63B4DD05C2}" type="slidenum">
              <a:rPr lang="ja-JP" altLang="en-US"/>
              <a:pPr>
                <a:defRPr/>
              </a:pPr>
              <a:t>‹#›</a:t>
            </a:fld>
            <a:endParaRPr lang="ja-JP"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58CED964-87AB-4696-98E8-4159BC9F5030}" type="slidenum">
              <a:rPr lang="ja-JP" altLang="en-US"/>
              <a:pPr>
                <a:defRPr/>
              </a:pPr>
              <a:t>‹#›</a:t>
            </a:fld>
            <a:endParaRPr lang="ja-JP"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C20AC4D2-F801-4955-8CED-565F96DD22E0}"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E105CC2-DE25-431F-A9E8-127FD87C237F}"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3835EB68-A91E-46CA-97D5-DA44784C9420}" type="slidenum">
              <a:rPr lang="ja-JP" altLang="en-US"/>
              <a:pPr>
                <a:defRPr/>
              </a:pPr>
              <a:t>‹#›</a:t>
            </a:fld>
            <a:endParaRPr lang="ja-JP"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smtClean="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5C70C0BC-042B-4795-A6D5-76A4531EED7F}" type="slidenum">
              <a:rPr lang="ja-JP" altLang="en-US"/>
              <a:pPr>
                <a:defRPr/>
              </a:pPr>
              <a:t>‹#›</a:t>
            </a:fld>
            <a:endParaRPr lang="ja-JP"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59EABCC7-AB20-4F81-84A8-8B3E4886E837}" type="slidenum">
              <a:rPr lang="ja-JP" altLang="en-US"/>
              <a:pPr>
                <a:defRPr/>
              </a:pPr>
              <a:t>‹#›</a:t>
            </a:fld>
            <a:endParaRPr lang="ja-JP"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4328" y="635001"/>
            <a:ext cx="1943100" cy="549116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50631" y="635001"/>
            <a:ext cx="5693020" cy="5491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E04984A-F4D8-46B5-9C9C-5D911FC95717}" type="slidenum">
              <a:rPr lang="ja-JP" altLang="en-US"/>
              <a:pPr>
                <a:defRPr/>
              </a:pPr>
              <a:t>‹#›</a:t>
            </a:fld>
            <a:endParaRPr lang="ja-JP"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地図 "/>
          <p:cNvSpPr>
            <a:spLocks noEditPoints="1"/>
          </p:cNvSpPr>
          <p:nvPr/>
        </p:nvSpPr>
        <p:spPr bwMode="auto">
          <a:xfrm>
            <a:off x="3356055" y="3175"/>
            <a:ext cx="5787945"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ja-JP" dirty="0"/>
          </a:p>
        </p:txBody>
      </p:sp>
      <p:sp>
        <p:nvSpPr>
          <p:cNvPr id="2" name="タイトル 1"/>
          <p:cNvSpPr>
            <a:spLocks noGrp="1"/>
          </p:cNvSpPr>
          <p:nvPr>
            <p:ph type="ctrTitle"/>
          </p:nvPr>
        </p:nvSpPr>
        <p:spPr>
          <a:xfrm>
            <a:off x="913448" y="1828800"/>
            <a:ext cx="7317105" cy="3048001"/>
          </a:xfrm>
        </p:spPr>
        <p:txBody>
          <a:bodyPr/>
          <a:lstStyle>
            <a:lvl1pPr latinLnBrk="0">
              <a:defRPr kumimoji="1" lang="ja-JP" sz="4400"/>
            </a:lvl1pPr>
          </a:lstStyle>
          <a:p>
            <a:r>
              <a:rPr lang="ja-JP" altLang="en-US" smtClean="0"/>
              <a:t>マスタ タイトルの書式設定</a:t>
            </a:r>
            <a:endParaRPr lang="ja-JP"/>
          </a:p>
        </p:txBody>
      </p:sp>
      <p:sp>
        <p:nvSpPr>
          <p:cNvPr id="3" name="サブタイトル 2"/>
          <p:cNvSpPr>
            <a:spLocks noGrp="1"/>
          </p:cNvSpPr>
          <p:nvPr>
            <p:ph type="subTitle" idx="1"/>
          </p:nvPr>
        </p:nvSpPr>
        <p:spPr>
          <a:xfrm>
            <a:off x="913449" y="5029200"/>
            <a:ext cx="5887983" cy="1143000"/>
          </a:xfrm>
        </p:spPr>
        <p:txBody>
          <a:bodyPr>
            <a:normAutofit/>
          </a:bodyPr>
          <a:lstStyle>
            <a:lvl1pPr marL="0" indent="0" algn="l" latinLnBrk="0">
              <a:spcBef>
                <a:spcPts val="0"/>
              </a:spcBef>
              <a:buNone/>
              <a:defRPr kumimoji="1" lang="ja-JP" sz="2000">
                <a:solidFill>
                  <a:schemeClr val="tx1"/>
                </a:solidFill>
              </a:defRPr>
            </a:lvl1pPr>
            <a:lvl2pPr marL="457200" indent="0" algn="ctr" latinLnBrk="0">
              <a:buNone/>
              <a:defRPr kumimoji="1" lang="ja-JP">
                <a:solidFill>
                  <a:schemeClr val="tx1">
                    <a:tint val="75000"/>
                  </a:schemeClr>
                </a:solidFill>
              </a:defRPr>
            </a:lvl2pPr>
            <a:lvl3pPr marL="914400" indent="0" algn="ctr" latinLnBrk="0">
              <a:buNone/>
              <a:defRPr kumimoji="1" lang="ja-JP">
                <a:solidFill>
                  <a:schemeClr val="tx1">
                    <a:tint val="75000"/>
                  </a:schemeClr>
                </a:solidFill>
              </a:defRPr>
            </a:lvl3pPr>
            <a:lvl4pPr marL="1371600" indent="0" algn="ctr" latinLnBrk="0">
              <a:buNone/>
              <a:defRPr kumimoji="1" lang="ja-JP">
                <a:solidFill>
                  <a:schemeClr val="tx1">
                    <a:tint val="75000"/>
                  </a:schemeClr>
                </a:solidFill>
              </a:defRPr>
            </a:lvl4pPr>
            <a:lvl5pPr marL="1828800" indent="0" algn="ctr" latinLnBrk="0">
              <a:buNone/>
              <a:defRPr kumimoji="1" lang="ja-JP">
                <a:solidFill>
                  <a:schemeClr val="tx1">
                    <a:tint val="75000"/>
                  </a:schemeClr>
                </a:solidFill>
              </a:defRPr>
            </a:lvl5pPr>
            <a:lvl6pPr marL="2286000" indent="0" algn="ctr" latinLnBrk="0">
              <a:buNone/>
              <a:defRPr kumimoji="1" lang="ja-JP">
                <a:solidFill>
                  <a:schemeClr val="tx1">
                    <a:tint val="75000"/>
                  </a:schemeClr>
                </a:solidFill>
              </a:defRPr>
            </a:lvl6pPr>
            <a:lvl7pPr marL="2743200" indent="0" algn="ctr" latinLnBrk="0">
              <a:buNone/>
              <a:defRPr kumimoji="1" lang="ja-JP">
                <a:solidFill>
                  <a:schemeClr val="tx1">
                    <a:tint val="75000"/>
                  </a:schemeClr>
                </a:solidFill>
              </a:defRPr>
            </a:lvl7pPr>
            <a:lvl8pPr marL="3200400" indent="0" algn="ctr" latinLnBrk="0">
              <a:buNone/>
              <a:defRPr kumimoji="1" lang="ja-JP">
                <a:solidFill>
                  <a:schemeClr val="tx1">
                    <a:tint val="75000"/>
                  </a:schemeClr>
                </a:solidFill>
              </a:defRPr>
            </a:lvl8pPr>
            <a:lvl9pPr marL="3657600" indent="0" algn="ctr" latinLnBrk="0">
              <a:buNone/>
              <a:defRPr kumimoji="1" lang="ja-JP">
                <a:solidFill>
                  <a:schemeClr val="tx1">
                    <a:tint val="75000"/>
                  </a:schemeClr>
                </a:solidFill>
              </a:defRPr>
            </a:lvl9pPr>
          </a:lstStyle>
          <a:p>
            <a:r>
              <a:rPr lang="ja-JP" altLang="en-US" smtClean="0"/>
              <a:t>マスタ サブタイトルの書式設定</a:t>
            </a:r>
            <a:endParaRPr lang="ja-JP"/>
          </a:p>
        </p:txBody>
      </p:sp>
    </p:spTree>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p>
        </p:txBody>
      </p:sp>
      <p:sp>
        <p:nvSpPr>
          <p:cNvPr id="3" name="コンテンツのプレースホルダー 2"/>
          <p:cNvSpPr>
            <a:spLocks noGrp="1"/>
          </p:cNvSpPr>
          <p:nvPr>
            <p:ph idx="1"/>
          </p:nvPr>
        </p:nvSpPr>
        <p:spPr/>
        <p:txBody>
          <a:bodyPr/>
          <a:lstStyle>
            <a:lvl5pPr latinLnBrk="0">
              <a:defRPr kumimoji="1" lang="ja-JP"/>
            </a:lvl5pPr>
            <a:lvl6pPr latinLnBrk="0">
              <a:defRPr kumimoji="1" lang="ja-JP"/>
            </a:lvl6pPr>
            <a:lvl7pPr latinLnBrk="0">
              <a:defRPr kumimoji="1" lang="ja-JP" baseline="0"/>
            </a:lvl7pPr>
            <a:lvl8pPr latinLnBrk="0">
              <a:defRPr kumimoji="1" lang="ja-JP" baseline="0"/>
            </a:lvl8pPr>
            <a:lvl9pPr latinLnBrk="0">
              <a:defRPr kumimoji="1" lang="ja-JP" baseline="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4" name="日付の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の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のプレースホルダー 5"/>
          <p:cNvSpPr>
            <a:spLocks noGrp="1"/>
          </p:cNvSpPr>
          <p:nvPr>
            <p:ph type="sldNum" sz="quarter" idx="12"/>
          </p:nvPr>
        </p:nvSpPr>
        <p:spPr/>
        <p:txBody>
          <a:bodyPr/>
          <a:lstStyle>
            <a:lvl1pPr>
              <a:defRPr/>
            </a:lvl1pPr>
          </a:lstStyle>
          <a:p>
            <a:pPr>
              <a:defRPr/>
            </a:pPr>
            <a:fld id="{DE95A068-EFA4-4EA0-B7D3-211712FC6567}" type="slidenum">
              <a:rPr lang="ja-JP" altLang="en-US" smtClean="0"/>
              <a:pPr>
                <a:defRPr/>
              </a:pPr>
              <a:t>‹#›</a:t>
            </a:fld>
            <a:endParaRPr lang="ja-JP" altLang="en-US" dirty="0"/>
          </a:p>
        </p:txBody>
      </p:sp>
    </p:spTree>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3429001"/>
            <a:ext cx="7317105" cy="2362199"/>
          </a:xfrm>
        </p:spPr>
        <p:txBody>
          <a:bodyPr/>
          <a:lstStyle>
            <a:lvl1pPr algn="l" latinLnBrk="0">
              <a:defRPr kumimoji="1" lang="ja-JP" sz="4400" b="0" cap="all"/>
            </a:lvl1pPr>
          </a:lstStyle>
          <a:p>
            <a:r>
              <a:rPr lang="ja-JP" altLang="en-US" smtClean="0"/>
              <a:t>マスタ タイトルの書式設定</a:t>
            </a:r>
            <a:endParaRPr lang="ja-JP"/>
          </a:p>
        </p:txBody>
      </p:sp>
      <p:sp>
        <p:nvSpPr>
          <p:cNvPr id="3" name="テキストのプレースホルダー 2"/>
          <p:cNvSpPr>
            <a:spLocks noGrp="1"/>
          </p:cNvSpPr>
          <p:nvPr>
            <p:ph type="body" idx="1"/>
          </p:nvPr>
        </p:nvSpPr>
        <p:spPr>
          <a:xfrm>
            <a:off x="910100" y="685802"/>
            <a:ext cx="5891331" cy="1142999"/>
          </a:xfrm>
        </p:spPr>
        <p:txBody>
          <a:bodyPr/>
          <a:lstStyle>
            <a:lvl1pPr marL="0" indent="0" latinLnBrk="0">
              <a:spcBef>
                <a:spcPts val="0"/>
              </a:spcBef>
              <a:buNone/>
              <a:defRPr kumimoji="1" lang="ja-JP" sz="2000">
                <a:solidFill>
                  <a:schemeClr val="tx1"/>
                </a:solidFill>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lang="ja-JP" altLang="en-US" smtClean="0"/>
              <a:t>マスタ テキストの書式設定</a:t>
            </a:r>
          </a:p>
        </p:txBody>
      </p:sp>
      <p:sp>
        <p:nvSpPr>
          <p:cNvPr id="4" name="日付の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の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のプレースホルダー 5"/>
          <p:cNvSpPr>
            <a:spLocks noGrp="1"/>
          </p:cNvSpPr>
          <p:nvPr>
            <p:ph type="sldNum" sz="quarter" idx="12"/>
          </p:nvPr>
        </p:nvSpPr>
        <p:spPr/>
        <p:txBody>
          <a:bodyPr/>
          <a:lstStyle>
            <a:lvl1pPr>
              <a:defRPr/>
            </a:lvl1pPr>
          </a:lstStyle>
          <a:p>
            <a:pPr>
              <a:defRPr/>
            </a:pPr>
            <a:fld id="{7CA22D55-F51E-4A41-845F-B78E2AFEDDDF}" type="slidenum">
              <a:rPr lang="ja-JP" altLang="en-US" smtClean="0"/>
              <a:pPr>
                <a:defRPr/>
              </a:pPr>
              <a:t>‹#›</a:t>
            </a:fld>
            <a:endParaRPr lang="ja-JP" altLang="en-US" dirty="0"/>
          </a:p>
        </p:txBody>
      </p:sp>
    </p:spTree>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p>
        </p:txBody>
      </p:sp>
      <p:sp>
        <p:nvSpPr>
          <p:cNvPr id="3" name="コンテンツのプレースホルダー 2"/>
          <p:cNvSpPr>
            <a:spLocks noGrp="1"/>
          </p:cNvSpPr>
          <p:nvPr>
            <p:ph sz="half" idx="1"/>
          </p:nvPr>
        </p:nvSpPr>
        <p:spPr>
          <a:xfrm>
            <a:off x="925200" y="1828800"/>
            <a:ext cx="3532470" cy="43434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baseline="0"/>
            </a:lvl7pPr>
            <a:lvl8pPr latinLnBrk="0">
              <a:defRPr kumimoji="1" lang="ja-JP" sz="1600" baseline="0"/>
            </a:lvl8pPr>
            <a:lvl9pPr latinLnBrk="0">
              <a:defRPr kumimoji="1" lang="ja-JP" sz="1600" baseline="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4" name="コンテンツのプレースホルダー 3"/>
          <p:cNvSpPr>
            <a:spLocks noGrp="1"/>
          </p:cNvSpPr>
          <p:nvPr>
            <p:ph sz="half" idx="2"/>
          </p:nvPr>
        </p:nvSpPr>
        <p:spPr>
          <a:xfrm>
            <a:off x="4698083" y="1828800"/>
            <a:ext cx="3532470" cy="43434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5" name="日付のプレースホルダー 4"/>
          <p:cNvSpPr>
            <a:spLocks noGrp="1"/>
          </p:cNvSpPr>
          <p:nvPr>
            <p:ph type="dt" sz="half" idx="10"/>
          </p:nvPr>
        </p:nvSpPr>
        <p:spPr/>
        <p:txBody>
          <a:bodyPr/>
          <a:lstStyle>
            <a:lvl1pPr>
              <a:defRPr/>
            </a:lvl1pPr>
          </a:lstStyle>
          <a:p>
            <a:pPr>
              <a:defRPr/>
            </a:pPr>
            <a:endParaRPr lang="ja-JP" altLang="en-US" dirty="0"/>
          </a:p>
        </p:txBody>
      </p:sp>
      <p:sp>
        <p:nvSpPr>
          <p:cNvPr id="6" name="フッターのプレースホルダー 5"/>
          <p:cNvSpPr>
            <a:spLocks noGrp="1"/>
          </p:cNvSpPr>
          <p:nvPr>
            <p:ph type="ftr" sz="quarter" idx="11"/>
          </p:nvPr>
        </p:nvSpPr>
        <p:spPr/>
        <p:txBody>
          <a:bodyPr/>
          <a:lstStyle>
            <a:lvl1pPr>
              <a:defRPr/>
            </a:lvl1pPr>
          </a:lstStyle>
          <a:p>
            <a:pPr>
              <a:defRPr/>
            </a:pPr>
            <a:endParaRPr lang="ja-JP" altLang="en-US" dirty="0"/>
          </a:p>
        </p:txBody>
      </p:sp>
      <p:sp>
        <p:nvSpPr>
          <p:cNvPr id="7" name="スライド番号のプレースホルダー 6"/>
          <p:cNvSpPr>
            <a:spLocks noGrp="1"/>
          </p:cNvSpPr>
          <p:nvPr>
            <p:ph type="sldNum" sz="quarter" idx="12"/>
          </p:nvPr>
        </p:nvSpPr>
        <p:spPr/>
        <p:txBody>
          <a:bodyPr/>
          <a:lstStyle>
            <a:lvl1pPr>
              <a:defRPr/>
            </a:lvl1pPr>
          </a:lstStyle>
          <a:p>
            <a:pPr>
              <a:defRPr/>
            </a:pPr>
            <a:fld id="{8363BBFE-78FD-4BCA-BB67-AF7F9214CBA2}" type="slidenum">
              <a:rPr lang="ja-JP" altLang="en-US" smtClean="0"/>
              <a:pPr>
                <a:defRPr/>
              </a:pPr>
              <a:t>‹#›</a:t>
            </a:fld>
            <a:endParaRPr lang="ja-JP" altLang="en-US" dirty="0"/>
          </a:p>
        </p:txBody>
      </p:sp>
    </p:spTree>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274638"/>
            <a:ext cx="7317105" cy="1325562"/>
          </a:xfrm>
        </p:spPr>
        <p:txBody>
          <a:bodyPr/>
          <a:lstStyle>
            <a:lvl1pPr latinLnBrk="0">
              <a:defRPr kumimoji="1" lang="ja-JP"/>
            </a:lvl1pPr>
          </a:lstStyle>
          <a:p>
            <a:r>
              <a:rPr lang="ja-JP" altLang="en-US" smtClean="0"/>
              <a:t>マスタ タイトルの書式設定</a:t>
            </a:r>
            <a:endParaRPr lang="ja-JP"/>
          </a:p>
        </p:txBody>
      </p:sp>
      <p:sp>
        <p:nvSpPr>
          <p:cNvPr id="3" name="テキストのプレースホルダー 2"/>
          <p:cNvSpPr>
            <a:spLocks noGrp="1"/>
          </p:cNvSpPr>
          <p:nvPr>
            <p:ph type="body" idx="1"/>
          </p:nvPr>
        </p:nvSpPr>
        <p:spPr>
          <a:xfrm>
            <a:off x="913448" y="1828800"/>
            <a:ext cx="3532790" cy="838201"/>
          </a:xfrm>
        </p:spPr>
        <p:txBody>
          <a:bodyPr anchor="ctr"/>
          <a:lstStyle>
            <a:lvl1pPr marL="0" indent="0" latinLnBrk="0">
              <a:spcBef>
                <a:spcPts val="0"/>
              </a:spcBef>
              <a:buNone/>
              <a:defRPr kumimoji="1" lang="ja-JP" sz="2400" b="0" cap="all" baseline="0">
                <a:solidFill>
                  <a:schemeClr val="tx1">
                    <a:lumMod val="50000"/>
                  </a:schemeClr>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lang="ja-JP" altLang="en-US" smtClean="0"/>
              <a:t>マスタ テキストの書式設定</a:t>
            </a:r>
          </a:p>
        </p:txBody>
      </p:sp>
      <p:sp>
        <p:nvSpPr>
          <p:cNvPr id="4" name="コンテンツのプレースホルダー 3"/>
          <p:cNvSpPr>
            <a:spLocks noGrp="1"/>
          </p:cNvSpPr>
          <p:nvPr>
            <p:ph sz="half" idx="2"/>
          </p:nvPr>
        </p:nvSpPr>
        <p:spPr>
          <a:xfrm>
            <a:off x="913448" y="2743201"/>
            <a:ext cx="3532790" cy="3428999"/>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5" name="テキストのプレースホルダー 4"/>
          <p:cNvSpPr>
            <a:spLocks noGrp="1"/>
          </p:cNvSpPr>
          <p:nvPr>
            <p:ph type="body" sz="quarter" idx="3"/>
          </p:nvPr>
        </p:nvSpPr>
        <p:spPr>
          <a:xfrm>
            <a:off x="4697764" y="1828800"/>
            <a:ext cx="3532790" cy="838201"/>
          </a:xfrm>
        </p:spPr>
        <p:txBody>
          <a:bodyPr anchor="ctr"/>
          <a:lstStyle>
            <a:lvl1pPr marL="0" indent="0" latinLnBrk="0">
              <a:spcBef>
                <a:spcPts val="0"/>
              </a:spcBef>
              <a:buNone/>
              <a:defRPr kumimoji="1" lang="ja-JP" sz="2400" b="0" cap="all" baseline="0">
                <a:solidFill>
                  <a:schemeClr val="tx1">
                    <a:lumMod val="50000"/>
                  </a:schemeClr>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lang="ja-JP" altLang="en-US" smtClean="0"/>
              <a:t>マスタ テキストの書式設定</a:t>
            </a:r>
          </a:p>
        </p:txBody>
      </p:sp>
      <p:sp>
        <p:nvSpPr>
          <p:cNvPr id="6" name="コンテンツのプレースホルダー 5"/>
          <p:cNvSpPr>
            <a:spLocks noGrp="1"/>
          </p:cNvSpPr>
          <p:nvPr>
            <p:ph sz="quarter" idx="4"/>
          </p:nvPr>
        </p:nvSpPr>
        <p:spPr>
          <a:xfrm>
            <a:off x="4697764" y="2743201"/>
            <a:ext cx="3532790" cy="3428999"/>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baseline="0"/>
            </a:lvl8pPr>
            <a:lvl9pPr latinLnBrk="0">
              <a:defRPr kumimoji="1" lang="ja-JP" sz="1400" baseline="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7" name="日付のプレースホルダー 6"/>
          <p:cNvSpPr>
            <a:spLocks noGrp="1"/>
          </p:cNvSpPr>
          <p:nvPr>
            <p:ph type="dt" sz="half" idx="10"/>
          </p:nvPr>
        </p:nvSpPr>
        <p:spPr/>
        <p:txBody>
          <a:bodyPr/>
          <a:lstStyle>
            <a:lvl1pPr>
              <a:defRPr/>
            </a:lvl1pPr>
          </a:lstStyle>
          <a:p>
            <a:pPr>
              <a:defRPr/>
            </a:pPr>
            <a:endParaRPr lang="ja-JP" altLang="en-US" dirty="0"/>
          </a:p>
        </p:txBody>
      </p:sp>
      <p:sp>
        <p:nvSpPr>
          <p:cNvPr id="8" name="フッターのプレースホルダー 7"/>
          <p:cNvSpPr>
            <a:spLocks noGrp="1"/>
          </p:cNvSpPr>
          <p:nvPr>
            <p:ph type="ftr" sz="quarter" idx="11"/>
          </p:nvPr>
        </p:nvSpPr>
        <p:spPr/>
        <p:txBody>
          <a:bodyPr/>
          <a:lstStyle>
            <a:lvl1pPr>
              <a:defRPr/>
            </a:lvl1pPr>
          </a:lstStyle>
          <a:p>
            <a:pPr>
              <a:defRPr/>
            </a:pPr>
            <a:endParaRPr lang="ja-JP" altLang="en-US" dirty="0"/>
          </a:p>
        </p:txBody>
      </p:sp>
      <p:sp>
        <p:nvSpPr>
          <p:cNvPr id="9" name="スライド番号のプレースホルダー 8"/>
          <p:cNvSpPr>
            <a:spLocks noGrp="1"/>
          </p:cNvSpPr>
          <p:nvPr>
            <p:ph type="sldNum" sz="quarter" idx="12"/>
          </p:nvPr>
        </p:nvSpPr>
        <p:spPr/>
        <p:txBody>
          <a:bodyPr/>
          <a:lstStyle>
            <a:lvl1pPr>
              <a:defRPr/>
            </a:lvl1pPr>
          </a:lstStyle>
          <a:p>
            <a:pPr>
              <a:defRPr/>
            </a:pPr>
            <a:fld id="{943780A4-D7DF-4DBE-8B14-DC63B4DD05C2}" type="slidenum">
              <a:rPr lang="ja-JP" altLang="en-US" smtClean="0"/>
              <a:pPr>
                <a:defRPr/>
              </a:pPr>
              <a:t>‹#›</a:t>
            </a:fld>
            <a:endParaRPr lang="ja-JP" altLang="en-US" dirty="0"/>
          </a:p>
        </p:txBody>
      </p:sp>
    </p:spTree>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p>
        </p:txBody>
      </p:sp>
      <p:sp>
        <p:nvSpPr>
          <p:cNvPr id="3" name="日付のプレースホルダー 2"/>
          <p:cNvSpPr>
            <a:spLocks noGrp="1"/>
          </p:cNvSpPr>
          <p:nvPr>
            <p:ph type="dt" sz="half" idx="10"/>
          </p:nvPr>
        </p:nvSpPr>
        <p:spPr/>
        <p:txBody>
          <a:bodyPr/>
          <a:lstStyle>
            <a:lvl1pPr>
              <a:defRPr/>
            </a:lvl1pPr>
          </a:lstStyle>
          <a:p>
            <a:pPr>
              <a:defRPr/>
            </a:pPr>
            <a:endParaRPr lang="ja-JP" altLang="en-US" dirty="0"/>
          </a:p>
        </p:txBody>
      </p:sp>
      <p:sp>
        <p:nvSpPr>
          <p:cNvPr id="4" name="フッターのプレースホルダー 3"/>
          <p:cNvSpPr>
            <a:spLocks noGrp="1"/>
          </p:cNvSpPr>
          <p:nvPr>
            <p:ph type="ftr" sz="quarter" idx="11"/>
          </p:nvPr>
        </p:nvSpPr>
        <p:spPr/>
        <p:txBody>
          <a:bodyPr/>
          <a:lstStyle>
            <a:lvl1pPr>
              <a:defRPr/>
            </a:lvl1pPr>
          </a:lstStyle>
          <a:p>
            <a:pPr>
              <a:defRPr/>
            </a:pPr>
            <a:endParaRPr lang="ja-JP" altLang="en-US" dirty="0"/>
          </a:p>
        </p:txBody>
      </p:sp>
      <p:sp>
        <p:nvSpPr>
          <p:cNvPr id="5" name="スライド番号のプレースホルダー 4"/>
          <p:cNvSpPr>
            <a:spLocks noGrp="1"/>
          </p:cNvSpPr>
          <p:nvPr>
            <p:ph type="sldNum" sz="quarter" idx="12"/>
          </p:nvPr>
        </p:nvSpPr>
        <p:spPr/>
        <p:txBody>
          <a:bodyPr/>
          <a:lstStyle>
            <a:lvl1pPr>
              <a:defRPr/>
            </a:lvl1pPr>
          </a:lstStyle>
          <a:p>
            <a:pPr>
              <a:defRPr/>
            </a:pPr>
            <a:fld id="{58CED964-87AB-4696-98E8-4159BC9F5030}" type="slidenum">
              <a:rPr lang="ja-JP" altLang="en-US" smtClean="0"/>
              <a:pPr>
                <a:defRPr/>
              </a:pPr>
              <a:t>‹#›</a:t>
            </a:fld>
            <a:endParaRPr lang="ja-JP" alt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50632" y="1916113"/>
            <a:ext cx="3817327"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08637" y="1916113"/>
            <a:ext cx="3818792"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D2718884-E956-4501-8678-84494B4623B6}"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のプレースホルダー 1"/>
          <p:cNvSpPr>
            <a:spLocks noGrp="1"/>
          </p:cNvSpPr>
          <p:nvPr>
            <p:ph type="dt" sz="half" idx="10"/>
          </p:nvPr>
        </p:nvSpPr>
        <p:spPr/>
        <p:txBody>
          <a:bodyPr/>
          <a:lstStyle>
            <a:lvl1pPr>
              <a:defRPr/>
            </a:lvl1pPr>
          </a:lstStyle>
          <a:p>
            <a:pPr>
              <a:defRPr/>
            </a:pPr>
            <a:endParaRPr lang="ja-JP" altLang="en-US" dirty="0"/>
          </a:p>
        </p:txBody>
      </p:sp>
      <p:sp>
        <p:nvSpPr>
          <p:cNvPr id="3" name="フッターのプレースホルダー 2"/>
          <p:cNvSpPr>
            <a:spLocks noGrp="1"/>
          </p:cNvSpPr>
          <p:nvPr>
            <p:ph type="ftr" sz="quarter" idx="11"/>
          </p:nvPr>
        </p:nvSpPr>
        <p:spPr/>
        <p:txBody>
          <a:bodyPr/>
          <a:lstStyle>
            <a:lvl1pPr>
              <a:defRPr/>
            </a:lvl1pPr>
          </a:lstStyle>
          <a:p>
            <a:pPr>
              <a:defRPr/>
            </a:pPr>
            <a:endParaRPr lang="ja-JP" altLang="en-US" dirty="0"/>
          </a:p>
        </p:txBody>
      </p:sp>
      <p:sp>
        <p:nvSpPr>
          <p:cNvPr id="4" name="スライド番号のプレースホルダー 3"/>
          <p:cNvSpPr>
            <a:spLocks noGrp="1"/>
          </p:cNvSpPr>
          <p:nvPr>
            <p:ph type="sldNum" sz="quarter" idx="12"/>
          </p:nvPr>
        </p:nvSpPr>
        <p:spPr/>
        <p:txBody>
          <a:bodyPr/>
          <a:lstStyle>
            <a:lvl1pPr>
              <a:defRPr/>
            </a:lvl1pPr>
          </a:lstStyle>
          <a:p>
            <a:pPr>
              <a:defRPr/>
            </a:pPr>
            <a:fld id="{C20AC4D2-F801-4955-8CED-565F96DD22E0}" type="slidenum">
              <a:rPr lang="ja-JP" altLang="en-US" smtClean="0"/>
              <a:pPr>
                <a:defRPr/>
              </a:pPr>
              <a:t>‹#›</a:t>
            </a:fld>
            <a:endParaRPr lang="ja-JP" altLang="en-US" dirty="0"/>
          </a:p>
        </p:txBody>
      </p:sp>
    </p:spTree>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5" name="四角形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dirty="0"/>
          </a:p>
        </p:txBody>
      </p:sp>
      <p:sp>
        <p:nvSpPr>
          <p:cNvPr id="2" name="タイトル 1"/>
          <p:cNvSpPr>
            <a:spLocks noGrp="1"/>
          </p:cNvSpPr>
          <p:nvPr>
            <p:ph type="title"/>
          </p:nvPr>
        </p:nvSpPr>
        <p:spPr>
          <a:xfrm>
            <a:off x="513294" y="685800"/>
            <a:ext cx="2915409" cy="4038600"/>
          </a:xfrm>
        </p:spPr>
        <p:txBody>
          <a:bodyPr>
            <a:noAutofit/>
          </a:bodyPr>
          <a:lstStyle>
            <a:lvl1pPr algn="l" latinLnBrk="0">
              <a:defRPr kumimoji="1" lang="ja-JP" sz="4000" b="0"/>
            </a:lvl1pPr>
          </a:lstStyle>
          <a:p>
            <a:r>
              <a:rPr lang="ja-JP" altLang="en-US" smtClean="0"/>
              <a:t>マスタ タイトルの書式設定</a:t>
            </a:r>
            <a:endParaRPr lang="ja-JP"/>
          </a:p>
        </p:txBody>
      </p:sp>
      <p:sp>
        <p:nvSpPr>
          <p:cNvPr id="3" name="コンテンツのプレースホルダー 2"/>
          <p:cNvSpPr>
            <a:spLocks noGrp="1"/>
          </p:cNvSpPr>
          <p:nvPr>
            <p:ph idx="1"/>
          </p:nvPr>
        </p:nvSpPr>
        <p:spPr>
          <a:xfrm>
            <a:off x="4400506" y="685800"/>
            <a:ext cx="4230202" cy="54864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4" name="テキストのプレースホルダー 3"/>
          <p:cNvSpPr>
            <a:spLocks noGrp="1"/>
          </p:cNvSpPr>
          <p:nvPr>
            <p:ph type="body" sz="half" idx="2"/>
          </p:nvPr>
        </p:nvSpPr>
        <p:spPr>
          <a:xfrm>
            <a:off x="513294" y="4876800"/>
            <a:ext cx="2915409" cy="1295400"/>
          </a:xfrm>
        </p:spPr>
        <p:txBody>
          <a:bodyPr>
            <a:normAutofit/>
          </a:bodyPr>
          <a:lstStyle>
            <a:lvl1pPr marL="0" indent="0" latinLnBrk="0">
              <a:spcBef>
                <a:spcPts val="0"/>
              </a:spcBef>
              <a:buNone/>
              <a:defRPr kumimoji="1" lang="ja-JP" sz="18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lang="ja-JP" altLang="en-US" smtClean="0"/>
              <a:t>マスタ テキストの書式設定</a:t>
            </a:r>
          </a:p>
        </p:txBody>
      </p:sp>
      <p:sp>
        <p:nvSpPr>
          <p:cNvPr id="6" name="日付のプレースホルダー 4"/>
          <p:cNvSpPr>
            <a:spLocks noGrp="1"/>
          </p:cNvSpPr>
          <p:nvPr>
            <p:ph type="dt" sz="half" idx="10"/>
          </p:nvPr>
        </p:nvSpPr>
        <p:spPr/>
        <p:txBody>
          <a:bodyPr/>
          <a:lstStyle>
            <a:lvl1pPr>
              <a:defRPr/>
            </a:lvl1pPr>
          </a:lstStyle>
          <a:p>
            <a:pPr>
              <a:defRPr/>
            </a:pPr>
            <a:endParaRPr lang="ja-JP" altLang="en-US" dirty="0"/>
          </a:p>
        </p:txBody>
      </p:sp>
      <p:sp>
        <p:nvSpPr>
          <p:cNvPr id="7" name="フッターのプレースホルダー 5"/>
          <p:cNvSpPr>
            <a:spLocks noGrp="1"/>
          </p:cNvSpPr>
          <p:nvPr>
            <p:ph type="ftr" sz="quarter" idx="11"/>
          </p:nvPr>
        </p:nvSpPr>
        <p:spPr/>
        <p:txBody>
          <a:bodyPr/>
          <a:lstStyle>
            <a:lvl1pPr>
              <a:defRPr/>
            </a:lvl1pPr>
          </a:lstStyle>
          <a:p>
            <a:pPr>
              <a:defRPr/>
            </a:pPr>
            <a:endParaRPr lang="ja-JP" altLang="en-US" dirty="0"/>
          </a:p>
        </p:txBody>
      </p:sp>
      <p:sp>
        <p:nvSpPr>
          <p:cNvPr id="8" name="スライド番号のプレースホルダー 6"/>
          <p:cNvSpPr>
            <a:spLocks noGrp="1"/>
          </p:cNvSpPr>
          <p:nvPr>
            <p:ph type="sldNum" sz="quarter" idx="12"/>
          </p:nvPr>
        </p:nvSpPr>
        <p:spPr/>
        <p:txBody>
          <a:bodyPr/>
          <a:lstStyle>
            <a:lvl1pPr>
              <a:defRPr/>
            </a:lvl1pPr>
          </a:lstStyle>
          <a:p>
            <a:pPr>
              <a:defRPr/>
            </a:pPr>
            <a:fld id="{FE662656-D878-45EA-AEED-540E9BB9C10F}" type="slidenum">
              <a:rPr lang="ja-JP" altLang="en-US" smtClean="0"/>
              <a:pPr>
                <a:defRPr/>
              </a:pPr>
              <a:t>‹#›</a:t>
            </a:fld>
            <a:endParaRPr lang="ja-JP" altLang="en-US" dirty="0"/>
          </a:p>
        </p:txBody>
      </p:sp>
    </p:spTree>
  </p:cSld>
  <p:clrMapOvr>
    <a:masterClrMapping/>
  </p:clrMapOvr>
  <p:transition spd="med">
    <p:fade/>
  </p:transition>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5" name="四角形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dirty="0"/>
          </a:p>
        </p:txBody>
      </p:sp>
      <p:sp>
        <p:nvSpPr>
          <p:cNvPr id="2" name="タイトル 1"/>
          <p:cNvSpPr>
            <a:spLocks noGrp="1"/>
          </p:cNvSpPr>
          <p:nvPr>
            <p:ph type="title"/>
          </p:nvPr>
        </p:nvSpPr>
        <p:spPr>
          <a:xfrm>
            <a:off x="513294" y="685800"/>
            <a:ext cx="2915409" cy="4038600"/>
          </a:xfrm>
        </p:spPr>
        <p:txBody>
          <a:bodyPr>
            <a:noAutofit/>
          </a:bodyPr>
          <a:lstStyle>
            <a:lvl1pPr algn="l" latinLnBrk="0">
              <a:defRPr kumimoji="1" lang="ja-JP" sz="4000" b="0"/>
            </a:lvl1pPr>
          </a:lstStyle>
          <a:p>
            <a:r>
              <a:rPr lang="ja-JP" altLang="en-US" smtClean="0"/>
              <a:t>マスタ タイトルの書式設定</a:t>
            </a:r>
            <a:endParaRPr lang="ja-JP"/>
          </a:p>
        </p:txBody>
      </p:sp>
      <p:sp>
        <p:nvSpPr>
          <p:cNvPr id="3" name="図のプレースホルダー 2"/>
          <p:cNvSpPr>
            <a:spLocks noGrp="1"/>
          </p:cNvSpPr>
          <p:nvPr>
            <p:ph type="pic" idx="1"/>
          </p:nvPr>
        </p:nvSpPr>
        <p:spPr>
          <a:xfrm>
            <a:off x="4400506" y="685800"/>
            <a:ext cx="4230202"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latinLnBrk="0">
              <a:buNone/>
              <a:defRPr kumimoji="1" lang="ja-JP" sz="2400"/>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pPr lvl="0"/>
            <a:r>
              <a:rPr lang="ja-JP" altLang="en-US" noProof="0" dirty="0" smtClean="0"/>
              <a:t>アイコンをクリックして図を追加</a:t>
            </a:r>
            <a:endParaRPr lang="ja-JP" noProof="0" dirty="0"/>
          </a:p>
        </p:txBody>
      </p:sp>
      <p:sp>
        <p:nvSpPr>
          <p:cNvPr id="4" name="テキストのプレースホルダー 3"/>
          <p:cNvSpPr>
            <a:spLocks noGrp="1"/>
          </p:cNvSpPr>
          <p:nvPr>
            <p:ph type="body" sz="half" idx="2"/>
          </p:nvPr>
        </p:nvSpPr>
        <p:spPr>
          <a:xfrm>
            <a:off x="513294" y="4876800"/>
            <a:ext cx="2915409" cy="1295400"/>
          </a:xfrm>
        </p:spPr>
        <p:txBody>
          <a:bodyPr>
            <a:normAutofit/>
          </a:bodyPr>
          <a:lstStyle>
            <a:lvl1pPr marL="0" indent="0" latinLnBrk="0">
              <a:spcBef>
                <a:spcPts val="0"/>
              </a:spcBef>
              <a:buNone/>
              <a:defRPr kumimoji="1" lang="ja-JP" sz="18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lang="ja-JP" altLang="en-US" smtClean="0"/>
              <a:t>マスタ テキストの書式設定</a:t>
            </a:r>
          </a:p>
        </p:txBody>
      </p:sp>
      <p:sp>
        <p:nvSpPr>
          <p:cNvPr id="6" name="日付のプレースホルダー 4"/>
          <p:cNvSpPr>
            <a:spLocks noGrp="1"/>
          </p:cNvSpPr>
          <p:nvPr>
            <p:ph type="dt" sz="half" idx="10"/>
          </p:nvPr>
        </p:nvSpPr>
        <p:spPr/>
        <p:txBody>
          <a:bodyPr/>
          <a:lstStyle>
            <a:lvl1pPr>
              <a:defRPr/>
            </a:lvl1pPr>
          </a:lstStyle>
          <a:p>
            <a:pPr>
              <a:defRPr/>
            </a:pPr>
            <a:endParaRPr lang="ja-JP" altLang="en-US" dirty="0"/>
          </a:p>
        </p:txBody>
      </p:sp>
      <p:sp>
        <p:nvSpPr>
          <p:cNvPr id="7" name="フッターのプレースホルダー 5"/>
          <p:cNvSpPr>
            <a:spLocks noGrp="1"/>
          </p:cNvSpPr>
          <p:nvPr>
            <p:ph type="ftr" sz="quarter" idx="11"/>
          </p:nvPr>
        </p:nvSpPr>
        <p:spPr/>
        <p:txBody>
          <a:bodyPr/>
          <a:lstStyle>
            <a:lvl1pPr>
              <a:defRPr/>
            </a:lvl1pPr>
          </a:lstStyle>
          <a:p>
            <a:pPr>
              <a:defRPr/>
            </a:pPr>
            <a:endParaRPr lang="ja-JP" altLang="en-US" dirty="0"/>
          </a:p>
        </p:txBody>
      </p:sp>
      <p:sp>
        <p:nvSpPr>
          <p:cNvPr id="8" name="スライド番号のプレースホルダー 6"/>
          <p:cNvSpPr>
            <a:spLocks noGrp="1"/>
          </p:cNvSpPr>
          <p:nvPr>
            <p:ph type="sldNum" sz="quarter" idx="12"/>
          </p:nvPr>
        </p:nvSpPr>
        <p:spPr/>
        <p:txBody>
          <a:bodyPr/>
          <a:lstStyle>
            <a:lvl1pPr>
              <a:defRPr/>
            </a:lvl1pPr>
          </a:lstStyle>
          <a:p>
            <a:pPr>
              <a:defRPr/>
            </a:pPr>
            <a:fld id="{5C70C0BC-042B-4795-A6D5-76A4531EED7F}" type="slidenum">
              <a:rPr lang="ja-JP" altLang="en-US" smtClean="0"/>
              <a:pPr>
                <a:defRPr/>
              </a:pPr>
              <a:t>‹#›</a:t>
            </a:fld>
            <a:endParaRPr lang="ja-JP" altLang="en-US" dirty="0"/>
          </a:p>
        </p:txBody>
      </p:sp>
    </p:spTree>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p>
        </p:txBody>
      </p:sp>
      <p:sp>
        <p:nvSpPr>
          <p:cNvPr id="3" name="縦書きテキストのプレースホルダー 2"/>
          <p:cNvSpPr>
            <a:spLocks noGrp="1"/>
          </p:cNvSpPr>
          <p:nvPr>
            <p:ph type="body" orient="vert" idx="1"/>
          </p:nvPr>
        </p:nvSpPr>
        <p:spPr/>
        <p:txBody>
          <a:bodyPr vert="eaVert"/>
          <a:lstStyle>
            <a:lvl5pPr latinLnBrk="0">
              <a:defRPr kumimoji="1" lang="ja-JP"/>
            </a:lvl5pPr>
            <a:lvl6pPr latinLnBrk="0">
              <a:defRPr kumimoji="1" lang="ja-JP"/>
            </a:lvl6pPr>
            <a:lvl7pPr latinLnBrk="0">
              <a:defRPr kumimoji="1" lang="ja-JP" baseline="0"/>
            </a:lvl7pPr>
            <a:lvl8pPr latinLnBrk="0">
              <a:defRPr kumimoji="1" lang="ja-JP" baseline="0"/>
            </a:lvl8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4" name="日付の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の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のプレースホルダー 5"/>
          <p:cNvSpPr>
            <a:spLocks noGrp="1"/>
          </p:cNvSpPr>
          <p:nvPr>
            <p:ph type="sldNum" sz="quarter" idx="12"/>
          </p:nvPr>
        </p:nvSpPr>
        <p:spPr/>
        <p:txBody>
          <a:bodyPr/>
          <a:lstStyle>
            <a:lvl1pPr>
              <a:defRPr/>
            </a:lvl1pPr>
          </a:lstStyle>
          <a:p>
            <a:pPr>
              <a:defRPr/>
            </a:pPr>
            <a:fld id="{FE662656-D878-45EA-AEED-540E9BB9C10F}" type="slidenum">
              <a:rPr lang="ja-JP" altLang="en-US" smtClean="0"/>
              <a:pPr>
                <a:defRPr/>
              </a:pPr>
              <a:t>‹#›</a:t>
            </a:fld>
            <a:endParaRPr lang="ja-JP" altLang="en-US" dirty="0"/>
          </a:p>
        </p:txBody>
      </p:sp>
    </p:spTree>
  </p:cSld>
  <p:clrMapOvr>
    <a:masterClrMapping/>
  </p:clrMapOvr>
  <p:transition spd="med">
    <p:fade/>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85800"/>
            <a:ext cx="1601153" cy="5486400"/>
          </a:xfrm>
        </p:spPr>
        <p:txBody>
          <a:bodyPr vert="eaVert"/>
          <a:lstStyle/>
          <a:p>
            <a:r>
              <a:rPr lang="ja-JP" altLang="en-US" smtClean="0"/>
              <a:t>マスタ タイトルの書式設定</a:t>
            </a:r>
            <a:endParaRPr lang="ja-JP"/>
          </a:p>
        </p:txBody>
      </p:sp>
      <p:sp>
        <p:nvSpPr>
          <p:cNvPr id="3" name="縦書きテキストのプレースホルダー 2"/>
          <p:cNvSpPr>
            <a:spLocks noGrp="1"/>
          </p:cNvSpPr>
          <p:nvPr>
            <p:ph type="body" orient="vert" idx="1"/>
          </p:nvPr>
        </p:nvSpPr>
        <p:spPr>
          <a:xfrm>
            <a:off x="913448" y="685800"/>
            <a:ext cx="5563552" cy="5486400"/>
          </a:xfrm>
        </p:spPr>
        <p:txBody>
          <a:bodyPr vert="eaVert"/>
          <a:lstStyle>
            <a:lvl5pPr latinLnBrk="0">
              <a:defRPr kumimoji="1" lang="ja-JP"/>
            </a:lvl5pPr>
            <a:lvl6pPr latinLnBrk="0">
              <a:defRPr kumimoji="1" lang="ja-JP"/>
            </a:lvl6pPr>
            <a:lvl7pPr latinLnBrk="0">
              <a:defRPr kumimoji="1" lang="ja-JP"/>
            </a:lvl7pPr>
            <a:lvl8pPr latinLnBrk="0">
              <a:defRPr kumimoji="1" lang="ja-JP"/>
            </a:lvl8pPr>
            <a:lvl9pPr latinLnBrk="0">
              <a:defRPr kumimoji="1" lang="ja-JP"/>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p>
        </p:txBody>
      </p:sp>
      <p:sp>
        <p:nvSpPr>
          <p:cNvPr id="4" name="日付の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の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のプレースホルダー 5"/>
          <p:cNvSpPr>
            <a:spLocks noGrp="1"/>
          </p:cNvSpPr>
          <p:nvPr>
            <p:ph type="sldNum" sz="quarter" idx="12"/>
          </p:nvPr>
        </p:nvSpPr>
        <p:spPr/>
        <p:txBody>
          <a:bodyPr/>
          <a:lstStyle>
            <a:lvl1pPr>
              <a:defRPr/>
            </a:lvl1pPr>
          </a:lstStyle>
          <a:p>
            <a:pPr>
              <a:defRPr/>
            </a:pPr>
            <a:fld id="{FE662656-D878-45EA-AEED-540E9BB9C10F}" type="slidenum">
              <a:rPr lang="ja-JP" altLang="en-US" smtClean="0"/>
              <a:pPr>
                <a:defRPr/>
              </a:pPr>
              <a:t>‹#›</a:t>
            </a:fld>
            <a:endParaRPr lang="ja-JP" altLang="en-US" dirty="0"/>
          </a:p>
        </p:txBody>
      </p:sp>
    </p:spTree>
  </p:cSld>
  <p:clrMapOvr>
    <a:masterClrMapping/>
  </p:clrMapOvr>
  <p:transition spd="med">
    <p:fade/>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09D833D6-8EB7-40D3-AFA0-9D803F64726D}"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A0FF157E-81C1-4363-86B3-FF0C5B4385A8}"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2AE7072A-6148-4B77-844F-F9B13B6F61F8}"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E1941CD5-A4DC-4603-9A0F-D086F67E2DAA}"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smtClean="0"/>
              <a:t>アイコンをクリックして図を追加</a:t>
            </a:r>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ja-JP"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9FF4C2-A701-4703-8720-4776356D8B85}"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6.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650875" y="635000"/>
            <a:ext cx="7777163" cy="993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5"/>
          <p:cNvSpPr>
            <a:spLocks noGrp="1" noChangeArrowheads="1"/>
          </p:cNvSpPr>
          <p:nvPr>
            <p:ph type="body" idx="1"/>
          </p:nvPr>
        </p:nvSpPr>
        <p:spPr bwMode="auto">
          <a:xfrm>
            <a:off x="650875" y="1916113"/>
            <a:ext cx="7777163"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642938"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ja-JP" altLang="en-US" dirty="0"/>
          </a:p>
        </p:txBody>
      </p:sp>
      <p:sp>
        <p:nvSpPr>
          <p:cNvPr id="11271" name="Rectangle 7"/>
          <p:cNvSpPr>
            <a:spLocks noGrp="1" noChangeArrowheads="1"/>
          </p:cNvSpPr>
          <p:nvPr>
            <p:ph type="ftr" sz="quarter" idx="3"/>
          </p:nvPr>
        </p:nvSpPr>
        <p:spPr bwMode="auto">
          <a:xfrm>
            <a:off x="3043238" y="6245225"/>
            <a:ext cx="2925762"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dirty="0"/>
          </a:p>
        </p:txBody>
      </p:sp>
      <p:sp>
        <p:nvSpPr>
          <p:cNvPr id="11272" name="Rectangle 8"/>
          <p:cNvSpPr>
            <a:spLocks noGrp="1" noChangeArrowheads="1"/>
          </p:cNvSpPr>
          <p:nvPr>
            <p:ph type="sldNum" sz="quarter" idx="4"/>
          </p:nvPr>
        </p:nvSpPr>
        <p:spPr bwMode="auto">
          <a:xfrm>
            <a:off x="6226175"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EABA5E4E-2923-4516-A1F4-003BB2056DA8}"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545"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Lst>
  <p:hf hdr="0" ftr="0" dt="0"/>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ＭＳ Ｐ明朝" charset="-128"/>
          <a:ea typeface="ＭＳ Ｐ明朝" charset="-128"/>
        </a:defRPr>
      </a:lvl2pPr>
      <a:lvl3pPr algn="ctr" rtl="0" eaLnBrk="0" fontAlgn="base" hangingPunct="0">
        <a:spcBef>
          <a:spcPct val="0"/>
        </a:spcBef>
        <a:spcAft>
          <a:spcPct val="0"/>
        </a:spcAft>
        <a:defRPr kumimoji="1" sz="4400">
          <a:solidFill>
            <a:schemeClr val="tx1"/>
          </a:solidFill>
          <a:latin typeface="ＭＳ Ｐ明朝" charset="-128"/>
          <a:ea typeface="ＭＳ Ｐ明朝" charset="-128"/>
        </a:defRPr>
      </a:lvl3pPr>
      <a:lvl4pPr algn="ctr" rtl="0" eaLnBrk="0" fontAlgn="base" hangingPunct="0">
        <a:spcBef>
          <a:spcPct val="0"/>
        </a:spcBef>
        <a:spcAft>
          <a:spcPct val="0"/>
        </a:spcAft>
        <a:defRPr kumimoji="1" sz="4400">
          <a:solidFill>
            <a:schemeClr val="tx1"/>
          </a:solidFill>
          <a:latin typeface="ＭＳ Ｐ明朝" charset="-128"/>
          <a:ea typeface="ＭＳ Ｐ明朝" charset="-128"/>
        </a:defRPr>
      </a:lvl4pPr>
      <a:lvl5pPr algn="ctr" rtl="0" eaLnBrk="0" fontAlgn="base" hangingPunct="0">
        <a:spcBef>
          <a:spcPct val="0"/>
        </a:spcBef>
        <a:spcAft>
          <a:spcPct val="0"/>
        </a:spcAft>
        <a:defRPr kumimoji="1" sz="4400">
          <a:solidFill>
            <a:schemeClr val="tx1"/>
          </a:solidFill>
          <a:latin typeface="ＭＳ Ｐ明朝" charset="-128"/>
          <a:ea typeface="ＭＳ Ｐ明朝" charset="-128"/>
        </a:defRPr>
      </a:lvl5pPr>
      <a:lvl6pPr marL="457200" algn="ctr" rtl="0" eaLnBrk="1" fontAlgn="base" hangingPunct="1">
        <a:spcBef>
          <a:spcPct val="0"/>
        </a:spcBef>
        <a:spcAft>
          <a:spcPct val="0"/>
        </a:spcAft>
        <a:defRPr kumimoji="1" sz="4400">
          <a:solidFill>
            <a:schemeClr val="tx1"/>
          </a:solidFill>
          <a:latin typeface="ＭＳ Ｐ明朝" charset="-128"/>
          <a:ea typeface="ＭＳ Ｐ明朝" charset="-128"/>
        </a:defRPr>
      </a:lvl6pPr>
      <a:lvl7pPr marL="914400" algn="ctr" rtl="0" eaLnBrk="1" fontAlgn="base" hangingPunct="1">
        <a:spcBef>
          <a:spcPct val="0"/>
        </a:spcBef>
        <a:spcAft>
          <a:spcPct val="0"/>
        </a:spcAft>
        <a:defRPr kumimoji="1" sz="4400">
          <a:solidFill>
            <a:schemeClr val="tx1"/>
          </a:solidFill>
          <a:latin typeface="ＭＳ Ｐ明朝" charset="-128"/>
          <a:ea typeface="ＭＳ Ｐ明朝" charset="-128"/>
        </a:defRPr>
      </a:lvl7pPr>
      <a:lvl8pPr marL="1371600" algn="ctr" rtl="0" eaLnBrk="1" fontAlgn="base" hangingPunct="1">
        <a:spcBef>
          <a:spcPct val="0"/>
        </a:spcBef>
        <a:spcAft>
          <a:spcPct val="0"/>
        </a:spcAft>
        <a:defRPr kumimoji="1" sz="4400">
          <a:solidFill>
            <a:schemeClr val="tx1"/>
          </a:solidFill>
          <a:latin typeface="ＭＳ Ｐ明朝" charset="-128"/>
          <a:ea typeface="ＭＳ Ｐ明朝" charset="-128"/>
        </a:defRPr>
      </a:lvl8pPr>
      <a:lvl9pPr marL="1828800" algn="ctr" rtl="0" eaLnBrk="1" fontAlgn="base" hangingPunct="1">
        <a:spcBef>
          <a:spcPct val="0"/>
        </a:spcBef>
        <a:spcAft>
          <a:spcPct val="0"/>
        </a:spcAft>
        <a:defRPr kumimoji="1" sz="4400">
          <a:solidFill>
            <a:schemeClr val="tx1"/>
          </a:solidFill>
          <a:latin typeface="ＭＳ Ｐ明朝" charset="-128"/>
          <a:ea typeface="ＭＳ Ｐ明朝" charset="-128"/>
        </a:defRPr>
      </a:lvl9pPr>
    </p:titleStyle>
    <p:bodyStyle>
      <a:lvl1pPr marL="342900" indent="-342900" algn="l" rtl="0" eaLnBrk="0" fontAlgn="base" hangingPunct="0">
        <a:spcBef>
          <a:spcPct val="20000"/>
        </a:spcBef>
        <a:spcAft>
          <a:spcPct val="0"/>
        </a:spcAft>
        <a:buBlip>
          <a:blip r:embed="rId14"/>
        </a:buBlip>
        <a:defRPr kumimoji="1" sz="3200">
          <a:solidFill>
            <a:srgbClr val="5F5F5F"/>
          </a:solidFill>
          <a:latin typeface="+mn-lt"/>
          <a:ea typeface="+mn-ea"/>
          <a:cs typeface="+mn-cs"/>
        </a:defRPr>
      </a:lvl1pPr>
      <a:lvl2pPr marL="742950" indent="-285750" algn="l" rtl="0" eaLnBrk="0" fontAlgn="base" hangingPunct="0">
        <a:spcBef>
          <a:spcPct val="20000"/>
        </a:spcBef>
        <a:spcAft>
          <a:spcPct val="0"/>
        </a:spcAft>
        <a:buBlip>
          <a:blip r:embed="rId14"/>
        </a:buBlip>
        <a:defRPr kumimoji="1" sz="2800">
          <a:solidFill>
            <a:srgbClr val="5F5F5F"/>
          </a:solidFill>
          <a:latin typeface="+mn-lt"/>
          <a:ea typeface="+mn-ea"/>
        </a:defRPr>
      </a:lvl2pPr>
      <a:lvl3pPr marL="1143000" indent="-228600" algn="l" rtl="0" eaLnBrk="0" fontAlgn="base" hangingPunct="0">
        <a:spcBef>
          <a:spcPct val="20000"/>
        </a:spcBef>
        <a:spcAft>
          <a:spcPct val="0"/>
        </a:spcAft>
        <a:buBlip>
          <a:blip r:embed="rId14"/>
        </a:buBlip>
        <a:defRPr kumimoji="1" sz="2400">
          <a:solidFill>
            <a:srgbClr val="5F5F5F"/>
          </a:solidFill>
          <a:latin typeface="+mn-lt"/>
          <a:ea typeface="+mn-ea"/>
        </a:defRPr>
      </a:lvl3pPr>
      <a:lvl4pPr marL="1600200" indent="-228600" algn="l" rtl="0" eaLnBrk="0" fontAlgn="base" hangingPunct="0">
        <a:spcBef>
          <a:spcPct val="20000"/>
        </a:spcBef>
        <a:spcAft>
          <a:spcPct val="0"/>
        </a:spcAft>
        <a:buBlip>
          <a:blip r:embed="rId14"/>
        </a:buBlip>
        <a:defRPr kumimoji="1" sz="2000">
          <a:solidFill>
            <a:srgbClr val="5F5F5F"/>
          </a:solidFill>
          <a:latin typeface="+mn-lt"/>
          <a:ea typeface="+mn-ea"/>
        </a:defRPr>
      </a:lvl4pPr>
      <a:lvl5pPr marL="2057400" indent="-228600" algn="l" rtl="0" eaLnBrk="0" fontAlgn="base" hangingPunct="0">
        <a:spcBef>
          <a:spcPct val="20000"/>
        </a:spcBef>
        <a:spcAft>
          <a:spcPct val="0"/>
        </a:spcAft>
        <a:buBlip>
          <a:blip r:embed="rId14"/>
        </a:buBlip>
        <a:defRPr kumimoji="1" sz="2000">
          <a:solidFill>
            <a:srgbClr val="5F5F5F"/>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rgbClr val="5F5F5F"/>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rgbClr val="5F5F5F"/>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rgbClr val="5F5F5F"/>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rgbClr val="5F5F5F"/>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1781175" y="274638"/>
            <a:ext cx="69056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2" name="Rectangle 3"/>
          <p:cNvSpPr>
            <a:spLocks noGrp="1" noChangeArrowheads="1"/>
          </p:cNvSpPr>
          <p:nvPr>
            <p:ph type="body" idx="1"/>
          </p:nvPr>
        </p:nvSpPr>
        <p:spPr bwMode="auto">
          <a:xfrm>
            <a:off x="1781175" y="1600200"/>
            <a:ext cx="69056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0420" name="Rectangle 4"/>
          <p:cNvSpPr>
            <a:spLocks noGrp="1" noChangeArrowheads="1"/>
          </p:cNvSpPr>
          <p:nvPr>
            <p:ph type="dt" sz="half" idx="2"/>
          </p:nvPr>
        </p:nvSpPr>
        <p:spPr bwMode="auto">
          <a:xfrm>
            <a:off x="1781175"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ja-JP" altLang="en-US" dirty="0"/>
          </a:p>
        </p:txBody>
      </p:sp>
      <p:sp>
        <p:nvSpPr>
          <p:cNvPr id="60421" name="Rectangle 5"/>
          <p:cNvSpPr>
            <a:spLocks noGrp="1" noChangeArrowheads="1"/>
          </p:cNvSpPr>
          <p:nvPr>
            <p:ph type="ftr" sz="quarter" idx="3"/>
          </p:nvPr>
        </p:nvSpPr>
        <p:spPr bwMode="auto">
          <a:xfrm>
            <a:off x="3973513"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dirty="0"/>
          </a:p>
        </p:txBody>
      </p:sp>
      <p:sp>
        <p:nvSpPr>
          <p:cNvPr id="60422" name="Rectangle 6"/>
          <p:cNvSpPr>
            <a:spLocks noGrp="1" noChangeArrowheads="1"/>
          </p:cNvSpPr>
          <p:nvPr>
            <p:ph type="sldNum" sz="quarter" idx="4"/>
          </p:nvPr>
        </p:nvSpPr>
        <p:spPr bwMode="auto">
          <a:xfrm>
            <a:off x="6964363" y="6245225"/>
            <a:ext cx="1722437"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3330CD79-EA9B-418A-9EC6-FF29AEFB5EFB}"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546"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Arial" charset="0"/>
          <a:ea typeface="ＭＳ Ｐゴシック" charset="-128"/>
        </a:defRPr>
      </a:lvl2pPr>
      <a:lvl3pPr algn="l" rtl="0" eaLnBrk="0" fontAlgn="base" hangingPunct="0">
        <a:spcBef>
          <a:spcPct val="0"/>
        </a:spcBef>
        <a:spcAft>
          <a:spcPct val="0"/>
        </a:spcAft>
        <a:defRPr kumimoji="1" sz="4400">
          <a:solidFill>
            <a:schemeClr val="tx2"/>
          </a:solidFill>
          <a:latin typeface="Arial" charset="0"/>
          <a:ea typeface="ＭＳ Ｐゴシック" charset="-128"/>
        </a:defRPr>
      </a:lvl3pPr>
      <a:lvl4pPr algn="l" rtl="0" eaLnBrk="0" fontAlgn="base" hangingPunct="0">
        <a:spcBef>
          <a:spcPct val="0"/>
        </a:spcBef>
        <a:spcAft>
          <a:spcPct val="0"/>
        </a:spcAft>
        <a:defRPr kumimoji="1" sz="4400">
          <a:solidFill>
            <a:schemeClr val="tx2"/>
          </a:solidFill>
          <a:latin typeface="Arial" charset="0"/>
          <a:ea typeface="ＭＳ Ｐゴシック" charset="-128"/>
        </a:defRPr>
      </a:lvl4pPr>
      <a:lvl5pPr algn="l"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5"/>
        </a:buBlip>
        <a:defRPr kumimoji="1" sz="2800">
          <a:solidFill>
            <a:schemeClr val="tx1"/>
          </a:solidFill>
          <a:latin typeface="+mn-lt"/>
          <a:ea typeface="+mn-ea"/>
        </a:defRPr>
      </a:lvl2pPr>
      <a:lvl3pPr marL="1143000" indent="-228600" algn="l" rtl="0" eaLnBrk="0" fontAlgn="base" hangingPunct="0">
        <a:spcBef>
          <a:spcPct val="20000"/>
        </a:spcBef>
        <a:spcAft>
          <a:spcPct val="0"/>
        </a:spcAft>
        <a:buBlip>
          <a:blip r:embed="rId16"/>
        </a:buBlip>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6699FF"/>
        </a:buClr>
        <a:buFont typeface="Arial" charset="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6699FF"/>
        </a:buClr>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Font typeface="Arial"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Font typeface="Arial"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Font typeface="Arial"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bwMode="auto">
          <a:xfrm>
            <a:off x="650875" y="635000"/>
            <a:ext cx="7777163" cy="993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5"/>
          <p:cNvSpPr>
            <a:spLocks noGrp="1" noChangeArrowheads="1"/>
          </p:cNvSpPr>
          <p:nvPr>
            <p:ph type="body" idx="1"/>
          </p:nvPr>
        </p:nvSpPr>
        <p:spPr bwMode="auto">
          <a:xfrm>
            <a:off x="650875" y="1916113"/>
            <a:ext cx="7777163"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642938"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ja-JP" altLang="en-US" dirty="0"/>
          </a:p>
        </p:txBody>
      </p:sp>
      <p:sp>
        <p:nvSpPr>
          <p:cNvPr id="11271" name="Rectangle 7"/>
          <p:cNvSpPr>
            <a:spLocks noGrp="1" noChangeArrowheads="1"/>
          </p:cNvSpPr>
          <p:nvPr>
            <p:ph type="ftr" sz="quarter" idx="3"/>
          </p:nvPr>
        </p:nvSpPr>
        <p:spPr bwMode="auto">
          <a:xfrm>
            <a:off x="3043238" y="6245225"/>
            <a:ext cx="2925762"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dirty="0"/>
          </a:p>
        </p:txBody>
      </p:sp>
      <p:sp>
        <p:nvSpPr>
          <p:cNvPr id="11272" name="Rectangle 8"/>
          <p:cNvSpPr>
            <a:spLocks noGrp="1" noChangeArrowheads="1"/>
          </p:cNvSpPr>
          <p:nvPr>
            <p:ph type="sldNum" sz="quarter" idx="4"/>
          </p:nvPr>
        </p:nvSpPr>
        <p:spPr bwMode="auto">
          <a:xfrm>
            <a:off x="6226175"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FE662656-D878-45EA-AEED-540E9BB9C10F}"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547" r:id="rId1"/>
    <p:sldLayoutId id="2147484535" r:id="rId2"/>
    <p:sldLayoutId id="2147484536" r:id="rId3"/>
    <p:sldLayoutId id="2147484537" r:id="rId4"/>
    <p:sldLayoutId id="2147484538" r:id="rId5"/>
    <p:sldLayoutId id="2147484539" r:id="rId6"/>
    <p:sldLayoutId id="2147484540" r:id="rId7"/>
    <p:sldLayoutId id="2147484541" r:id="rId8"/>
    <p:sldLayoutId id="2147484542" r:id="rId9"/>
    <p:sldLayoutId id="2147484543" r:id="rId10"/>
    <p:sldLayoutId id="2147484544" r:id="rId11"/>
  </p:sldLayoutIdLst>
  <p:hf hdr="0" ftr="0" dt="0"/>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ＭＳ Ｐ明朝" charset="-128"/>
          <a:ea typeface="ＭＳ Ｐ明朝" charset="-128"/>
        </a:defRPr>
      </a:lvl2pPr>
      <a:lvl3pPr algn="ctr" rtl="0" eaLnBrk="0" fontAlgn="base" hangingPunct="0">
        <a:spcBef>
          <a:spcPct val="0"/>
        </a:spcBef>
        <a:spcAft>
          <a:spcPct val="0"/>
        </a:spcAft>
        <a:defRPr kumimoji="1" sz="4400">
          <a:solidFill>
            <a:schemeClr val="tx1"/>
          </a:solidFill>
          <a:latin typeface="ＭＳ Ｐ明朝" charset="-128"/>
          <a:ea typeface="ＭＳ Ｐ明朝" charset="-128"/>
        </a:defRPr>
      </a:lvl3pPr>
      <a:lvl4pPr algn="ctr" rtl="0" eaLnBrk="0" fontAlgn="base" hangingPunct="0">
        <a:spcBef>
          <a:spcPct val="0"/>
        </a:spcBef>
        <a:spcAft>
          <a:spcPct val="0"/>
        </a:spcAft>
        <a:defRPr kumimoji="1" sz="4400">
          <a:solidFill>
            <a:schemeClr val="tx1"/>
          </a:solidFill>
          <a:latin typeface="ＭＳ Ｐ明朝" charset="-128"/>
          <a:ea typeface="ＭＳ Ｐ明朝" charset="-128"/>
        </a:defRPr>
      </a:lvl4pPr>
      <a:lvl5pPr algn="ctr" rtl="0" eaLnBrk="0" fontAlgn="base" hangingPunct="0">
        <a:spcBef>
          <a:spcPct val="0"/>
        </a:spcBef>
        <a:spcAft>
          <a:spcPct val="0"/>
        </a:spcAft>
        <a:defRPr kumimoji="1" sz="4400">
          <a:solidFill>
            <a:schemeClr val="tx1"/>
          </a:solidFill>
          <a:latin typeface="ＭＳ Ｐ明朝" charset="-128"/>
          <a:ea typeface="ＭＳ Ｐ明朝" charset="-128"/>
        </a:defRPr>
      </a:lvl5pPr>
      <a:lvl6pPr marL="457200" algn="ctr" rtl="0" eaLnBrk="1" fontAlgn="base" hangingPunct="1">
        <a:spcBef>
          <a:spcPct val="0"/>
        </a:spcBef>
        <a:spcAft>
          <a:spcPct val="0"/>
        </a:spcAft>
        <a:defRPr kumimoji="1" sz="4400">
          <a:solidFill>
            <a:schemeClr val="tx1"/>
          </a:solidFill>
          <a:latin typeface="ＭＳ Ｐ明朝" charset="-128"/>
          <a:ea typeface="ＭＳ Ｐ明朝" charset="-128"/>
        </a:defRPr>
      </a:lvl6pPr>
      <a:lvl7pPr marL="914400" algn="ctr" rtl="0" eaLnBrk="1" fontAlgn="base" hangingPunct="1">
        <a:spcBef>
          <a:spcPct val="0"/>
        </a:spcBef>
        <a:spcAft>
          <a:spcPct val="0"/>
        </a:spcAft>
        <a:defRPr kumimoji="1" sz="4400">
          <a:solidFill>
            <a:schemeClr val="tx1"/>
          </a:solidFill>
          <a:latin typeface="ＭＳ Ｐ明朝" charset="-128"/>
          <a:ea typeface="ＭＳ Ｐ明朝" charset="-128"/>
        </a:defRPr>
      </a:lvl7pPr>
      <a:lvl8pPr marL="1371600" algn="ctr" rtl="0" eaLnBrk="1" fontAlgn="base" hangingPunct="1">
        <a:spcBef>
          <a:spcPct val="0"/>
        </a:spcBef>
        <a:spcAft>
          <a:spcPct val="0"/>
        </a:spcAft>
        <a:defRPr kumimoji="1" sz="4400">
          <a:solidFill>
            <a:schemeClr val="tx1"/>
          </a:solidFill>
          <a:latin typeface="ＭＳ Ｐ明朝" charset="-128"/>
          <a:ea typeface="ＭＳ Ｐ明朝" charset="-128"/>
        </a:defRPr>
      </a:lvl8pPr>
      <a:lvl9pPr marL="1828800" algn="ctr" rtl="0" eaLnBrk="1" fontAlgn="base" hangingPunct="1">
        <a:spcBef>
          <a:spcPct val="0"/>
        </a:spcBef>
        <a:spcAft>
          <a:spcPct val="0"/>
        </a:spcAft>
        <a:defRPr kumimoji="1" sz="4400">
          <a:solidFill>
            <a:schemeClr val="tx1"/>
          </a:solidFill>
          <a:latin typeface="ＭＳ Ｐ明朝" charset="-128"/>
          <a:ea typeface="ＭＳ Ｐ明朝" charset="-128"/>
        </a:defRPr>
      </a:lvl9pPr>
    </p:titleStyle>
    <p:bodyStyle>
      <a:lvl1pPr marL="342900" indent="-342900" algn="l" rtl="0" eaLnBrk="0" fontAlgn="base" hangingPunct="0">
        <a:spcBef>
          <a:spcPct val="20000"/>
        </a:spcBef>
        <a:spcAft>
          <a:spcPct val="0"/>
        </a:spcAft>
        <a:buBlip>
          <a:blip r:embed="rId14"/>
        </a:buBlip>
        <a:defRPr kumimoji="1" sz="3200">
          <a:solidFill>
            <a:srgbClr val="5F5F5F"/>
          </a:solidFill>
          <a:latin typeface="+mn-lt"/>
          <a:ea typeface="+mn-ea"/>
          <a:cs typeface="+mn-cs"/>
        </a:defRPr>
      </a:lvl1pPr>
      <a:lvl2pPr marL="742950" indent="-285750" algn="l" rtl="0" eaLnBrk="0" fontAlgn="base" hangingPunct="0">
        <a:spcBef>
          <a:spcPct val="20000"/>
        </a:spcBef>
        <a:spcAft>
          <a:spcPct val="0"/>
        </a:spcAft>
        <a:buBlip>
          <a:blip r:embed="rId14"/>
        </a:buBlip>
        <a:defRPr kumimoji="1" sz="2800">
          <a:solidFill>
            <a:srgbClr val="5F5F5F"/>
          </a:solidFill>
          <a:latin typeface="+mn-lt"/>
          <a:ea typeface="+mn-ea"/>
        </a:defRPr>
      </a:lvl2pPr>
      <a:lvl3pPr marL="1143000" indent="-228600" algn="l" rtl="0" eaLnBrk="0" fontAlgn="base" hangingPunct="0">
        <a:spcBef>
          <a:spcPct val="20000"/>
        </a:spcBef>
        <a:spcAft>
          <a:spcPct val="0"/>
        </a:spcAft>
        <a:buBlip>
          <a:blip r:embed="rId14"/>
        </a:buBlip>
        <a:defRPr kumimoji="1" sz="2400">
          <a:solidFill>
            <a:srgbClr val="5F5F5F"/>
          </a:solidFill>
          <a:latin typeface="+mn-lt"/>
          <a:ea typeface="+mn-ea"/>
        </a:defRPr>
      </a:lvl3pPr>
      <a:lvl4pPr marL="1600200" indent="-228600" algn="l" rtl="0" eaLnBrk="0" fontAlgn="base" hangingPunct="0">
        <a:spcBef>
          <a:spcPct val="20000"/>
        </a:spcBef>
        <a:spcAft>
          <a:spcPct val="0"/>
        </a:spcAft>
        <a:buBlip>
          <a:blip r:embed="rId14"/>
        </a:buBlip>
        <a:defRPr kumimoji="1" sz="2000">
          <a:solidFill>
            <a:srgbClr val="5F5F5F"/>
          </a:solidFill>
          <a:latin typeface="+mn-lt"/>
          <a:ea typeface="+mn-ea"/>
        </a:defRPr>
      </a:lvl4pPr>
      <a:lvl5pPr marL="2057400" indent="-228600" algn="l" rtl="0" eaLnBrk="0" fontAlgn="base" hangingPunct="0">
        <a:spcBef>
          <a:spcPct val="20000"/>
        </a:spcBef>
        <a:spcAft>
          <a:spcPct val="0"/>
        </a:spcAft>
        <a:buBlip>
          <a:blip r:embed="rId14"/>
        </a:buBlip>
        <a:defRPr kumimoji="1" sz="2000">
          <a:solidFill>
            <a:srgbClr val="5F5F5F"/>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rgbClr val="5F5F5F"/>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rgbClr val="5F5F5F"/>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rgbClr val="5F5F5F"/>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rgbClr val="5F5F5F"/>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タイトルのプレースホルダー 1"/>
          <p:cNvSpPr>
            <a:spLocks noGrp="1"/>
          </p:cNvSpPr>
          <p:nvPr>
            <p:ph type="title"/>
          </p:nvPr>
        </p:nvSpPr>
        <p:spPr>
          <a:xfrm>
            <a:off x="913448" y="274638"/>
            <a:ext cx="7317105" cy="1325562"/>
          </a:xfrm>
          <a:prstGeom prst="rect">
            <a:avLst/>
          </a:prstGeom>
        </p:spPr>
        <p:txBody>
          <a:bodyPr vert="horz" lIns="91440" tIns="45720" rIns="91440" bIns="45720" rtlCol="0" anchor="b">
            <a:normAutofit/>
          </a:bodyPr>
          <a:lstStyle/>
          <a:p>
            <a:r>
              <a:rPr lang="ja-JP"/>
              <a:t>マスター タイトルのスタイルを編集するには、ここをクリック</a:t>
            </a:r>
          </a:p>
        </p:txBody>
      </p:sp>
      <p:sp>
        <p:nvSpPr>
          <p:cNvPr id="1027" name="テキストのプレースホルダー 2"/>
          <p:cNvSpPr>
            <a:spLocks noGrp="1"/>
          </p:cNvSpPr>
          <p:nvPr>
            <p:ph type="body" idx="1"/>
          </p:nvPr>
        </p:nvSpPr>
        <p:spPr bwMode="auto">
          <a:xfrm>
            <a:off x="913448" y="1828800"/>
            <a:ext cx="731710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smtClean="0"/>
              <a:t>マスター テキストのスタイルを編集するには、ここをクリック</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4" name="日付のプレースホルダー 3"/>
          <p:cNvSpPr>
            <a:spLocks noGrp="1"/>
          </p:cNvSpPr>
          <p:nvPr>
            <p:ph type="dt" sz="half" idx="2"/>
          </p:nvPr>
        </p:nvSpPr>
        <p:spPr>
          <a:xfrm>
            <a:off x="6115452" y="6448426"/>
            <a:ext cx="1048023" cy="180975"/>
          </a:xfrm>
          <a:prstGeom prst="rect">
            <a:avLst/>
          </a:prstGeom>
        </p:spPr>
        <p:txBody>
          <a:bodyPr vert="horz" lIns="91440" tIns="45720" rIns="91440" bIns="45720" rtlCol="0" anchor="ctr"/>
          <a:lstStyle>
            <a:lvl1pPr algn="r" fontAlgn="auto" latinLnBrk="0">
              <a:spcBef>
                <a:spcPts val="0"/>
              </a:spcBef>
              <a:spcAft>
                <a:spcPts val="0"/>
              </a:spcAft>
              <a:defRPr kumimoji="1" lang="ja-JP" sz="100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ja-JP" altLang="en-US" dirty="0"/>
          </a:p>
        </p:txBody>
      </p:sp>
      <p:sp>
        <p:nvSpPr>
          <p:cNvPr id="5" name="フッターのプレースホルダー 4"/>
          <p:cNvSpPr>
            <a:spLocks noGrp="1"/>
          </p:cNvSpPr>
          <p:nvPr>
            <p:ph type="ftr" sz="quarter" idx="3"/>
          </p:nvPr>
        </p:nvSpPr>
        <p:spPr>
          <a:xfrm>
            <a:off x="906302" y="6448426"/>
            <a:ext cx="4980491" cy="180975"/>
          </a:xfrm>
          <a:prstGeom prst="rect">
            <a:avLst/>
          </a:prstGeom>
        </p:spPr>
        <p:txBody>
          <a:bodyPr vert="horz" lIns="91440" tIns="45720" rIns="91440" bIns="45720" rtlCol="0" anchor="ctr"/>
          <a:lstStyle>
            <a:lvl1pPr algn="l" fontAlgn="auto" latinLnBrk="0">
              <a:spcBef>
                <a:spcPts val="0"/>
              </a:spcBef>
              <a:spcAft>
                <a:spcPts val="0"/>
              </a:spcAft>
              <a:defRPr kumimoji="1" lang="ja-JP" sz="1000" cap="all"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endParaRPr lang="ja-JP" altLang="en-US" dirty="0"/>
          </a:p>
        </p:txBody>
      </p:sp>
      <p:sp>
        <p:nvSpPr>
          <p:cNvPr id="6" name="スライド番号のプレースホルダー 5"/>
          <p:cNvSpPr>
            <a:spLocks noGrp="1"/>
          </p:cNvSpPr>
          <p:nvPr>
            <p:ph type="sldNum" sz="quarter" idx="4"/>
          </p:nvPr>
        </p:nvSpPr>
        <p:spPr>
          <a:xfrm>
            <a:off x="7373080" y="6448426"/>
            <a:ext cx="857473" cy="180975"/>
          </a:xfrm>
          <a:prstGeom prst="rect">
            <a:avLst/>
          </a:prstGeom>
        </p:spPr>
        <p:txBody>
          <a:bodyPr vert="horz" lIns="91440" tIns="45720" rIns="91440" bIns="45720" rtlCol="0" anchor="ctr"/>
          <a:lstStyle>
            <a:lvl1pPr algn="r" fontAlgn="auto" latinLnBrk="0">
              <a:spcBef>
                <a:spcPts val="0"/>
              </a:spcBef>
              <a:spcAft>
                <a:spcPts val="0"/>
              </a:spcAft>
              <a:defRPr kumimoji="1" lang="ja-JP" sz="100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EABA5E4E-2923-4516-A1F4-003BB2056DA8}"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kumimoji="1" lang="ja-JP" sz="4000" kern="1200" cap="all">
          <a:solidFill>
            <a:srgbClr val="2A2A2A"/>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2pPr>
      <a:lvl3pPr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3pPr>
      <a:lvl4pPr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4pPr>
      <a:lvl5pPr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5pPr>
      <a:lvl6pPr marL="457200"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6pPr>
      <a:lvl7pPr marL="914400"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7pPr>
      <a:lvl8pPr marL="1371600"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8pPr>
      <a:lvl9pPr marL="1828800" algn="l" rtl="0" eaLnBrk="1" fontAlgn="base" hangingPunct="1">
        <a:lnSpc>
          <a:spcPct val="90000"/>
        </a:lnSpc>
        <a:spcBef>
          <a:spcPct val="0"/>
        </a:spcBef>
        <a:spcAft>
          <a:spcPct val="0"/>
        </a:spcAft>
        <a:defRPr kumimoji="1" sz="4000">
          <a:solidFill>
            <a:srgbClr val="2A2A2A"/>
          </a:solidFill>
          <a:latin typeface="Meiryo UI" pitchFamily="50" charset="-128"/>
          <a:ea typeface="Meiryo UI" pitchFamily="50" charset="-128"/>
          <a:cs typeface="Meiryo UI" pitchFamily="50" charset="-128"/>
        </a:defRPr>
      </a:lvl9pPr>
    </p:titleStyle>
    <p:bodyStyle>
      <a:lvl1pPr marL="273050" indent="-228600" algn="l" rtl="0" eaLnBrk="1" fontAlgn="base" hangingPunct="1">
        <a:lnSpc>
          <a:spcPct val="90000"/>
        </a:lnSpc>
        <a:spcBef>
          <a:spcPts val="1800"/>
        </a:spcBef>
        <a:spcAft>
          <a:spcPct val="0"/>
        </a:spcAft>
        <a:buClr>
          <a:schemeClr val="tx1"/>
        </a:buClr>
        <a:buSzPct val="80000"/>
        <a:buFont typeface="Arial" charset="0"/>
        <a:buChar char="•"/>
        <a:defRPr kumimoji="1" lang="ja-JP"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01650" indent="-228600" algn="l" rtl="0" eaLnBrk="1" fontAlgn="base" hangingPunct="1">
        <a:lnSpc>
          <a:spcPct val="90000"/>
        </a:lnSpc>
        <a:spcBef>
          <a:spcPts val="600"/>
        </a:spcBef>
        <a:spcAft>
          <a:spcPct val="0"/>
        </a:spcAft>
        <a:buClr>
          <a:schemeClr val="tx1"/>
        </a:buClr>
        <a:buSzPct val="80000"/>
        <a:buFont typeface="Arial" charset="0"/>
        <a:buChar char="•"/>
        <a:defRPr kumimoji="1" lang="ja-JP"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730250" indent="-228600" algn="l" rtl="0" eaLnBrk="1" fontAlgn="base" hangingPunct="1">
        <a:lnSpc>
          <a:spcPct val="90000"/>
        </a:lnSpc>
        <a:spcBef>
          <a:spcPts val="600"/>
        </a:spcBef>
        <a:spcAft>
          <a:spcPct val="0"/>
        </a:spcAft>
        <a:buClr>
          <a:schemeClr val="tx1"/>
        </a:buClr>
        <a:buSzPct val="80000"/>
        <a:buFont typeface="Arial" charset="0"/>
        <a:buChar char="•"/>
        <a:defRPr kumimoji="1" lang="ja-JP"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958850" indent="-228600" algn="l" rtl="0" eaLnBrk="1" fontAlgn="base" hangingPunct="1">
        <a:lnSpc>
          <a:spcPct val="90000"/>
        </a:lnSpc>
        <a:spcBef>
          <a:spcPts val="600"/>
        </a:spcBef>
        <a:spcAft>
          <a:spcPct val="0"/>
        </a:spcAft>
        <a:buClr>
          <a:schemeClr val="tx1"/>
        </a:buClr>
        <a:buSzPct val="80000"/>
        <a:buFont typeface="Arial" charset="0"/>
        <a:buChar char="•"/>
        <a:defRPr kumimoji="1" lang="ja-JP"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187450" indent="-228600" algn="l" rtl="0" eaLnBrk="1" fontAlgn="base" hangingPunct="1">
        <a:lnSpc>
          <a:spcPct val="90000"/>
        </a:lnSpc>
        <a:spcBef>
          <a:spcPts val="600"/>
        </a:spcBef>
        <a:spcAft>
          <a:spcPct val="0"/>
        </a:spcAft>
        <a:buClr>
          <a:schemeClr val="tx1"/>
        </a:buClr>
        <a:buSzPct val="80000"/>
        <a:buFont typeface="Arial" charset="0"/>
        <a:buChar char="•"/>
        <a:defRPr kumimoji="1" lang="ja-JP"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417320" indent="-228600" algn="l" defTabSz="914400" rtl="0" eaLnBrk="1" latinLnBrk="0" hangingPunct="1">
        <a:spcBef>
          <a:spcPts val="600"/>
        </a:spcBef>
        <a:buSzPct val="80000"/>
        <a:buFont typeface="Arial" pitchFamily="34" charset="0"/>
        <a:buChar char="•"/>
        <a:defRPr kumimoji="1" lang="ja-JP"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kumimoji="1" lang="ja-JP"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kumimoji="1" lang="ja-JP"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kumimoji="1" lang="ja-JP" sz="1600" kern="1200" baseline="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ctrTitle"/>
          </p:nvPr>
        </p:nvSpPr>
        <p:spPr>
          <a:xfrm>
            <a:off x="107504" y="2060848"/>
            <a:ext cx="9036496" cy="1905000"/>
          </a:xfrm>
        </p:spPr>
        <p:txBody>
          <a:bodyPr>
            <a:normAutofit fontScale="90000"/>
          </a:bodyPr>
          <a:lstStyle/>
          <a:p>
            <a:r>
              <a:rPr lang="en-US" altLang="ja-JP" sz="4000" b="1" dirty="0" smtClean="0">
                <a:latin typeface="+mj-lt"/>
              </a:rPr>
              <a:t>     </a:t>
            </a:r>
            <a:r>
              <a:rPr lang="ja-JP" altLang="ja-JP" b="1" dirty="0" smtClean="0">
                <a:latin typeface="HGS明朝B" pitchFamily="18" charset="-128"/>
                <a:ea typeface="HGS明朝B" pitchFamily="18" charset="-128"/>
              </a:rPr>
              <a:t>米国における大学国際化</a:t>
            </a:r>
            <a:r>
              <a:rPr lang="ja-JP" altLang="en-US" b="1" dirty="0" smtClean="0">
                <a:latin typeface="HGS明朝B" pitchFamily="18" charset="-128"/>
                <a:ea typeface="HGS明朝B" pitchFamily="18" charset="-128"/>
              </a:rPr>
              <a:t>評価</a:t>
            </a:r>
            <a:r>
              <a:rPr lang="en-US" altLang="ja-JP" b="1" dirty="0" smtClean="0"/>
              <a:t/>
            </a:r>
            <a:br>
              <a:rPr lang="en-US" altLang="ja-JP" b="1" dirty="0" smtClean="0"/>
            </a:br>
            <a:r>
              <a:rPr lang="en-US" altLang="ja-JP" sz="2700" b="1" dirty="0">
                <a:latin typeface="Times New Roman" pitchFamily="18" charset="0"/>
                <a:cs typeface="Times New Roman" pitchFamily="18" charset="0"/>
              </a:rPr>
              <a:t/>
            </a:r>
            <a:br>
              <a:rPr lang="en-US" altLang="ja-JP" sz="2700" b="1" dirty="0">
                <a:latin typeface="Times New Roman" pitchFamily="18" charset="0"/>
                <a:cs typeface="Times New Roman" pitchFamily="18" charset="0"/>
              </a:rPr>
            </a:br>
            <a:r>
              <a:rPr lang="ja-JP" altLang="en-US" sz="2400" b="1" dirty="0" err="1" smtClean="0">
                <a:solidFill>
                  <a:srgbClr val="C00000"/>
                </a:solidFill>
                <a:latin typeface="Century" pitchFamily="18" charset="0"/>
              </a:rPr>
              <a:t>ー</a:t>
            </a:r>
            <a:r>
              <a:rPr lang="en-US" altLang="ja-JP" sz="2700" b="1" dirty="0" smtClean="0">
                <a:solidFill>
                  <a:srgbClr val="C00000"/>
                </a:solidFill>
                <a:latin typeface="Century" pitchFamily="18" charset="0"/>
                <a:cs typeface="Times New Roman" pitchFamily="18" charset="0"/>
              </a:rPr>
              <a:t>American </a:t>
            </a:r>
            <a:r>
              <a:rPr lang="en-US" altLang="ja-JP" sz="2700" b="1" dirty="0">
                <a:solidFill>
                  <a:srgbClr val="C00000"/>
                </a:solidFill>
                <a:latin typeface="Century" pitchFamily="18" charset="0"/>
                <a:cs typeface="Times New Roman" pitchFamily="18" charset="0"/>
              </a:rPr>
              <a:t>Council on Education</a:t>
            </a:r>
            <a:r>
              <a:rPr lang="ja-JP" altLang="en-US" sz="2700" b="1" dirty="0">
                <a:solidFill>
                  <a:srgbClr val="C00000"/>
                </a:solidFill>
                <a:latin typeface="Century" pitchFamily="18" charset="0"/>
                <a:cs typeface="Times New Roman" pitchFamily="18" charset="0"/>
              </a:rPr>
              <a:t> </a:t>
            </a:r>
            <a:r>
              <a:rPr lang="en-US" altLang="ja-JP" sz="2700" b="1" dirty="0">
                <a:solidFill>
                  <a:srgbClr val="C00000"/>
                </a:solidFill>
                <a:latin typeface="Century" pitchFamily="18" charset="0"/>
                <a:cs typeface="Times New Roman" pitchFamily="18" charset="0"/>
              </a:rPr>
              <a:t>(ACE</a:t>
            </a:r>
            <a:r>
              <a:rPr lang="en-US" altLang="ja-JP" sz="2700" b="1" dirty="0" smtClean="0">
                <a:solidFill>
                  <a:srgbClr val="C00000"/>
                </a:solidFill>
                <a:latin typeface="Century" pitchFamily="18" charset="0"/>
                <a:cs typeface="Times New Roman" pitchFamily="18" charset="0"/>
              </a:rPr>
              <a:t>)</a:t>
            </a:r>
            <a:r>
              <a:rPr lang="ja-JP" altLang="en-US" sz="2400" b="1" dirty="0" smtClean="0">
                <a:solidFill>
                  <a:srgbClr val="C00000"/>
                </a:solidFill>
                <a:latin typeface="+mn-lt"/>
              </a:rPr>
              <a:t>の取組からー</a:t>
            </a:r>
            <a:r>
              <a:rPr lang="en-US" altLang="ja-JP" sz="2400" b="1" dirty="0" smtClean="0">
                <a:latin typeface="+mn-lt"/>
              </a:rPr>
              <a:t/>
            </a:r>
            <a:br>
              <a:rPr lang="en-US" altLang="ja-JP" sz="2400" b="1" dirty="0" smtClean="0">
                <a:latin typeface="+mn-lt"/>
              </a:rPr>
            </a:br>
            <a:endParaRPr lang="ja-JP" altLang="ja-JP" sz="2400" b="1" dirty="0" smtClean="0">
              <a:latin typeface="+mn-lt"/>
            </a:endParaRPr>
          </a:p>
        </p:txBody>
      </p:sp>
      <p:sp>
        <p:nvSpPr>
          <p:cNvPr id="7171" name="サブタイトル 2"/>
          <p:cNvSpPr>
            <a:spLocks noGrp="1"/>
          </p:cNvSpPr>
          <p:nvPr>
            <p:ph type="subTitle" idx="1"/>
          </p:nvPr>
        </p:nvSpPr>
        <p:spPr>
          <a:xfrm>
            <a:off x="395536" y="4005064"/>
            <a:ext cx="8280920" cy="2664296"/>
          </a:xfrm>
        </p:spPr>
        <p:txBody>
          <a:bodyPr>
            <a:normAutofit/>
          </a:bodyPr>
          <a:lstStyle/>
          <a:p>
            <a:pPr eaLnBrk="1" hangingPunct="1"/>
            <a:r>
              <a:rPr lang="en-US" altLang="ja-JP" dirty="0" smtClean="0"/>
              <a:t> </a:t>
            </a:r>
            <a:endParaRPr lang="en-US" altLang="ja-JP" sz="2800" b="1" dirty="0" smtClean="0"/>
          </a:p>
          <a:p>
            <a:r>
              <a:rPr lang="ja-JP" altLang="en-US" sz="2800" b="1" dirty="0" smtClean="0"/>
              <a:t>　　　　</a:t>
            </a:r>
            <a:r>
              <a:rPr lang="ja-JP" altLang="en-US" sz="2600" dirty="0" smtClean="0">
                <a:solidFill>
                  <a:schemeClr val="tx2"/>
                </a:solidFill>
                <a:latin typeface="Times New Roman" pitchFamily="18" charset="0"/>
                <a:ea typeface="HGS明朝B" pitchFamily="18" charset="-128"/>
                <a:cs typeface="Times New Roman" pitchFamily="18" charset="0"/>
              </a:rPr>
              <a:t>平成</a:t>
            </a:r>
            <a:r>
              <a:rPr lang="en-US" altLang="ja-JP" sz="2600" dirty="0">
                <a:solidFill>
                  <a:schemeClr val="tx2"/>
                </a:solidFill>
                <a:latin typeface="Times New Roman" pitchFamily="18" charset="0"/>
                <a:ea typeface="HGS明朝B" pitchFamily="18" charset="-128"/>
                <a:cs typeface="Times New Roman" pitchFamily="18" charset="0"/>
              </a:rPr>
              <a:t>24</a:t>
            </a:r>
            <a:r>
              <a:rPr lang="ja-JP" altLang="en-US" sz="2600" dirty="0">
                <a:solidFill>
                  <a:schemeClr val="tx2"/>
                </a:solidFill>
                <a:latin typeface="Times New Roman" pitchFamily="18" charset="0"/>
                <a:ea typeface="HGS明朝B" pitchFamily="18" charset="-128"/>
                <a:cs typeface="Times New Roman" pitchFamily="18" charset="0"/>
              </a:rPr>
              <a:t>年度東京国際交流館国際</a:t>
            </a:r>
            <a:r>
              <a:rPr lang="ja-JP" altLang="en-US" sz="2600" dirty="0" smtClean="0">
                <a:solidFill>
                  <a:schemeClr val="tx2"/>
                </a:solidFill>
                <a:latin typeface="Times New Roman" pitchFamily="18" charset="0"/>
                <a:ea typeface="HGS明朝B" pitchFamily="18" charset="-128"/>
                <a:cs typeface="Times New Roman" pitchFamily="18" charset="0"/>
              </a:rPr>
              <a:t>シンポジウム</a:t>
            </a:r>
            <a:endParaRPr lang="en-US" altLang="ja-JP" sz="2600" dirty="0" smtClean="0">
              <a:solidFill>
                <a:schemeClr val="tx2"/>
              </a:solidFill>
              <a:latin typeface="Times New Roman" pitchFamily="18" charset="0"/>
              <a:ea typeface="HGS明朝B" pitchFamily="18" charset="-128"/>
              <a:cs typeface="Times New Roman" pitchFamily="18" charset="0"/>
            </a:endParaRPr>
          </a:p>
          <a:p>
            <a:r>
              <a:rPr lang="en-US" altLang="ja-JP" sz="2600" b="1" dirty="0" smtClean="0">
                <a:solidFill>
                  <a:schemeClr val="tx2"/>
                </a:solidFill>
                <a:latin typeface="Times New Roman" pitchFamily="18" charset="0"/>
                <a:ea typeface="HGS明朝B" pitchFamily="18" charset="-128"/>
                <a:cs typeface="Times New Roman" pitchFamily="18" charset="0"/>
              </a:rPr>
              <a:t>                       </a:t>
            </a:r>
            <a:r>
              <a:rPr lang="ja-JP" altLang="en-US" sz="2600" b="1" dirty="0" smtClean="0">
                <a:solidFill>
                  <a:schemeClr val="tx2"/>
                </a:solidFill>
                <a:latin typeface="Times New Roman" pitchFamily="18" charset="0"/>
                <a:ea typeface="HGS明朝B" pitchFamily="18" charset="-128"/>
                <a:cs typeface="Times New Roman" pitchFamily="18" charset="0"/>
              </a:rPr>
              <a:t>　　　</a:t>
            </a:r>
            <a:r>
              <a:rPr lang="en-US" altLang="ja-JP" sz="2600" dirty="0" smtClean="0">
                <a:solidFill>
                  <a:schemeClr val="tx2"/>
                </a:solidFill>
                <a:latin typeface="Times New Roman" pitchFamily="18" charset="0"/>
                <a:ea typeface="HGS明朝B" pitchFamily="18" charset="-128"/>
                <a:cs typeface="Times New Roman" pitchFamily="18" charset="0"/>
              </a:rPr>
              <a:t>2013</a:t>
            </a:r>
            <a:r>
              <a:rPr lang="ja-JP" altLang="en-US" sz="2600" dirty="0" smtClean="0">
                <a:solidFill>
                  <a:schemeClr val="tx2"/>
                </a:solidFill>
                <a:latin typeface="Times New Roman" pitchFamily="18" charset="0"/>
                <a:ea typeface="HGS明朝B" pitchFamily="18" charset="-128"/>
                <a:cs typeface="Times New Roman" pitchFamily="18" charset="0"/>
              </a:rPr>
              <a:t>年</a:t>
            </a:r>
            <a:r>
              <a:rPr lang="en-US" altLang="ja-JP" sz="2600" dirty="0" smtClean="0">
                <a:solidFill>
                  <a:schemeClr val="tx2"/>
                </a:solidFill>
                <a:latin typeface="Times New Roman" pitchFamily="18" charset="0"/>
                <a:ea typeface="HGS明朝B" pitchFamily="18" charset="-128"/>
                <a:cs typeface="Times New Roman" pitchFamily="18" charset="0"/>
              </a:rPr>
              <a:t>3</a:t>
            </a:r>
            <a:r>
              <a:rPr lang="ja-JP" altLang="en-US" sz="2600" dirty="0" smtClean="0">
                <a:solidFill>
                  <a:schemeClr val="tx2"/>
                </a:solidFill>
                <a:latin typeface="Times New Roman" pitchFamily="18" charset="0"/>
                <a:ea typeface="HGS明朝B" pitchFamily="18" charset="-128"/>
                <a:cs typeface="Times New Roman" pitchFamily="18" charset="0"/>
              </a:rPr>
              <a:t>月</a:t>
            </a:r>
            <a:r>
              <a:rPr lang="en-US" altLang="ja-JP" sz="2600" dirty="0" smtClean="0">
                <a:solidFill>
                  <a:schemeClr val="tx2"/>
                </a:solidFill>
                <a:latin typeface="Times New Roman" pitchFamily="18" charset="0"/>
                <a:ea typeface="HGS明朝B" pitchFamily="18" charset="-128"/>
                <a:cs typeface="Times New Roman" pitchFamily="18" charset="0"/>
              </a:rPr>
              <a:t>18</a:t>
            </a:r>
            <a:r>
              <a:rPr lang="ja-JP" altLang="en-US" sz="2600" dirty="0" smtClean="0">
                <a:solidFill>
                  <a:schemeClr val="tx2"/>
                </a:solidFill>
                <a:latin typeface="Times New Roman" pitchFamily="18" charset="0"/>
                <a:ea typeface="HGS明朝B" pitchFamily="18" charset="-128"/>
                <a:cs typeface="Times New Roman" pitchFamily="18" charset="0"/>
              </a:rPr>
              <a:t>日</a:t>
            </a:r>
            <a:r>
              <a:rPr lang="ja-JP" altLang="en-US" sz="2600" b="1" dirty="0" smtClean="0">
                <a:solidFill>
                  <a:schemeClr val="tx2"/>
                </a:solidFill>
                <a:latin typeface="Times New Roman" pitchFamily="18" charset="0"/>
                <a:ea typeface="HGS明朝B" pitchFamily="18" charset="-128"/>
                <a:cs typeface="Times New Roman" pitchFamily="18" charset="0"/>
              </a:rPr>
              <a:t>　</a:t>
            </a:r>
            <a:r>
              <a:rPr lang="ja-JP" altLang="en-US" sz="2800" b="1" dirty="0" smtClean="0">
                <a:solidFill>
                  <a:schemeClr val="tx2"/>
                </a:solidFill>
                <a:latin typeface="Times New Roman" pitchFamily="18" charset="0"/>
                <a:cs typeface="Times New Roman" pitchFamily="18" charset="0"/>
              </a:rPr>
              <a:t>　</a:t>
            </a:r>
            <a:endParaRPr lang="en-US" altLang="ja-JP" sz="2800" b="1" dirty="0" smtClean="0">
              <a:solidFill>
                <a:schemeClr val="tx2"/>
              </a:solidFill>
              <a:latin typeface="Times New Roman" pitchFamily="18" charset="0"/>
              <a:cs typeface="Times New Roman" pitchFamily="18" charset="0"/>
            </a:endParaRPr>
          </a:p>
          <a:p>
            <a:r>
              <a:rPr lang="ja-JP" altLang="en-US" sz="2800" b="1" dirty="0" smtClean="0"/>
              <a:t>　　　　　　　　　　　　　　　　　　</a:t>
            </a:r>
            <a:r>
              <a:rPr lang="en-US" altLang="ja-JP" sz="2800" b="1" dirty="0" smtClean="0"/>
              <a:t>   </a:t>
            </a:r>
            <a:r>
              <a:rPr lang="ja-JP" altLang="en-US" sz="2800" b="1" dirty="0" smtClean="0"/>
              <a:t>　</a:t>
            </a:r>
            <a:endParaRPr lang="en-US" altLang="ja-JP" sz="2800" b="1" dirty="0" smtClean="0"/>
          </a:p>
          <a:p>
            <a:pPr eaLnBrk="1" hangingPunct="1"/>
            <a:r>
              <a:rPr lang="ja-JP" altLang="en-US" sz="2800" b="1" dirty="0" smtClean="0">
                <a:latin typeface="+mj-lt"/>
              </a:rPr>
              <a:t>　</a:t>
            </a:r>
            <a:r>
              <a:rPr lang="ja-JP" altLang="en-US" sz="2800" b="1" dirty="0" smtClean="0">
                <a:solidFill>
                  <a:schemeClr val="tx2"/>
                </a:solidFill>
                <a:latin typeface="HGS明朝B" pitchFamily="18" charset="-128"/>
                <a:ea typeface="HGS明朝B" pitchFamily="18" charset="-128"/>
              </a:rPr>
              <a:t>野田文香（大学評価・学位授与機構研究開発部）</a:t>
            </a:r>
            <a:r>
              <a:rPr lang="ja-JP" altLang="en-US" sz="2600" b="1" dirty="0" smtClean="0">
                <a:solidFill>
                  <a:schemeClr val="tx2"/>
                </a:solidFill>
                <a:latin typeface="HGS明朝B" pitchFamily="18" charset="-128"/>
                <a:ea typeface="HGS明朝B" pitchFamily="18" charset="-128"/>
              </a:rPr>
              <a:t>　</a:t>
            </a:r>
            <a:endParaRPr lang="en-US" altLang="ja-JP" sz="2600" b="1" dirty="0" smtClean="0">
              <a:solidFill>
                <a:schemeClr val="tx2"/>
              </a:solidFill>
              <a:latin typeface="HGS明朝B" pitchFamily="18" charset="-128"/>
              <a:ea typeface="HGS明朝B" pitchFamily="18" charset="-128"/>
            </a:endParaRPr>
          </a:p>
          <a:p>
            <a:pPr eaLnBrk="1" hangingPunct="1"/>
            <a:r>
              <a:rPr lang="ja-JP" altLang="en-US" sz="2600" b="1" dirty="0" smtClean="0">
                <a:solidFill>
                  <a:schemeClr val="tx2"/>
                </a:solidFill>
                <a:latin typeface="HGS明朝B" pitchFamily="18" charset="-128"/>
                <a:ea typeface="HGS明朝B" pitchFamily="18" charset="-128"/>
              </a:rPr>
              <a:t>                       　</a:t>
            </a:r>
            <a:endParaRPr lang="en-US" altLang="ja-JP" sz="2600" b="1" dirty="0" smtClean="0">
              <a:solidFill>
                <a:schemeClr val="tx2"/>
              </a:solidFill>
              <a:latin typeface="HGS明朝B" pitchFamily="18" charset="-128"/>
              <a:ea typeface="HGS明朝B" pitchFamily="18" charset="-128"/>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323528" y="18757"/>
            <a:ext cx="8676964" cy="1492696"/>
          </a:xfrm>
        </p:spPr>
        <p:txBody>
          <a:bodyPr>
            <a:normAutofit/>
          </a:bodyPr>
          <a:lstStyle/>
          <a:p>
            <a:pPr eaLnBrk="1" hangingPunct="1"/>
            <a:r>
              <a:rPr lang="en-US" altLang="ja-JP" sz="2800" b="1" dirty="0" smtClean="0">
                <a:solidFill>
                  <a:srgbClr val="C00000"/>
                </a:solidFill>
                <a:latin typeface="Century" pitchFamily="18" charset="0"/>
              </a:rPr>
              <a:t>A Guide to Internationalization for Chief Academic Officers</a:t>
            </a:r>
            <a:r>
              <a:rPr lang="ja-JP" altLang="en-US" sz="2800" b="1" dirty="0" smtClean="0">
                <a:solidFill>
                  <a:srgbClr val="C00000"/>
                </a:solidFill>
                <a:latin typeface="Century" pitchFamily="18" charset="0"/>
                <a:cs typeface="Times New Roman" pitchFamily="18" charset="0"/>
              </a:rPr>
              <a:t>（</a:t>
            </a:r>
            <a:r>
              <a:rPr lang="en-US" altLang="ja-JP" sz="2800" b="1" dirty="0" smtClean="0">
                <a:solidFill>
                  <a:srgbClr val="C00000"/>
                </a:solidFill>
                <a:latin typeface="Century" pitchFamily="18" charset="0"/>
                <a:cs typeface="Times New Roman" pitchFamily="18" charset="0"/>
              </a:rPr>
              <a:t>2008</a:t>
            </a:r>
            <a:r>
              <a:rPr lang="ja-JP" altLang="en-US" sz="2800" b="1" dirty="0" smtClean="0">
                <a:solidFill>
                  <a:srgbClr val="C00000"/>
                </a:solidFill>
                <a:latin typeface="Century" pitchFamily="18" charset="0"/>
                <a:cs typeface="Times New Roman" pitchFamily="18" charset="0"/>
              </a:rPr>
              <a:t>）</a:t>
            </a:r>
            <a:r>
              <a:rPr lang="ja-JP" altLang="ja-JP" sz="2800" b="1" dirty="0" smtClean="0">
                <a:solidFill>
                  <a:srgbClr val="C00000"/>
                </a:solidFill>
              </a:rPr>
              <a:t/>
            </a:r>
            <a:br>
              <a:rPr lang="ja-JP" altLang="ja-JP" sz="2800" b="1" dirty="0" smtClean="0">
                <a:solidFill>
                  <a:srgbClr val="C00000"/>
                </a:solidFill>
              </a:rPr>
            </a:br>
            <a:r>
              <a:rPr lang="en-US" altLang="ja-JP" sz="2800" b="1" dirty="0" smtClean="0">
                <a:solidFill>
                  <a:srgbClr val="C00000"/>
                </a:solidFill>
              </a:rPr>
              <a:t>          </a:t>
            </a:r>
            <a:r>
              <a:rPr lang="ja-JP" altLang="en-US" sz="2400" b="1" dirty="0" smtClean="0">
                <a:latin typeface="HGS明朝B" pitchFamily="18" charset="-128"/>
                <a:ea typeface="HGS明朝B" pitchFamily="18" charset="-128"/>
              </a:rPr>
              <a:t>－自己点検とリーダーシップの育成</a:t>
            </a:r>
            <a:r>
              <a:rPr lang="en-US" altLang="ja-JP" sz="2400" b="1" dirty="0" smtClean="0">
                <a:latin typeface="HGS明朝B" pitchFamily="18" charset="-128"/>
                <a:ea typeface="HGS明朝B" pitchFamily="18" charset="-128"/>
              </a:rPr>
              <a:t>-</a:t>
            </a:r>
            <a:endParaRPr lang="ja-JP" altLang="en-US" sz="2400" b="1" dirty="0" smtClean="0">
              <a:latin typeface="HGS明朝B" pitchFamily="18" charset="-128"/>
              <a:ea typeface="HGS明朝B" pitchFamily="18" charset="-128"/>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727259146"/>
              </p:ext>
            </p:extLst>
          </p:nvPr>
        </p:nvGraphicFramePr>
        <p:xfrm>
          <a:off x="979273" y="2420888"/>
          <a:ext cx="7200800" cy="3776990"/>
        </p:xfrm>
        <a:graphic>
          <a:graphicData uri="http://schemas.openxmlformats.org/drawingml/2006/table">
            <a:tbl>
              <a:tblPr firstRow="1" bandRow="1">
                <a:tableStyleId>{912C8C85-51F0-491E-9774-3900AFEF0FD7}</a:tableStyleId>
              </a:tblPr>
              <a:tblGrid>
                <a:gridCol w="444644"/>
                <a:gridCol w="6756156"/>
              </a:tblGrid>
              <a:tr h="385722">
                <a:tc gridSpan="2">
                  <a:txBody>
                    <a:bodyPr/>
                    <a:lstStyle/>
                    <a:p>
                      <a:pPr algn="l">
                        <a:lnSpc>
                          <a:spcPts val="1200"/>
                        </a:lnSpc>
                        <a:spcAft>
                          <a:spcPts val="0"/>
                        </a:spcAft>
                      </a:pPr>
                      <a:r>
                        <a:rPr lang="ja-JP" altLang="en-US" sz="1600" dirty="0" smtClean="0">
                          <a:latin typeface="HGS明朝B" pitchFamily="18" charset="-128"/>
                          <a:ea typeface="HGS明朝B" pitchFamily="18" charset="-128"/>
                        </a:rPr>
                        <a:t>　　　　　　  　　　　  </a:t>
                      </a:r>
                      <a:endParaRPr lang="en-US" altLang="ja-JP" sz="1600" dirty="0" smtClean="0">
                        <a:latin typeface="HGS明朝B" pitchFamily="18" charset="-128"/>
                        <a:ea typeface="HGS明朝B" pitchFamily="18" charset="-128"/>
                      </a:endParaRPr>
                    </a:p>
                    <a:p>
                      <a:pPr algn="l">
                        <a:lnSpc>
                          <a:spcPts val="1200"/>
                        </a:lnSpc>
                        <a:spcAft>
                          <a:spcPts val="0"/>
                        </a:spcAft>
                      </a:pPr>
                      <a:r>
                        <a:rPr lang="ja-JP" altLang="en-US" sz="1600" dirty="0" smtClean="0">
                          <a:latin typeface="HGS明朝B" pitchFamily="18" charset="-128"/>
                          <a:ea typeface="HGS明朝B" pitchFamily="18" charset="-128"/>
                        </a:rPr>
                        <a:t>　　　　            　</a:t>
                      </a:r>
                      <a:r>
                        <a:rPr lang="ja-JP" altLang="ja-JP" sz="1800" dirty="0" smtClean="0">
                          <a:latin typeface="HGS明朝B" pitchFamily="18" charset="-128"/>
                          <a:ea typeface="HGS明朝B" pitchFamily="18" charset="-128"/>
                        </a:rPr>
                        <a:t>国際化自己点検チェックリスト</a:t>
                      </a:r>
                      <a:endParaRPr lang="en-US" altLang="ja-JP" sz="1800" b="1" dirty="0" smtClean="0">
                        <a:latin typeface="HGS明朝B" pitchFamily="18" charset="-128"/>
                        <a:ea typeface="HGS明朝B" pitchFamily="18" charset="-128"/>
                        <a:cs typeface="Meiryo UI" pitchFamily="50" charset="-128"/>
                      </a:endParaRPr>
                    </a:p>
                  </a:txBody>
                  <a:tcPr marL="91458" marR="91458" marT="45749" marB="45749" anchor="ctr">
                    <a:lnB w="12700" cap="flat" cmpd="sng" algn="ctr">
                      <a:solidFill>
                        <a:schemeClr val="tx1"/>
                      </a:solidFill>
                      <a:prstDash val="solid"/>
                      <a:round/>
                      <a:headEnd type="none" w="med" len="med"/>
                      <a:tailEnd type="none" w="med" len="med"/>
                    </a:lnB>
                  </a:tcPr>
                </a:tc>
                <a:tc hMerge="1">
                  <a:txBody>
                    <a:bodyPr/>
                    <a:lstStyle/>
                    <a:p>
                      <a:pPr algn="l">
                        <a:lnSpc>
                          <a:spcPts val="1200"/>
                        </a:lnSpc>
                        <a:spcAft>
                          <a:spcPts val="0"/>
                        </a:spcAft>
                      </a:pPr>
                      <a:endParaRPr lang="ja-JP" sz="1600" b="1" kern="100" dirty="0">
                        <a:effectLst/>
                        <a:latin typeface="Century"/>
                        <a:ea typeface="ＭＳ 明朝"/>
                        <a:cs typeface="Times New Roman"/>
                      </a:endParaRPr>
                    </a:p>
                  </a:txBody>
                  <a:tcPr marL="68594" marR="68594" marT="0" marB="0" anchor="ctr">
                    <a:lnB w="12700" cap="flat" cmpd="sng" algn="ctr">
                      <a:solidFill>
                        <a:schemeClr val="tx1"/>
                      </a:solidFill>
                      <a:prstDash val="solid"/>
                      <a:round/>
                      <a:headEnd type="none" w="med" len="med"/>
                      <a:tailEnd type="none" w="med" len="med"/>
                    </a:lnB>
                  </a:tcPr>
                </a:tc>
              </a:tr>
              <a:tr h="351167">
                <a:tc>
                  <a:txBody>
                    <a:bodyPr/>
                    <a:lstStyle/>
                    <a:p>
                      <a:pPr marL="108000" algn="l">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1</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機関</a:t>
                      </a:r>
                      <a:r>
                        <a:rPr lang="ja-JP" sz="1800" kern="100" dirty="0">
                          <a:solidFill>
                            <a:schemeClr val="tx2"/>
                          </a:solidFill>
                          <a:effectLst/>
                          <a:latin typeface="Meiryo UI" pitchFamily="50" charset="-128"/>
                          <a:ea typeface="Meiryo UI" pitchFamily="50" charset="-128"/>
                          <a:cs typeface="Meiryo UI" pitchFamily="50" charset="-128"/>
                        </a:rPr>
                        <a:t>のコミットメント（ミッション、目標、ビジョン）</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331">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2</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国際化</a:t>
                      </a:r>
                      <a:r>
                        <a:rPr lang="ja-JP" sz="1800" kern="100" dirty="0">
                          <a:solidFill>
                            <a:schemeClr val="tx2"/>
                          </a:solidFill>
                          <a:effectLst/>
                          <a:latin typeface="Meiryo UI" pitchFamily="50" charset="-128"/>
                          <a:ea typeface="Meiryo UI" pitchFamily="50" charset="-128"/>
                          <a:cs typeface="Meiryo UI" pitchFamily="50" charset="-128"/>
                        </a:rPr>
                        <a:t>に対する機関の環境整備</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331">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3</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国際</a:t>
                      </a:r>
                      <a:r>
                        <a:rPr lang="ja-JP" altLang="en-US" sz="1800" kern="100" dirty="0" smtClean="0">
                          <a:solidFill>
                            <a:schemeClr val="tx2"/>
                          </a:solidFill>
                          <a:effectLst/>
                          <a:latin typeface="Meiryo UI" pitchFamily="50" charset="-128"/>
                          <a:ea typeface="Meiryo UI" pitchFamily="50" charset="-128"/>
                          <a:cs typeface="Meiryo UI" pitchFamily="50" charset="-128"/>
                        </a:rPr>
                        <a:t>化</a:t>
                      </a:r>
                      <a:r>
                        <a:rPr lang="ja-JP" sz="1800" kern="100" dirty="0" smtClean="0">
                          <a:solidFill>
                            <a:schemeClr val="tx2"/>
                          </a:solidFill>
                          <a:effectLst/>
                          <a:latin typeface="Meiryo UI" pitchFamily="50" charset="-128"/>
                          <a:ea typeface="Meiryo UI" pitchFamily="50" charset="-128"/>
                          <a:cs typeface="Meiryo UI" pitchFamily="50" charset="-128"/>
                        </a:rPr>
                        <a:t>活動</a:t>
                      </a:r>
                      <a:r>
                        <a:rPr lang="ja-JP" sz="1800" kern="100" dirty="0">
                          <a:solidFill>
                            <a:schemeClr val="tx2"/>
                          </a:solidFill>
                          <a:effectLst/>
                          <a:latin typeface="Meiryo UI" pitchFamily="50" charset="-128"/>
                          <a:ea typeface="Meiryo UI" pitchFamily="50" charset="-128"/>
                          <a:cs typeface="Meiryo UI" pitchFamily="50" charset="-128"/>
                        </a:rPr>
                        <a:t>に影響を</a:t>
                      </a:r>
                      <a:r>
                        <a:rPr lang="ja-JP" sz="1800" kern="100" dirty="0" smtClean="0">
                          <a:solidFill>
                            <a:schemeClr val="tx2"/>
                          </a:solidFill>
                          <a:effectLst/>
                          <a:latin typeface="Meiryo UI" pitchFamily="50" charset="-128"/>
                          <a:ea typeface="Meiryo UI" pitchFamily="50" charset="-128"/>
                          <a:cs typeface="Meiryo UI" pitchFamily="50" charset="-128"/>
                        </a:rPr>
                        <a:t>及ぼす</a:t>
                      </a:r>
                      <a:r>
                        <a:rPr lang="ja-JP" altLang="en-US" sz="1800" kern="100" dirty="0" smtClean="0">
                          <a:solidFill>
                            <a:schemeClr val="tx2"/>
                          </a:solidFill>
                          <a:effectLst/>
                          <a:latin typeface="Meiryo UI" pitchFamily="50" charset="-128"/>
                          <a:ea typeface="Meiryo UI" pitchFamily="50" charset="-128"/>
                          <a:cs typeface="Meiryo UI" pitchFamily="50" charset="-128"/>
                        </a:rPr>
                        <a:t>体制</a:t>
                      </a:r>
                      <a:r>
                        <a:rPr lang="ja-JP" sz="1800" kern="100" dirty="0" smtClean="0">
                          <a:solidFill>
                            <a:schemeClr val="tx2"/>
                          </a:solidFill>
                          <a:effectLst/>
                          <a:latin typeface="Meiryo UI" pitchFamily="50" charset="-128"/>
                          <a:ea typeface="Meiryo UI" pitchFamily="50" charset="-128"/>
                          <a:cs typeface="Meiryo UI" pitchFamily="50" charset="-128"/>
                        </a:rPr>
                        <a:t>、</a:t>
                      </a:r>
                      <a:r>
                        <a:rPr lang="ja-JP" altLang="en-US" sz="1800" kern="100" dirty="0" smtClean="0">
                          <a:solidFill>
                            <a:schemeClr val="tx2"/>
                          </a:solidFill>
                          <a:effectLst/>
                          <a:latin typeface="Meiryo UI" pitchFamily="50" charset="-128"/>
                          <a:ea typeface="Meiryo UI" pitchFamily="50" charset="-128"/>
                          <a:cs typeface="Meiryo UI" pitchFamily="50" charset="-128"/>
                        </a:rPr>
                        <a:t>方針</a:t>
                      </a:r>
                      <a:r>
                        <a:rPr lang="ja-JP" sz="1800" kern="100" dirty="0" smtClean="0">
                          <a:solidFill>
                            <a:schemeClr val="tx2"/>
                          </a:solidFill>
                          <a:effectLst/>
                          <a:latin typeface="Meiryo UI" pitchFamily="50" charset="-128"/>
                          <a:ea typeface="Meiryo UI" pitchFamily="50" charset="-128"/>
                          <a:cs typeface="Meiryo UI" pitchFamily="50" charset="-128"/>
                        </a:rPr>
                        <a:t>、</a:t>
                      </a:r>
                      <a:r>
                        <a:rPr lang="ja-JP" sz="1800" kern="100" dirty="0">
                          <a:solidFill>
                            <a:schemeClr val="tx2"/>
                          </a:solidFill>
                          <a:effectLst/>
                          <a:latin typeface="Meiryo UI" pitchFamily="50" charset="-128"/>
                          <a:ea typeface="Meiryo UI" pitchFamily="50" charset="-128"/>
                          <a:cs typeface="Meiryo UI" pitchFamily="50" charset="-128"/>
                        </a:rPr>
                        <a:t>実践</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167">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4</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altLang="en-US" sz="1800" b="1" kern="100" dirty="0" smtClean="0">
                          <a:solidFill>
                            <a:srgbClr val="C00000"/>
                          </a:solidFill>
                          <a:effectLst/>
                          <a:latin typeface="Meiryo UI" pitchFamily="50" charset="-128"/>
                          <a:ea typeface="Meiryo UI" pitchFamily="50" charset="-128"/>
                          <a:cs typeface="Meiryo UI" pitchFamily="50" charset="-128"/>
                        </a:rPr>
                        <a:t>期待される</a:t>
                      </a:r>
                      <a:r>
                        <a:rPr lang="ja-JP" sz="1800" b="1" kern="100" dirty="0" smtClean="0">
                          <a:solidFill>
                            <a:srgbClr val="C00000"/>
                          </a:solidFill>
                          <a:effectLst/>
                          <a:latin typeface="Meiryo UI" pitchFamily="50" charset="-128"/>
                          <a:ea typeface="Meiryo UI" pitchFamily="50" charset="-128"/>
                          <a:cs typeface="Meiryo UI" pitchFamily="50" charset="-128"/>
                        </a:rPr>
                        <a:t>学習成果</a:t>
                      </a:r>
                      <a:endParaRPr lang="ja-JP" sz="1800" b="1" kern="100" dirty="0">
                        <a:solidFill>
                          <a:srgbClr val="C00000"/>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3205">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5</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カリキュラム</a:t>
                      </a:r>
                      <a:r>
                        <a:rPr lang="ja-JP" sz="1800" kern="100" dirty="0">
                          <a:solidFill>
                            <a:schemeClr val="tx2"/>
                          </a:solidFill>
                          <a:effectLst/>
                          <a:latin typeface="Meiryo UI" pitchFamily="50" charset="-128"/>
                          <a:ea typeface="Meiryo UI" pitchFamily="50" charset="-128"/>
                          <a:cs typeface="Meiryo UI" pitchFamily="50" charset="-128"/>
                        </a:rPr>
                        <a:t>・共同カリキュラム</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201">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6</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kumimoji="1" lang="ja-JP" altLang="ja-JP" sz="1800" kern="1200" dirty="0" smtClean="0">
                          <a:solidFill>
                            <a:schemeClr val="tx2"/>
                          </a:solidFill>
                          <a:effectLst/>
                          <a:latin typeface="Meiryo UI" pitchFamily="50" charset="-128"/>
                          <a:ea typeface="Meiryo UI" pitchFamily="50" charset="-128"/>
                          <a:cs typeface="Meiryo UI" pitchFamily="50" charset="-128"/>
                        </a:rPr>
                        <a:t>海外教育（留学・フィールドワーク・インターンシップ・サービスラーニン</a:t>
                      </a:r>
                      <a:r>
                        <a:rPr kumimoji="1" lang="ja-JP" altLang="en-US" sz="1800" kern="1200" dirty="0" smtClean="0">
                          <a:solidFill>
                            <a:schemeClr val="tx2"/>
                          </a:solidFill>
                          <a:effectLst/>
                          <a:latin typeface="Meiryo UI" pitchFamily="50" charset="-128"/>
                          <a:ea typeface="Meiryo UI" pitchFamily="50" charset="-128"/>
                          <a:cs typeface="Meiryo UI" pitchFamily="50" charset="-128"/>
                        </a:rPr>
                        <a:t>グ</a:t>
                      </a:r>
                      <a:r>
                        <a:rPr kumimoji="1" lang="ja-JP" altLang="ja-JP" sz="1800" kern="1200" dirty="0" smtClean="0">
                          <a:solidFill>
                            <a:schemeClr val="tx2"/>
                          </a:solidFill>
                          <a:effectLst/>
                          <a:latin typeface="Meiryo UI" pitchFamily="50" charset="-128"/>
                          <a:ea typeface="Meiryo UI" pitchFamily="50" charset="-128"/>
                          <a:cs typeface="Meiryo UI" pitchFamily="50" charset="-128"/>
                        </a:rPr>
                        <a:t>）</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331">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7</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教職員</a:t>
                      </a:r>
                      <a:r>
                        <a:rPr lang="ja-JP" sz="1800" kern="100" dirty="0">
                          <a:solidFill>
                            <a:schemeClr val="tx2"/>
                          </a:solidFill>
                          <a:effectLst/>
                          <a:latin typeface="Meiryo UI" pitchFamily="50" charset="-128"/>
                          <a:ea typeface="Meiryo UI" pitchFamily="50" charset="-128"/>
                          <a:cs typeface="Meiryo UI" pitchFamily="50" charset="-128"/>
                        </a:rPr>
                        <a:t>の知識・経験・関心</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331">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8</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学生</a:t>
                      </a:r>
                      <a:r>
                        <a:rPr lang="ja-JP" sz="1800" kern="100" dirty="0">
                          <a:solidFill>
                            <a:schemeClr val="tx2"/>
                          </a:solidFill>
                          <a:effectLst/>
                          <a:latin typeface="Meiryo UI" pitchFamily="50" charset="-128"/>
                          <a:ea typeface="Meiryo UI" pitchFamily="50" charset="-128"/>
                          <a:cs typeface="Meiryo UI" pitchFamily="50" charset="-128"/>
                        </a:rPr>
                        <a:t>の知識・経験・関心</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77">
                <a:tc>
                  <a:txBody>
                    <a:bodyPr/>
                    <a:lstStyle/>
                    <a:p>
                      <a:pPr marL="108000">
                        <a:lnSpc>
                          <a:spcPts val="2160"/>
                        </a:lnSpc>
                        <a:spcBef>
                          <a:spcPts val="1200"/>
                        </a:spcBef>
                      </a:pPr>
                      <a:r>
                        <a:rPr kumimoji="1" lang="en-US" altLang="ja-JP" sz="1800" dirty="0" smtClean="0">
                          <a:solidFill>
                            <a:schemeClr val="tx2"/>
                          </a:solidFill>
                          <a:latin typeface="Times New Roman" pitchFamily="18" charset="0"/>
                          <a:cs typeface="Times New Roman" pitchFamily="18" charset="0"/>
                        </a:rPr>
                        <a:t>9</a:t>
                      </a:r>
                      <a:endParaRPr kumimoji="1" lang="ja-JP" altLang="en-US" sz="1800" b="0" dirty="0">
                        <a:solidFill>
                          <a:schemeClr val="tx2"/>
                        </a:solidFill>
                        <a:latin typeface="Times New Roman" pitchFamily="18" charset="0"/>
                        <a:ea typeface="+mn-ea"/>
                        <a:cs typeface="Times New Roman" pitchFamily="18" charset="0"/>
                      </a:endParaRPr>
                    </a:p>
                  </a:txBody>
                  <a:tcPr marL="91458" marR="91458"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8000" algn="l">
                        <a:lnSpc>
                          <a:spcPts val="2160"/>
                        </a:lnSpc>
                        <a:spcBef>
                          <a:spcPts val="1200"/>
                        </a:spcBef>
                        <a:spcAft>
                          <a:spcPts val="0"/>
                        </a:spcAft>
                      </a:pPr>
                      <a:r>
                        <a:rPr lang="ja-JP" sz="1800" kern="100" dirty="0" smtClean="0">
                          <a:solidFill>
                            <a:schemeClr val="tx2"/>
                          </a:solidFill>
                          <a:effectLst/>
                          <a:latin typeface="Meiryo UI" pitchFamily="50" charset="-128"/>
                          <a:ea typeface="Meiryo UI" pitchFamily="50" charset="-128"/>
                          <a:cs typeface="Meiryo UI" pitchFamily="50" charset="-128"/>
                        </a:rPr>
                        <a:t>海外</a:t>
                      </a:r>
                      <a:r>
                        <a:rPr lang="ja-JP" sz="1800" kern="100" dirty="0">
                          <a:solidFill>
                            <a:schemeClr val="tx2"/>
                          </a:solidFill>
                          <a:effectLst/>
                          <a:latin typeface="Meiryo UI" pitchFamily="50" charset="-128"/>
                          <a:ea typeface="Meiryo UI" pitchFamily="50" charset="-128"/>
                          <a:cs typeface="Meiryo UI" pitchFamily="50" charset="-128"/>
                        </a:rPr>
                        <a:t>機関と</a:t>
                      </a:r>
                      <a:r>
                        <a:rPr lang="ja-JP" sz="1800" kern="100" dirty="0" smtClean="0">
                          <a:solidFill>
                            <a:schemeClr val="tx2"/>
                          </a:solidFill>
                          <a:effectLst/>
                          <a:latin typeface="Meiryo UI" pitchFamily="50" charset="-128"/>
                          <a:ea typeface="Meiryo UI" pitchFamily="50" charset="-128"/>
                          <a:cs typeface="Meiryo UI" pitchFamily="50" charset="-128"/>
                        </a:rPr>
                        <a:t>の</a:t>
                      </a:r>
                      <a:r>
                        <a:rPr lang="ja-JP" altLang="en-US" sz="1800" kern="100" dirty="0" smtClean="0">
                          <a:solidFill>
                            <a:schemeClr val="tx2"/>
                          </a:solidFill>
                          <a:effectLst/>
                          <a:latin typeface="Meiryo UI" pitchFamily="50" charset="-128"/>
                          <a:ea typeface="Meiryo UI" pitchFamily="50" charset="-128"/>
                          <a:cs typeface="Meiryo UI" pitchFamily="50" charset="-128"/>
                        </a:rPr>
                        <a:t>連携</a:t>
                      </a:r>
                      <a:endParaRPr lang="ja-JP" sz="1800" b="0" kern="100" dirty="0">
                        <a:solidFill>
                          <a:schemeClr val="tx2"/>
                        </a:solidFill>
                        <a:effectLst/>
                        <a:latin typeface="Meiryo UI" pitchFamily="50" charset="-128"/>
                        <a:ea typeface="Meiryo UI" pitchFamily="50" charset="-128"/>
                        <a:cs typeface="Meiryo UI" pitchFamily="50" charset="-128"/>
                      </a:endParaRPr>
                    </a:p>
                  </a:txBody>
                  <a:tcPr marL="68594" marR="68594" marT="36023" marB="360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9493" name="スライド番号プレースホルダー 3"/>
          <p:cNvSpPr>
            <a:spLocks noGrp="1"/>
          </p:cNvSpPr>
          <p:nvPr>
            <p:ph type="sldNum" sz="quarter" idx="12"/>
          </p:nvPr>
        </p:nvSpPr>
        <p:spPr>
          <a:noFill/>
          <a:ln>
            <a:miter lim="800000"/>
            <a:headEnd/>
            <a:tailEnd/>
          </a:ln>
        </p:spPr>
        <p:txBody>
          <a:bodyPr/>
          <a:lstStyle/>
          <a:p>
            <a:fld id="{2F00A133-5A28-4A2D-92D7-985D21EB9B7E}" type="slidenum">
              <a:rPr lang="ja-JP" altLang="en-US" smtClean="0"/>
              <a:pPr/>
              <a:t>10</a:t>
            </a:fld>
            <a:endParaRPr lang="ja-JP" altLang="en-US" smtClean="0"/>
          </a:p>
        </p:txBody>
      </p:sp>
      <p:sp>
        <p:nvSpPr>
          <p:cNvPr id="5" name="角丸四角形 4"/>
          <p:cNvSpPr/>
          <p:nvPr/>
        </p:nvSpPr>
        <p:spPr>
          <a:xfrm>
            <a:off x="871261" y="1641376"/>
            <a:ext cx="7416824"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b="1" dirty="0" smtClean="0">
                <a:solidFill>
                  <a:schemeClr val="tx2"/>
                </a:solidFill>
                <a:latin typeface="HGS明朝B" pitchFamily="18" charset="-128"/>
                <a:ea typeface="HGS明朝B" pitchFamily="18" charset="-128"/>
              </a:rPr>
              <a:t>チーフアカデミックオフィサー（ＣＡＯ）を対象としたガイドライン</a:t>
            </a:r>
            <a:endParaRPr kumimoji="1" lang="ja-JP" altLang="en-US" b="1" dirty="0">
              <a:solidFill>
                <a:schemeClr val="tx2"/>
              </a:solidFill>
              <a:latin typeface="HGS明朝B" pitchFamily="18" charset="-128"/>
              <a:ea typeface="HGS明朝B" pitchFamily="18" charset="-128"/>
            </a:endParaRPr>
          </a:p>
        </p:txBody>
      </p:sp>
    </p:spTree>
    <p:extLst>
      <p:ext uri="{BB962C8B-B14F-4D97-AF65-F5344CB8AC3E}">
        <p14:creationId xmlns:p14="http://schemas.microsoft.com/office/powerpoint/2010/main" val="321519711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251520" y="332656"/>
            <a:ext cx="8784976" cy="835496"/>
          </a:xfrm>
        </p:spPr>
        <p:txBody>
          <a:bodyPr/>
          <a:lstStyle/>
          <a:p>
            <a:pPr eaLnBrk="1" hangingPunct="1"/>
            <a:r>
              <a:rPr lang="ja-JP" altLang="en-US" sz="3200" b="1" dirty="0" smtClean="0">
                <a:latin typeface="HGS明朝B" pitchFamily="18" charset="-128"/>
                <a:ea typeface="HGS明朝B" pitchFamily="18" charset="-128"/>
              </a:rPr>
              <a:t>国際化評価に</a:t>
            </a:r>
            <a:r>
              <a:rPr lang="ja-JP" altLang="en-US" sz="3200" b="1" dirty="0" smtClean="0">
                <a:solidFill>
                  <a:srgbClr val="C00000"/>
                </a:solidFill>
                <a:latin typeface="HGS明朝B" pitchFamily="18" charset="-128"/>
                <a:ea typeface="HGS明朝B" pitchFamily="18" charset="-128"/>
              </a:rPr>
              <a:t>「学習成果」</a:t>
            </a:r>
            <a:r>
              <a:rPr lang="ja-JP" altLang="en-US" sz="3200" b="1" dirty="0" smtClean="0">
                <a:latin typeface="HGS明朝B" pitchFamily="18" charset="-128"/>
                <a:ea typeface="HGS明朝B" pitchFamily="18" charset="-128"/>
              </a:rPr>
              <a:t>を強調するメリット</a:t>
            </a:r>
          </a:p>
        </p:txBody>
      </p:sp>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320676967"/>
              </p:ext>
            </p:extLst>
          </p:nvPr>
        </p:nvGraphicFramePr>
        <p:xfrm>
          <a:off x="611560" y="1340768"/>
          <a:ext cx="7777163"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スライド番号プレースホルダー 4"/>
          <p:cNvSpPr>
            <a:spLocks noGrp="1"/>
          </p:cNvSpPr>
          <p:nvPr>
            <p:ph type="sldNum" sz="quarter" idx="12"/>
          </p:nvPr>
        </p:nvSpPr>
        <p:spPr>
          <a:noFill/>
          <a:ln>
            <a:miter lim="800000"/>
            <a:headEnd/>
            <a:tailEnd/>
          </a:ln>
        </p:spPr>
        <p:txBody>
          <a:bodyPr/>
          <a:lstStyle/>
          <a:p>
            <a:fld id="{D0FDDE56-6B46-48EA-9B33-88D79EC314E0}" type="slidenum">
              <a:rPr lang="ja-JP" altLang="en-US" smtClean="0"/>
              <a:pPr/>
              <a:t>11</a:t>
            </a:fld>
            <a:endParaRPr lang="ja-JP" altLang="en-US" smtClean="0"/>
          </a:p>
        </p:txBody>
      </p:sp>
      <p:sp>
        <p:nvSpPr>
          <p:cNvPr id="3" name="正方形/長方形 2"/>
          <p:cNvSpPr/>
          <p:nvPr/>
        </p:nvSpPr>
        <p:spPr>
          <a:xfrm>
            <a:off x="2051720" y="6396348"/>
            <a:ext cx="6984776" cy="36004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200" dirty="0" smtClean="0"/>
          </a:p>
          <a:p>
            <a:pPr algn="ctr"/>
            <a:endParaRPr lang="en-US" altLang="ja-JP" sz="1200" dirty="0"/>
          </a:p>
          <a:p>
            <a:pPr algn="ctr"/>
            <a:r>
              <a:rPr lang="ja-JP" altLang="en-US" sz="1200" dirty="0" smtClean="0">
                <a:solidFill>
                  <a:schemeClr val="tx2"/>
                </a:solidFill>
              </a:rPr>
              <a:t>出典：</a:t>
            </a:r>
            <a:r>
              <a:rPr lang="en-US" altLang="ja-JP" sz="1200" dirty="0" smtClean="0">
                <a:solidFill>
                  <a:schemeClr val="tx2"/>
                </a:solidFill>
              </a:rPr>
              <a:t>Hill</a:t>
            </a:r>
            <a:r>
              <a:rPr lang="en-US" altLang="ja-JP" sz="1200" dirty="0">
                <a:solidFill>
                  <a:schemeClr val="tx2"/>
                </a:solidFill>
              </a:rPr>
              <a:t>, B., &amp; Green, M. (2008). </a:t>
            </a:r>
            <a:r>
              <a:rPr lang="en-US" altLang="ja-JP" sz="1200" i="1" dirty="0">
                <a:solidFill>
                  <a:schemeClr val="tx2"/>
                </a:solidFill>
              </a:rPr>
              <a:t>A </a:t>
            </a:r>
            <a:r>
              <a:rPr lang="en-US" altLang="ja-JP" sz="1200" i="1" dirty="0" smtClean="0">
                <a:solidFill>
                  <a:schemeClr val="tx2"/>
                </a:solidFill>
              </a:rPr>
              <a:t>guide </a:t>
            </a:r>
            <a:r>
              <a:rPr lang="en-US" altLang="ja-JP" sz="1200" i="1" dirty="0">
                <a:solidFill>
                  <a:schemeClr val="tx2"/>
                </a:solidFill>
              </a:rPr>
              <a:t>to internationalization for chief academic </a:t>
            </a:r>
            <a:r>
              <a:rPr lang="en-US" altLang="ja-JP" sz="1200" i="1" dirty="0" smtClean="0">
                <a:solidFill>
                  <a:schemeClr val="tx2"/>
                </a:solidFill>
              </a:rPr>
              <a:t>officers. </a:t>
            </a:r>
            <a:endParaRPr lang="ja-JP" altLang="ja-JP" sz="1200" dirty="0">
              <a:solidFill>
                <a:schemeClr val="tx2"/>
              </a:solidFill>
            </a:endParaRPr>
          </a:p>
          <a:p>
            <a:pPr algn="ctr"/>
            <a:endParaRPr kumimoji="1" lang="ja-JP" altLang="en-US" sz="24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graphicEl>
                                              <a:dgm id="{48097F92-DEF4-4629-A539-6B5AE0263AD3}"/>
                                            </p:graphicEl>
                                          </p:spTgt>
                                        </p:tgtEl>
                                        <p:attrNameLst>
                                          <p:attrName>style.visibility</p:attrName>
                                        </p:attrNameLst>
                                      </p:cBhvr>
                                      <p:to>
                                        <p:strVal val="visible"/>
                                      </p:to>
                                    </p:set>
                                    <p:animEffect transition="in" filter="barn(inVertical)">
                                      <p:cBhvr>
                                        <p:cTn id="7" dur="500"/>
                                        <p:tgtEl>
                                          <p:spTgt spid="2">
                                            <p:graphicEl>
                                              <a:dgm id="{48097F92-DEF4-4629-A539-6B5AE0263AD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graphicEl>
                                              <a:dgm id="{7654733F-0E0E-416A-9395-6F844F2F0CB8}"/>
                                            </p:graphicEl>
                                          </p:spTgt>
                                        </p:tgtEl>
                                        <p:attrNameLst>
                                          <p:attrName>style.visibility</p:attrName>
                                        </p:attrNameLst>
                                      </p:cBhvr>
                                      <p:to>
                                        <p:strVal val="visible"/>
                                      </p:to>
                                    </p:set>
                                    <p:animEffect transition="in" filter="barn(inVertical)">
                                      <p:cBhvr>
                                        <p:cTn id="12" dur="500"/>
                                        <p:tgtEl>
                                          <p:spTgt spid="2">
                                            <p:graphicEl>
                                              <a:dgm id="{7654733F-0E0E-416A-9395-6F844F2F0CB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graphicEl>
                                              <a:dgm id="{89F3BD54-3A47-4620-8D0E-80E403E9E244}"/>
                                            </p:graphicEl>
                                          </p:spTgt>
                                        </p:tgtEl>
                                        <p:attrNameLst>
                                          <p:attrName>style.visibility</p:attrName>
                                        </p:attrNameLst>
                                      </p:cBhvr>
                                      <p:to>
                                        <p:strVal val="visible"/>
                                      </p:to>
                                    </p:set>
                                    <p:animEffect transition="in" filter="barn(inVertical)">
                                      <p:cBhvr>
                                        <p:cTn id="17" dur="500"/>
                                        <p:tgtEl>
                                          <p:spTgt spid="2">
                                            <p:graphicEl>
                                              <a:dgm id="{89F3BD54-3A47-4620-8D0E-80E403E9E24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latin typeface="Times New Roman" pitchFamily="18" charset="0"/>
              <a:ea typeface="HGS明朝B" pitchFamily="18" charset="-128"/>
              <a:cs typeface="Times New Roman" pitchFamily="18" charset="0"/>
            </a:endParaRPr>
          </a:p>
        </p:txBody>
      </p:sp>
      <p:sp>
        <p:nvSpPr>
          <p:cNvPr id="3" name="コンテンツ プレースホルダー 2"/>
          <p:cNvSpPr>
            <a:spLocks noGrp="1"/>
          </p:cNvSpPr>
          <p:nvPr>
            <p:ph idx="1"/>
          </p:nvPr>
        </p:nvSpPr>
        <p:spPr>
          <a:xfrm>
            <a:off x="251520" y="1844824"/>
            <a:ext cx="8640960" cy="4343400"/>
          </a:xfrm>
        </p:spPr>
        <p:txBody>
          <a:bodyPr/>
          <a:lstStyle/>
          <a:p>
            <a:pPr marL="44450" indent="0">
              <a:buNone/>
            </a:pPr>
            <a:endParaRPr lang="en-US" altLang="ja-JP" sz="3600" dirty="0" smtClean="0">
              <a:solidFill>
                <a:schemeClr val="tx2"/>
              </a:solidFill>
              <a:latin typeface="Times New Roman" pitchFamily="18" charset="0"/>
              <a:ea typeface="HGS明朝B" pitchFamily="18" charset="-128"/>
              <a:cs typeface="Times New Roman" pitchFamily="18" charset="0"/>
            </a:endParaRPr>
          </a:p>
          <a:p>
            <a:pPr marL="44450" indent="0">
              <a:buNone/>
            </a:pPr>
            <a:r>
              <a:rPr lang="ja-JP" altLang="en-US" sz="3600" dirty="0" smtClean="0">
                <a:solidFill>
                  <a:schemeClr val="tx2"/>
                </a:solidFill>
                <a:latin typeface="Times New Roman" pitchFamily="18" charset="0"/>
                <a:ea typeface="HGS明朝B" pitchFamily="18" charset="-128"/>
                <a:cs typeface="Times New Roman" pitchFamily="18" charset="0"/>
              </a:rPr>
              <a:t>　大学</a:t>
            </a:r>
            <a:r>
              <a:rPr lang="ja-JP" altLang="en-US" sz="3600" dirty="0">
                <a:solidFill>
                  <a:schemeClr val="tx2"/>
                </a:solidFill>
                <a:latin typeface="Times New Roman" pitchFamily="18" charset="0"/>
                <a:ea typeface="HGS明朝B" pitchFamily="18" charset="-128"/>
                <a:cs typeface="Times New Roman" pitchFamily="18" charset="0"/>
              </a:rPr>
              <a:t>評価・学位授与機構（</a:t>
            </a:r>
            <a:r>
              <a:rPr lang="en-US" altLang="ja-JP" sz="3600" dirty="0">
                <a:solidFill>
                  <a:schemeClr val="tx2"/>
                </a:solidFill>
                <a:latin typeface="Times New Roman" pitchFamily="18" charset="0"/>
                <a:ea typeface="HGS明朝B" pitchFamily="18" charset="-128"/>
                <a:cs typeface="Times New Roman" pitchFamily="18" charset="0"/>
              </a:rPr>
              <a:t>NIAD-UE</a:t>
            </a:r>
            <a:r>
              <a:rPr lang="ja-JP" altLang="en-US" sz="3600" dirty="0" smtClean="0">
                <a:solidFill>
                  <a:schemeClr val="tx2"/>
                </a:solidFill>
                <a:latin typeface="Times New Roman" pitchFamily="18" charset="0"/>
                <a:ea typeface="HGS明朝B" pitchFamily="18" charset="-128"/>
                <a:cs typeface="Times New Roman" pitchFamily="18" charset="0"/>
              </a:rPr>
              <a:t>）　　</a:t>
            </a:r>
            <a:r>
              <a:rPr lang="ja-JP" altLang="en-US" sz="3600" dirty="0">
                <a:solidFill>
                  <a:schemeClr val="tx2"/>
                </a:solidFill>
                <a:latin typeface="Times New Roman" pitchFamily="18" charset="0"/>
                <a:ea typeface="HGS明朝B" pitchFamily="18" charset="-128"/>
                <a:cs typeface="Times New Roman" pitchFamily="18" charset="0"/>
              </a:rPr>
              <a:t>　</a:t>
            </a:r>
            <a:r>
              <a:rPr lang="ja-JP" altLang="en-US" sz="3600" dirty="0" smtClean="0">
                <a:solidFill>
                  <a:schemeClr val="tx2"/>
                </a:solidFill>
                <a:latin typeface="Times New Roman" pitchFamily="18" charset="0"/>
                <a:ea typeface="HGS明朝B" pitchFamily="18" charset="-128"/>
                <a:cs typeface="Times New Roman" pitchFamily="18" charset="0"/>
              </a:rPr>
              <a:t>　</a:t>
            </a:r>
            <a:endParaRPr lang="en-US" altLang="ja-JP" sz="3600" dirty="0" smtClean="0">
              <a:solidFill>
                <a:schemeClr val="tx2"/>
              </a:solidFill>
              <a:latin typeface="Times New Roman" pitchFamily="18" charset="0"/>
              <a:ea typeface="HGS明朝B" pitchFamily="18" charset="-128"/>
              <a:cs typeface="Times New Roman" pitchFamily="18" charset="0"/>
            </a:endParaRPr>
          </a:p>
          <a:p>
            <a:pPr marL="44450" indent="0">
              <a:buNone/>
            </a:pPr>
            <a:r>
              <a:rPr lang="ja-JP" altLang="en-US" sz="3600" dirty="0">
                <a:solidFill>
                  <a:schemeClr val="tx2"/>
                </a:solidFill>
                <a:latin typeface="Times New Roman" pitchFamily="18" charset="0"/>
                <a:ea typeface="HGS明朝B" pitchFamily="18" charset="-128"/>
                <a:cs typeface="Times New Roman" pitchFamily="18" charset="0"/>
              </a:rPr>
              <a:t>　</a:t>
            </a:r>
            <a:r>
              <a:rPr lang="ja-JP" altLang="en-US" sz="3600" dirty="0" smtClean="0">
                <a:solidFill>
                  <a:schemeClr val="tx2"/>
                </a:solidFill>
                <a:latin typeface="Times New Roman" pitchFamily="18" charset="0"/>
                <a:ea typeface="HGS明朝B" pitchFamily="18" charset="-128"/>
                <a:cs typeface="Times New Roman" pitchFamily="18" charset="0"/>
              </a:rPr>
              <a:t>　　による国際化評価の取組　　</a:t>
            </a:r>
            <a:endParaRPr lang="en-US" altLang="ja-JP" sz="3600" dirty="0">
              <a:solidFill>
                <a:schemeClr val="tx2"/>
              </a:solidFill>
              <a:latin typeface="Times New Roman" pitchFamily="18" charset="0"/>
              <a:ea typeface="HGS明朝B" pitchFamily="18" charset="-128"/>
              <a:cs typeface="Times New Roman" pitchFamily="18" charset="0"/>
            </a:endParaRPr>
          </a:p>
          <a:p>
            <a:pPr marL="44450" indent="0">
              <a:buNone/>
            </a:pPr>
            <a:r>
              <a:rPr lang="ja-JP" altLang="en-US" sz="3600" b="1" dirty="0" smtClean="0">
                <a:solidFill>
                  <a:srgbClr val="C00000"/>
                </a:solidFill>
                <a:latin typeface="Times New Roman" pitchFamily="18" charset="0"/>
                <a:ea typeface="HGS明朝B" pitchFamily="18" charset="-128"/>
                <a:cs typeface="Times New Roman" pitchFamily="18" charset="0"/>
              </a:rPr>
              <a:t>選択評価事項Ｃ</a:t>
            </a:r>
            <a:r>
              <a:rPr lang="ja-JP" altLang="en-US" sz="3600" b="1" dirty="0">
                <a:solidFill>
                  <a:srgbClr val="C00000"/>
                </a:solidFill>
                <a:latin typeface="HGS明朝B" pitchFamily="18" charset="-128"/>
                <a:ea typeface="HGS明朝B" pitchFamily="18" charset="-128"/>
              </a:rPr>
              <a:t>「教育の国際化の状況</a:t>
            </a:r>
            <a:r>
              <a:rPr lang="ja-JP" altLang="en-US" sz="3600" b="1" dirty="0" smtClean="0">
                <a:solidFill>
                  <a:srgbClr val="C00000"/>
                </a:solidFill>
                <a:latin typeface="HGS明朝B" pitchFamily="18" charset="-128"/>
                <a:ea typeface="HGS明朝B" pitchFamily="18" charset="-128"/>
              </a:rPr>
              <a:t>」</a:t>
            </a:r>
            <a:endParaRPr lang="en-US" altLang="ja-JP" sz="3600" b="1" dirty="0" smtClean="0">
              <a:solidFill>
                <a:srgbClr val="C00000"/>
              </a:solidFill>
              <a:latin typeface="HGS明朝B" pitchFamily="18" charset="-128"/>
              <a:ea typeface="HGS明朝B" pitchFamily="18" charset="-128"/>
            </a:endParaRPr>
          </a:p>
          <a:p>
            <a:pPr marL="44450" indent="0">
              <a:buNone/>
            </a:pPr>
            <a:r>
              <a:rPr kumimoji="1" lang="ja-JP" altLang="en-US" sz="2800" b="1" dirty="0" smtClean="0">
                <a:latin typeface="HGS明朝B" pitchFamily="18" charset="-128"/>
                <a:ea typeface="HGS明朝B" pitchFamily="18" charset="-128"/>
              </a:rPr>
              <a:t>　　　　　　　平成</a:t>
            </a:r>
            <a:r>
              <a:rPr kumimoji="1" lang="en-US" altLang="ja-JP" sz="2800" b="1" dirty="0" smtClean="0">
                <a:latin typeface="HGS明朝B" pitchFamily="18" charset="-128"/>
                <a:ea typeface="HGS明朝B" pitchFamily="18" charset="-128"/>
              </a:rPr>
              <a:t>25</a:t>
            </a:r>
            <a:r>
              <a:rPr kumimoji="1" lang="ja-JP" altLang="en-US" sz="2800" b="1" dirty="0" smtClean="0">
                <a:latin typeface="HGS明朝B" pitchFamily="18" charset="-128"/>
                <a:ea typeface="HGS明朝B" pitchFamily="18" charset="-128"/>
              </a:rPr>
              <a:t>年度から導入</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DE95A068-EFA4-4EA0-B7D3-211712FC6567}" type="slidenum">
              <a:rPr lang="ja-JP" altLang="en-US" smtClean="0"/>
              <a:pPr>
                <a:defRPr/>
              </a:pPr>
              <a:t>12</a:t>
            </a:fld>
            <a:endParaRPr lang="ja-JP" alt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353" y="5301208"/>
            <a:ext cx="897067" cy="88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5986876"/>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1" y="4509122"/>
            <a:ext cx="9144001" cy="1427980"/>
          </a:xfrm>
          <a:prstGeom prst="rect">
            <a:avLst/>
          </a:prstGeom>
          <a:solidFill>
            <a:srgbClr val="E1FFD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 y="1572721"/>
            <a:ext cx="9144001" cy="3071719"/>
          </a:xfrm>
          <a:prstGeom prst="rect">
            <a:avLst/>
          </a:prstGeom>
          <a:solidFill>
            <a:srgbClr val="F6FDA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0" y="523174"/>
            <a:ext cx="9123314" cy="1049547"/>
          </a:xfrm>
          <a:prstGeom prst="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Text Box 5"/>
          <p:cNvSpPr txBox="1">
            <a:spLocks noGrp="1" noChangeArrowheads="1"/>
          </p:cNvSpPr>
          <p:nvPr>
            <p:ph type="title"/>
          </p:nvPr>
        </p:nvSpPr>
        <p:spPr bwMode="auto">
          <a:xfrm>
            <a:off x="121424" y="757360"/>
            <a:ext cx="8872999" cy="8153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normAutofit fontScale="90000"/>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1" lang="ja-JP" sz="1200" b="0" i="0" u="none" strike="noStrike" cap="none" normalizeH="0" baseline="0" dirty="0" smtClean="0">
                <a:ln>
                  <a:noFill/>
                </a:ln>
                <a:solidFill>
                  <a:srgbClr val="000000"/>
                </a:solidFill>
                <a:effectLst/>
                <a:latin typeface="Eras Bold ITC" pitchFamily="34" charset="0"/>
                <a:ea typeface="HGP明朝B" pitchFamily="18" charset="-128"/>
                <a:cs typeface="ＭＳ Ｐゴシック" pitchFamily="50" charset="-128"/>
              </a:rPr>
              <a:t>　</a:t>
            </a:r>
            <a:r>
              <a:rPr kumimoji="1" lang="ja-JP" sz="1800" b="0" i="0" u="none" strike="noStrike" cap="none" normalizeH="0" baseline="0" dirty="0" smtClean="0">
                <a:ln>
                  <a:noFill/>
                </a:ln>
                <a:solidFill>
                  <a:srgbClr val="000000"/>
                </a:solidFill>
                <a:effectLst/>
                <a:latin typeface="HGS明朝B" pitchFamily="18" charset="-128"/>
                <a:ea typeface="HGS明朝B" pitchFamily="18" charset="-128"/>
                <a:cs typeface="ＭＳ Ｐゴシック" pitchFamily="50" charset="-128"/>
              </a:rPr>
              <a:t> </a:t>
            </a:r>
            <a:r>
              <a:rPr kumimoji="1" lang="ja-JP" sz="1900" b="0" i="0" u="none" strike="noStrike" cap="none" normalizeH="0" baseline="0" dirty="0" smtClean="0">
                <a:ln>
                  <a:noFill/>
                </a:ln>
                <a:solidFill>
                  <a:srgbClr val="000000"/>
                </a:solidFill>
                <a:effectLst/>
              </a:rPr>
              <a:t>教育の国際化に向けた活動に焦点を絞り評価を行うことにより、</a:t>
            </a:r>
            <a:r>
              <a:rPr kumimoji="1" lang="ja-JP" sz="1900" b="0" i="0" u="none" strike="noStrike" cap="none" normalizeH="0" baseline="0" dirty="0" smtClean="0">
                <a:ln>
                  <a:noFill/>
                </a:ln>
                <a:solidFill>
                  <a:srgbClr val="C00000"/>
                </a:solidFill>
                <a:effectLst/>
              </a:rPr>
              <a:t>国際的な教育活動の質の一層の向上</a:t>
            </a:r>
            <a:r>
              <a:rPr kumimoji="1" lang="ja-JP" sz="1900" b="0" i="0" u="none" strike="noStrike" cap="none" normalizeH="0" baseline="0" dirty="0" smtClean="0">
                <a:ln>
                  <a:noFill/>
                </a:ln>
                <a:solidFill>
                  <a:srgbClr val="000000"/>
                </a:solidFill>
                <a:effectLst/>
              </a:rPr>
              <a:t>を図るとともに、教育の国際化の局面において</a:t>
            </a:r>
            <a:r>
              <a:rPr kumimoji="1" lang="ja-JP" sz="1900" b="0" i="0" u="none" strike="noStrike" cap="none" normalizeH="0" baseline="0" dirty="0" smtClean="0">
                <a:ln>
                  <a:noFill/>
                </a:ln>
                <a:solidFill>
                  <a:srgbClr val="C00000"/>
                </a:solidFill>
                <a:effectLst/>
              </a:rPr>
              <a:t>個性・特色を発揮している大学を支援</a:t>
            </a:r>
            <a:r>
              <a:rPr kumimoji="1" lang="ja-JP" sz="1900" b="0" i="0" u="none" strike="noStrike" cap="none" normalizeH="0" baseline="0" dirty="0" smtClean="0">
                <a:ln>
                  <a:noFill/>
                </a:ln>
                <a:solidFill>
                  <a:srgbClr val="000000"/>
                </a:solidFill>
                <a:effectLst/>
              </a:rPr>
              <a:t>することを目的とし、実施します。</a:t>
            </a:r>
            <a:endParaRPr kumimoji="1" lang="ja-JP" sz="1900" b="0" i="0" u="none" strike="noStrike" cap="none" normalizeH="0" baseline="0" dirty="0" smtClean="0">
              <a:ln>
                <a:noFill/>
              </a:ln>
              <a:solidFill>
                <a:schemeClr val="tx1"/>
              </a:solidFill>
              <a:effectLst/>
            </a:endParaRPr>
          </a:p>
        </p:txBody>
      </p:sp>
      <p:sp>
        <p:nvSpPr>
          <p:cNvPr id="5" name="Text Box 6"/>
          <p:cNvSpPr txBox="1">
            <a:spLocks noChangeArrowheads="1"/>
          </p:cNvSpPr>
          <p:nvPr/>
        </p:nvSpPr>
        <p:spPr bwMode="auto">
          <a:xfrm>
            <a:off x="158791" y="521603"/>
            <a:ext cx="2207683" cy="3765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1" lang="ja-JP" sz="1600" b="1" i="0" strike="noStrike" cap="none" normalizeH="0" baseline="0" dirty="0" smtClean="0">
                <a:ln>
                  <a:noFill/>
                </a:ln>
                <a:solidFill>
                  <a:srgbClr val="000000"/>
                </a:solidFill>
                <a:effectLst/>
                <a:latin typeface="Times New Roman" pitchFamily="18" charset="0"/>
                <a:ea typeface="HGS明朝B" pitchFamily="18" charset="-128"/>
                <a:cs typeface="Times New Roman" pitchFamily="18" charset="0"/>
              </a:rPr>
              <a:t>１</a:t>
            </a:r>
            <a:r>
              <a:rPr kumimoji="1" lang="en-US" altLang="ja-JP" sz="1600" b="1" i="0" strike="noStrike" cap="none" normalizeH="0" baseline="0" dirty="0" smtClean="0">
                <a:ln>
                  <a:noFill/>
                </a:ln>
                <a:solidFill>
                  <a:srgbClr val="000000"/>
                </a:solidFill>
                <a:effectLst/>
                <a:latin typeface="Times New Roman" pitchFamily="18" charset="0"/>
                <a:ea typeface="HGS明朝B" pitchFamily="18" charset="-128"/>
                <a:cs typeface="Times New Roman" pitchFamily="18" charset="0"/>
              </a:rPr>
              <a:t>. </a:t>
            </a:r>
            <a:r>
              <a:rPr kumimoji="1" lang="ja-JP" sz="1600" b="1" i="0" strike="noStrike" cap="none" normalizeH="0" baseline="0" dirty="0" smtClean="0">
                <a:ln>
                  <a:noFill/>
                </a:ln>
                <a:solidFill>
                  <a:srgbClr val="000000"/>
                </a:solidFill>
                <a:effectLst/>
                <a:latin typeface="HGS明朝B" pitchFamily="18" charset="-128"/>
                <a:ea typeface="HGS明朝B" pitchFamily="18" charset="-128"/>
                <a:cs typeface="ＭＳ Ｐゴシック" pitchFamily="50" charset="-128"/>
              </a:rPr>
              <a:t>目的</a:t>
            </a:r>
            <a:endParaRPr kumimoji="1" lang="ja-JP" sz="1600" b="1" i="0" strike="noStrike" cap="none" normalizeH="0" baseline="0" dirty="0" smtClean="0">
              <a:ln>
                <a:noFill/>
              </a:ln>
              <a:solidFill>
                <a:schemeClr val="tx1"/>
              </a:solidFill>
              <a:effectLst/>
              <a:latin typeface="HGS明朝B" pitchFamily="18" charset="-128"/>
              <a:ea typeface="HGS明朝B" pitchFamily="18" charset="-128"/>
              <a:cs typeface="ＭＳ Ｐゴシック" pitchFamily="50" charset="-128"/>
            </a:endParaRPr>
          </a:p>
        </p:txBody>
      </p:sp>
      <p:sp>
        <p:nvSpPr>
          <p:cNvPr id="6" name="Text Box 7"/>
          <p:cNvSpPr txBox="1">
            <a:spLocks noChangeArrowheads="1"/>
          </p:cNvSpPr>
          <p:nvPr/>
        </p:nvSpPr>
        <p:spPr bwMode="auto">
          <a:xfrm>
            <a:off x="188933" y="1551694"/>
            <a:ext cx="2923116" cy="3167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altLang="ja-JP" sz="1600" b="1" dirty="0">
                <a:solidFill>
                  <a:srgbClr val="000000"/>
                </a:solidFill>
                <a:latin typeface="HGS明朝B" pitchFamily="18" charset="-128"/>
                <a:ea typeface="HGS明朝B" pitchFamily="18" charset="-128"/>
                <a:cs typeface="Times New Roman" pitchFamily="18" charset="0"/>
              </a:rPr>
              <a:t>2</a:t>
            </a:r>
            <a:r>
              <a:rPr kumimoji="1" lang="en-US" altLang="ja-JP" sz="1600" b="1" i="0" strike="noStrike" cap="none" normalizeH="0" baseline="0" dirty="0" smtClean="0">
                <a:ln>
                  <a:noFill/>
                </a:ln>
                <a:solidFill>
                  <a:srgbClr val="000000"/>
                </a:solidFill>
                <a:effectLst/>
                <a:latin typeface="HGS明朝B" pitchFamily="18" charset="-128"/>
                <a:ea typeface="HGS明朝B" pitchFamily="18" charset="-128"/>
                <a:cs typeface="Times New Roman" pitchFamily="18" charset="0"/>
              </a:rPr>
              <a:t>. </a:t>
            </a:r>
            <a:r>
              <a:rPr kumimoji="1" lang="ja-JP" sz="1600" b="1" i="0" strike="noStrike" cap="none" normalizeH="0" baseline="0" dirty="0" smtClean="0">
                <a:ln>
                  <a:noFill/>
                </a:ln>
                <a:solidFill>
                  <a:srgbClr val="000000"/>
                </a:solidFill>
                <a:effectLst/>
                <a:latin typeface="HGS明朝B" pitchFamily="18" charset="-128"/>
                <a:ea typeface="HGS明朝B" pitchFamily="18" charset="-128"/>
                <a:cs typeface="ＭＳ Ｐゴシック" pitchFamily="50" charset="-128"/>
              </a:rPr>
              <a:t>評価基準・観点の構成</a:t>
            </a:r>
            <a:endParaRPr kumimoji="1" lang="ja-JP" sz="1600" b="1" i="0" strike="noStrike" cap="none" normalizeH="0" baseline="0" dirty="0" smtClean="0">
              <a:ln>
                <a:noFill/>
              </a:ln>
              <a:solidFill>
                <a:schemeClr val="tx1"/>
              </a:solidFill>
              <a:effectLst/>
              <a:latin typeface="HGS明朝B" pitchFamily="18" charset="-128"/>
              <a:ea typeface="HGS明朝B" pitchFamily="18" charset="-128"/>
              <a:cs typeface="ＭＳ Ｐゴシック" pitchFamily="50" charset="-128"/>
            </a:endParaRPr>
          </a:p>
        </p:txBody>
      </p:sp>
      <p:sp>
        <p:nvSpPr>
          <p:cNvPr id="7" name="Text Box 8"/>
          <p:cNvSpPr txBox="1">
            <a:spLocks noChangeArrowheads="1"/>
          </p:cNvSpPr>
          <p:nvPr/>
        </p:nvSpPr>
        <p:spPr bwMode="auto">
          <a:xfrm>
            <a:off x="467544" y="1770891"/>
            <a:ext cx="293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1" lang="ja-JP" altLang="ja-JP" sz="1600" b="0" i="0" u="none" strike="noStrike" cap="none" normalizeH="0" baseline="0" dirty="0" smtClean="0">
                <a:ln>
                  <a:noFill/>
                </a:ln>
                <a:solidFill>
                  <a:srgbClr val="000000"/>
                </a:solidFill>
                <a:effectLst/>
                <a:latin typeface="HG明朝B" pitchFamily="17" charset="-128"/>
                <a:ea typeface="HG明朝B" pitchFamily="17" charset="-128"/>
                <a:cs typeface="ＭＳ Ｐゴシック" pitchFamily="50" charset="-128"/>
              </a:rPr>
              <a:t>○</a:t>
            </a:r>
            <a:r>
              <a:rPr kumimoji="1" lang="ja-JP" sz="1600" b="0" i="0" u="none" strike="noStrike" cap="none" normalizeH="0" baseline="0" dirty="0" smtClean="0">
                <a:ln>
                  <a:noFill/>
                </a:ln>
                <a:solidFill>
                  <a:srgbClr val="000000"/>
                </a:solidFill>
                <a:effectLst/>
                <a:latin typeface="HG明朝B" pitchFamily="17" charset="-128"/>
                <a:ea typeface="HG明朝B" pitchFamily="17" charset="-128"/>
                <a:cs typeface="ＭＳ Ｐゴシック" pitchFamily="50" charset="-128"/>
              </a:rPr>
              <a:t>評価基準</a:t>
            </a:r>
            <a:endParaRPr kumimoji="1" lang="ja-JP" sz="1600" b="0" i="0" u="none" strike="noStrike" cap="none" normalizeH="0" baseline="0" dirty="0" smtClean="0">
              <a:ln>
                <a:noFill/>
              </a:ln>
              <a:solidFill>
                <a:schemeClr val="tx1"/>
              </a:solidFill>
              <a:effectLst/>
              <a:latin typeface="HG明朝B" pitchFamily="17" charset="-128"/>
              <a:ea typeface="HG明朝B" pitchFamily="17" charset="-128"/>
              <a:cs typeface="ＭＳ Ｐゴシック" pitchFamily="50" charset="-128"/>
            </a:endParaRPr>
          </a:p>
        </p:txBody>
      </p:sp>
      <p:sp>
        <p:nvSpPr>
          <p:cNvPr id="8" name="Text Box 9"/>
          <p:cNvSpPr txBox="1">
            <a:spLocks noChangeArrowheads="1"/>
          </p:cNvSpPr>
          <p:nvPr/>
        </p:nvSpPr>
        <p:spPr bwMode="auto">
          <a:xfrm>
            <a:off x="141110" y="2083288"/>
            <a:ext cx="8861777" cy="425324"/>
          </a:xfrm>
          <a:prstGeom prst="rect">
            <a:avLst/>
          </a:prstGeom>
          <a:solidFill>
            <a:srgbClr val="FFFFFF"/>
          </a:solidFill>
          <a:ln w="3175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195" tIns="36195" rIns="36195" bIns="3619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1" lang="ja-JP" sz="14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Ｃ－１　　大学の目的に照らして、教育の国際化に向けた活動が適切に行われ、成果を上げ</a:t>
            </a:r>
            <a:r>
              <a:rPr kumimoji="1" lang="ja-JP" altLang="en-US" sz="14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ているこ</a:t>
            </a:r>
            <a:r>
              <a:rPr kumimoji="1" lang="ja-JP" sz="14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と。</a:t>
            </a:r>
            <a:endParaRPr kumimoji="1" 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10" name="テキスト ボックス 9"/>
          <p:cNvSpPr txBox="1"/>
          <p:nvPr/>
        </p:nvSpPr>
        <p:spPr>
          <a:xfrm>
            <a:off x="132646" y="2508612"/>
            <a:ext cx="8811905" cy="954107"/>
          </a:xfrm>
          <a:prstGeom prst="rect">
            <a:avLst/>
          </a:prstGeom>
          <a:noFill/>
        </p:spPr>
        <p:txBody>
          <a:bodyPr wrap="square" rtlCol="0">
            <a:spAutoFit/>
          </a:bodyPr>
          <a:lstStyle/>
          <a:p>
            <a:r>
              <a:rPr lang="ja-JP" altLang="en-US" sz="1600" dirty="0">
                <a:solidFill>
                  <a:schemeClr val="tx2"/>
                </a:solidFill>
                <a:latin typeface="Meiryo UI" pitchFamily="50" charset="-128"/>
                <a:ea typeface="Meiryo UI" pitchFamily="50" charset="-128"/>
                <a:cs typeface="Meiryo UI" pitchFamily="50" charset="-128"/>
              </a:rPr>
              <a:t>評</a:t>
            </a:r>
            <a:r>
              <a:rPr lang="ja-JP" altLang="en-US" sz="1600" dirty="0" smtClean="0">
                <a:solidFill>
                  <a:schemeClr val="tx2"/>
                </a:solidFill>
                <a:latin typeface="Meiryo UI" pitchFamily="50" charset="-128"/>
                <a:ea typeface="Meiryo UI" pitchFamily="50" charset="-128"/>
                <a:cs typeface="Meiryo UI" pitchFamily="50" charset="-128"/>
              </a:rPr>
              <a:t>価に当たっては、教育の国際化に向けた活動の状況を、</a:t>
            </a:r>
            <a:r>
              <a:rPr lang="ja-JP" altLang="en-US" sz="2000" b="1" dirty="0" smtClean="0">
                <a:solidFill>
                  <a:srgbClr val="C00000"/>
                </a:solidFill>
                <a:latin typeface="Meiryo UI" pitchFamily="50" charset="-128"/>
                <a:ea typeface="Meiryo UI" pitchFamily="50" charset="-128"/>
                <a:cs typeface="Meiryo UI" pitchFamily="50" charset="-128"/>
              </a:rPr>
              <a:t>「国際的な教育環境の構築」、「外国人留学生の受入」、「国内学生の海外派遣」</a:t>
            </a:r>
            <a:r>
              <a:rPr lang="ja-JP" altLang="en-US" sz="1600" dirty="0" smtClean="0">
                <a:solidFill>
                  <a:schemeClr val="tx2"/>
                </a:solidFill>
                <a:latin typeface="Meiryo UI" pitchFamily="50" charset="-128"/>
                <a:ea typeface="Meiryo UI" pitchFamily="50" charset="-128"/>
                <a:cs typeface="Meiryo UI" pitchFamily="50" charset="-128"/>
              </a:rPr>
              <a:t>の３つの視点から以下の「基本的な観点」に基づき分析・判断。</a:t>
            </a:r>
            <a:endParaRPr kumimoji="1" lang="ja-JP" altLang="en-US" sz="1600" dirty="0">
              <a:solidFill>
                <a:schemeClr val="tx2"/>
              </a:solidFill>
              <a:latin typeface="Meiryo UI" pitchFamily="50" charset="-128"/>
              <a:ea typeface="Meiryo UI" pitchFamily="50" charset="-128"/>
              <a:cs typeface="Meiryo UI" pitchFamily="50" charset="-128"/>
            </a:endParaRPr>
          </a:p>
        </p:txBody>
      </p:sp>
      <p:sp>
        <p:nvSpPr>
          <p:cNvPr id="12" name="正方形/長方形 11"/>
          <p:cNvSpPr/>
          <p:nvPr/>
        </p:nvSpPr>
        <p:spPr>
          <a:xfrm>
            <a:off x="132646" y="3401163"/>
            <a:ext cx="8861777" cy="12345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pPr>
            <a:r>
              <a:rPr lang="en-US" altLang="ja-JP" sz="1500" dirty="0" smtClean="0">
                <a:solidFill>
                  <a:schemeClr val="tx2"/>
                </a:solidFill>
                <a:latin typeface="Meiryo UI" pitchFamily="50" charset="-128"/>
                <a:ea typeface="Meiryo UI" pitchFamily="50" charset="-128"/>
                <a:cs typeface="Meiryo UI" pitchFamily="50" charset="-128"/>
              </a:rPr>
              <a:t>C</a:t>
            </a:r>
            <a:r>
              <a:rPr lang="ja-JP" altLang="en-US" sz="1500" dirty="0" smtClean="0">
                <a:solidFill>
                  <a:schemeClr val="tx2"/>
                </a:solidFill>
                <a:latin typeface="Meiryo UI" pitchFamily="50" charset="-128"/>
                <a:ea typeface="Meiryo UI" pitchFamily="50" charset="-128"/>
                <a:cs typeface="Meiryo UI" pitchFamily="50" charset="-128"/>
              </a:rPr>
              <a:t>ー</a:t>
            </a:r>
            <a:r>
              <a:rPr kumimoji="1" lang="ja-JP" altLang="en-US" sz="1500" dirty="0" smtClean="0">
                <a:solidFill>
                  <a:schemeClr val="tx2"/>
                </a:solidFill>
                <a:latin typeface="Meiryo UI" pitchFamily="50" charset="-128"/>
                <a:ea typeface="Meiryo UI" pitchFamily="50" charset="-128"/>
                <a:cs typeface="Meiryo UI" pitchFamily="50" charset="-128"/>
              </a:rPr>
              <a:t>１ー①　大学の教育の国際化の目的に照らして、目的を達成するためにふさわしい計画や具体的方針が　　　</a:t>
            </a:r>
            <a:endParaRPr kumimoji="1" lang="en-US" altLang="ja-JP" sz="1500" dirty="0" smtClean="0">
              <a:solidFill>
                <a:schemeClr val="tx2"/>
              </a:solidFill>
              <a:latin typeface="Meiryo UI" pitchFamily="50" charset="-128"/>
              <a:ea typeface="Meiryo UI" pitchFamily="50" charset="-128"/>
              <a:cs typeface="Meiryo UI" pitchFamily="50" charset="-128"/>
            </a:endParaRPr>
          </a:p>
          <a:p>
            <a:pPr>
              <a:spcBef>
                <a:spcPts val="200"/>
              </a:spcBef>
            </a:pPr>
            <a:r>
              <a:rPr lang="ja-JP" altLang="en-US" sz="1500" dirty="0">
                <a:solidFill>
                  <a:schemeClr val="tx2"/>
                </a:solidFill>
                <a:latin typeface="Meiryo UI" pitchFamily="50" charset="-128"/>
                <a:ea typeface="Meiryo UI" pitchFamily="50" charset="-128"/>
                <a:cs typeface="Meiryo UI" pitchFamily="50" charset="-128"/>
              </a:rPr>
              <a:t>　</a:t>
            </a:r>
            <a:r>
              <a:rPr lang="ja-JP" altLang="en-US" sz="1500" dirty="0" smtClean="0">
                <a:solidFill>
                  <a:schemeClr val="tx2"/>
                </a:solidFill>
                <a:latin typeface="Meiryo UI" pitchFamily="50" charset="-128"/>
                <a:ea typeface="Meiryo UI" pitchFamily="50" charset="-128"/>
                <a:cs typeface="Meiryo UI" pitchFamily="50" charset="-128"/>
              </a:rPr>
              <a:t>　　　　 　　</a:t>
            </a:r>
            <a:r>
              <a:rPr kumimoji="1" lang="ja-JP" altLang="en-US" sz="1500" dirty="0" smtClean="0">
                <a:solidFill>
                  <a:schemeClr val="tx2"/>
                </a:solidFill>
                <a:latin typeface="Meiryo UI" pitchFamily="50" charset="-128"/>
                <a:ea typeface="Meiryo UI" pitchFamily="50" charset="-128"/>
                <a:cs typeface="Meiryo UI" pitchFamily="50" charset="-128"/>
              </a:rPr>
              <a:t>定められているか</a:t>
            </a:r>
            <a:r>
              <a:rPr lang="ja-JP" altLang="en-US" sz="1500" dirty="0">
                <a:solidFill>
                  <a:schemeClr val="tx2"/>
                </a:solidFill>
                <a:latin typeface="Meiryo UI" pitchFamily="50" charset="-128"/>
                <a:ea typeface="Meiryo UI" pitchFamily="50" charset="-128"/>
                <a:cs typeface="Meiryo UI" pitchFamily="50" charset="-128"/>
              </a:rPr>
              <a:t>。</a:t>
            </a:r>
            <a:r>
              <a:rPr kumimoji="1" lang="ja-JP" altLang="en-US" sz="1500" dirty="0" smtClean="0">
                <a:solidFill>
                  <a:schemeClr val="tx2"/>
                </a:solidFill>
                <a:latin typeface="Meiryo UI" pitchFamily="50" charset="-128"/>
                <a:ea typeface="Meiryo UI" pitchFamily="50" charset="-128"/>
                <a:cs typeface="Meiryo UI" pitchFamily="50" charset="-128"/>
              </a:rPr>
              <a:t>また、これらの目的と計画が</a:t>
            </a:r>
            <a:r>
              <a:rPr lang="ja-JP" altLang="en-US" sz="1500" dirty="0" smtClean="0">
                <a:solidFill>
                  <a:schemeClr val="tx2"/>
                </a:solidFill>
                <a:latin typeface="Meiryo UI" pitchFamily="50" charset="-128"/>
                <a:ea typeface="Meiryo UI" pitchFamily="50" charset="-128"/>
                <a:cs typeface="Meiryo UI" pitchFamily="50" charset="-128"/>
              </a:rPr>
              <a:t>広く公表されているか。</a:t>
            </a:r>
            <a:endParaRPr kumimoji="1" lang="en-US" altLang="ja-JP" sz="1500" dirty="0" smtClean="0">
              <a:solidFill>
                <a:schemeClr val="tx2"/>
              </a:solidFill>
              <a:latin typeface="Meiryo UI" pitchFamily="50" charset="-128"/>
              <a:ea typeface="Meiryo UI" pitchFamily="50" charset="-128"/>
              <a:cs typeface="Meiryo UI" pitchFamily="50" charset="-128"/>
            </a:endParaRPr>
          </a:p>
          <a:p>
            <a:pPr>
              <a:spcBef>
                <a:spcPts val="200"/>
              </a:spcBef>
            </a:pPr>
            <a:r>
              <a:rPr kumimoji="1" lang="en-US" altLang="ja-JP" sz="1500" dirty="0" smtClean="0">
                <a:solidFill>
                  <a:schemeClr val="tx2"/>
                </a:solidFill>
                <a:latin typeface="Meiryo UI" pitchFamily="50" charset="-128"/>
                <a:ea typeface="Meiryo UI" pitchFamily="50" charset="-128"/>
                <a:cs typeface="Meiryo UI" pitchFamily="50" charset="-128"/>
              </a:rPr>
              <a:t>C</a:t>
            </a:r>
            <a:r>
              <a:rPr lang="ja-JP" altLang="en-US" sz="1500" dirty="0" err="1" smtClean="0">
                <a:solidFill>
                  <a:schemeClr val="tx2"/>
                </a:solidFill>
                <a:latin typeface="Meiryo UI" pitchFamily="50" charset="-128"/>
                <a:ea typeface="Meiryo UI" pitchFamily="50" charset="-128"/>
                <a:cs typeface="Meiryo UI" pitchFamily="50" charset="-128"/>
              </a:rPr>
              <a:t>ー</a:t>
            </a:r>
            <a:r>
              <a:rPr lang="ja-JP" altLang="en-US" sz="1500" dirty="0" smtClean="0">
                <a:solidFill>
                  <a:schemeClr val="tx2"/>
                </a:solidFill>
                <a:latin typeface="Meiryo UI" pitchFamily="50" charset="-128"/>
                <a:ea typeface="Meiryo UI" pitchFamily="50" charset="-128"/>
                <a:cs typeface="Meiryo UI" pitchFamily="50" charset="-128"/>
              </a:rPr>
              <a:t>１ー②</a:t>
            </a:r>
            <a:r>
              <a:rPr kumimoji="1" lang="ja-JP" altLang="en-US" sz="1500" dirty="0" smtClean="0">
                <a:solidFill>
                  <a:schemeClr val="tx2"/>
                </a:solidFill>
                <a:latin typeface="Meiryo UI" pitchFamily="50" charset="-128"/>
                <a:ea typeface="Meiryo UI" pitchFamily="50" charset="-128"/>
                <a:cs typeface="Meiryo UI" pitchFamily="50" charset="-128"/>
              </a:rPr>
              <a:t>　計画に基づいた活動が適切に実施されているか。</a:t>
            </a:r>
            <a:endParaRPr lang="en-US" altLang="ja-JP" sz="1500" dirty="0">
              <a:solidFill>
                <a:schemeClr val="tx2"/>
              </a:solidFill>
              <a:latin typeface="Meiryo UI" pitchFamily="50" charset="-128"/>
              <a:ea typeface="Meiryo UI" pitchFamily="50" charset="-128"/>
              <a:cs typeface="Meiryo UI" pitchFamily="50" charset="-128"/>
            </a:endParaRPr>
          </a:p>
          <a:p>
            <a:pPr>
              <a:spcBef>
                <a:spcPts val="200"/>
              </a:spcBef>
            </a:pPr>
            <a:r>
              <a:rPr kumimoji="1" lang="en-US" altLang="ja-JP" sz="1500" dirty="0" smtClean="0">
                <a:solidFill>
                  <a:schemeClr val="tx2"/>
                </a:solidFill>
                <a:latin typeface="Meiryo UI" pitchFamily="50" charset="-128"/>
                <a:ea typeface="Meiryo UI" pitchFamily="50" charset="-128"/>
                <a:cs typeface="Meiryo UI" pitchFamily="50" charset="-128"/>
              </a:rPr>
              <a:t>C</a:t>
            </a:r>
            <a:r>
              <a:rPr kumimoji="1" lang="ja-JP" altLang="en-US" sz="1500" dirty="0" err="1" smtClean="0">
                <a:solidFill>
                  <a:schemeClr val="tx2"/>
                </a:solidFill>
                <a:latin typeface="Meiryo UI" pitchFamily="50" charset="-128"/>
                <a:ea typeface="Meiryo UI" pitchFamily="50" charset="-128"/>
                <a:cs typeface="Meiryo UI" pitchFamily="50" charset="-128"/>
              </a:rPr>
              <a:t>ー</a:t>
            </a:r>
            <a:r>
              <a:rPr lang="ja-JP" altLang="en-US" sz="1500" dirty="0" smtClean="0">
                <a:solidFill>
                  <a:schemeClr val="tx2"/>
                </a:solidFill>
                <a:latin typeface="Meiryo UI" pitchFamily="50" charset="-128"/>
                <a:ea typeface="Meiryo UI" pitchFamily="50" charset="-128"/>
                <a:cs typeface="Meiryo UI" pitchFamily="50" charset="-128"/>
              </a:rPr>
              <a:t>１ー③</a:t>
            </a:r>
            <a:r>
              <a:rPr kumimoji="1" lang="ja-JP" altLang="en-US" sz="1500" dirty="0" smtClean="0">
                <a:solidFill>
                  <a:schemeClr val="tx2"/>
                </a:solidFill>
                <a:latin typeface="Meiryo UI" pitchFamily="50" charset="-128"/>
                <a:ea typeface="Meiryo UI" pitchFamily="50" charset="-128"/>
                <a:cs typeface="Meiryo UI" pitchFamily="50" charset="-128"/>
              </a:rPr>
              <a:t>　活動の実績及び学生の満足度等から判断して、活動の成果が上がっているか。</a:t>
            </a:r>
            <a:endParaRPr lang="en-US" altLang="ja-JP" sz="1500" dirty="0">
              <a:solidFill>
                <a:schemeClr val="tx2"/>
              </a:solidFill>
              <a:latin typeface="Meiryo UI" pitchFamily="50" charset="-128"/>
              <a:ea typeface="Meiryo UI" pitchFamily="50" charset="-128"/>
              <a:cs typeface="Meiryo UI" pitchFamily="50" charset="-128"/>
            </a:endParaRPr>
          </a:p>
          <a:p>
            <a:pPr>
              <a:spcBef>
                <a:spcPts val="200"/>
              </a:spcBef>
            </a:pPr>
            <a:r>
              <a:rPr kumimoji="1" lang="en-US" altLang="ja-JP" sz="1500" dirty="0" smtClean="0">
                <a:solidFill>
                  <a:schemeClr val="tx2"/>
                </a:solidFill>
                <a:latin typeface="Meiryo UI" pitchFamily="50" charset="-128"/>
                <a:ea typeface="Meiryo UI" pitchFamily="50" charset="-128"/>
                <a:cs typeface="Meiryo UI" pitchFamily="50" charset="-128"/>
              </a:rPr>
              <a:t>C</a:t>
            </a:r>
            <a:r>
              <a:rPr lang="ja-JP" altLang="en-US" sz="1500" dirty="0" err="1" smtClean="0">
                <a:solidFill>
                  <a:schemeClr val="tx2"/>
                </a:solidFill>
                <a:latin typeface="Meiryo UI" pitchFamily="50" charset="-128"/>
                <a:ea typeface="Meiryo UI" pitchFamily="50" charset="-128"/>
                <a:cs typeface="Meiryo UI" pitchFamily="50" charset="-128"/>
              </a:rPr>
              <a:t>ー</a:t>
            </a:r>
            <a:r>
              <a:rPr lang="ja-JP" altLang="en-US" sz="1500" dirty="0" smtClean="0">
                <a:solidFill>
                  <a:schemeClr val="tx2"/>
                </a:solidFill>
                <a:latin typeface="Meiryo UI" pitchFamily="50" charset="-128"/>
                <a:ea typeface="Meiryo UI" pitchFamily="50" charset="-128"/>
                <a:cs typeface="Meiryo UI" pitchFamily="50" charset="-128"/>
              </a:rPr>
              <a:t>１ー④</a:t>
            </a:r>
            <a:r>
              <a:rPr kumimoji="1" lang="ja-JP" altLang="en-US" sz="1500" dirty="0" smtClean="0">
                <a:solidFill>
                  <a:schemeClr val="tx2"/>
                </a:solidFill>
                <a:latin typeface="Meiryo UI" pitchFamily="50" charset="-128"/>
                <a:ea typeface="Meiryo UI" pitchFamily="50" charset="-128"/>
                <a:cs typeface="Meiryo UI" pitchFamily="50" charset="-128"/>
              </a:rPr>
              <a:t>　改善のための取組が行われているか。</a:t>
            </a:r>
            <a:endParaRPr kumimoji="1" lang="ja-JP" altLang="en-US" sz="1500" dirty="0">
              <a:solidFill>
                <a:schemeClr val="tx2"/>
              </a:solidFill>
              <a:latin typeface="Meiryo UI" pitchFamily="50" charset="-128"/>
              <a:ea typeface="Meiryo UI" pitchFamily="50" charset="-128"/>
              <a:cs typeface="Meiryo UI" pitchFamily="50" charset="-128"/>
            </a:endParaRPr>
          </a:p>
        </p:txBody>
      </p:sp>
      <p:sp>
        <p:nvSpPr>
          <p:cNvPr id="13" name="Rectangle 7"/>
          <p:cNvSpPr>
            <a:spLocks noChangeArrowheads="1"/>
          </p:cNvSpPr>
          <p:nvPr/>
        </p:nvSpPr>
        <p:spPr bwMode="auto">
          <a:xfrm>
            <a:off x="1683740" y="6275021"/>
            <a:ext cx="7024672" cy="369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sz="1300" b="1"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大学機関別選択評価についての説明</a:t>
            </a:r>
            <a:r>
              <a:rPr kumimoji="1" lang="ja-JP" altLang="en-US" sz="1300" b="1"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サイト</a:t>
            </a:r>
            <a:endParaRPr kumimoji="1" lang="en-US" altLang="ja-JP" sz="1300" b="1"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i="1" u="none" strike="noStrike" cap="none" normalizeH="0" baseline="0" dirty="0" smtClean="0">
                <a:ln>
                  <a:noFill/>
                </a:ln>
                <a:solidFill>
                  <a:srgbClr val="000000"/>
                </a:solidFill>
                <a:effectLst/>
                <a:latin typeface="Times New Roman" pitchFamily="18" charset="0"/>
                <a:cs typeface="Times New Roman" pitchFamily="18" charset="0"/>
              </a:rPr>
              <a:t>http://www.niad.ac.jp/n_hyouka/daigaku/1178444_1137.html</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600" b="0" i="0" u="none" strike="noStrike" cap="none" normalizeH="0" baseline="0" dirty="0" smtClean="0">
              <a:ln>
                <a:noFill/>
              </a:ln>
              <a:solidFill>
                <a:srgbClr val="000000"/>
              </a:solidFill>
              <a:effectLst/>
              <a:latin typeface="Book Antiqua" pitchFamily="18" charset="0"/>
              <a:ea typeface="ＭＳ 明朝" pitchFamily="17"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テキスト ボックス 13"/>
          <p:cNvSpPr txBox="1"/>
          <p:nvPr/>
        </p:nvSpPr>
        <p:spPr>
          <a:xfrm>
            <a:off x="132646" y="4644440"/>
            <a:ext cx="8183770" cy="1338828"/>
          </a:xfrm>
          <a:prstGeom prst="rect">
            <a:avLst/>
          </a:prstGeom>
          <a:noFill/>
        </p:spPr>
        <p:txBody>
          <a:bodyPr wrap="square" rtlCol="0">
            <a:spAutoFit/>
          </a:bodyPr>
          <a:lstStyle/>
          <a:p>
            <a:r>
              <a:rPr kumimoji="1" lang="ja-JP" altLang="en-US" sz="1600" b="1" dirty="0" smtClean="0">
                <a:solidFill>
                  <a:schemeClr val="tx2"/>
                </a:solidFill>
                <a:latin typeface="HGS明朝B" pitchFamily="18" charset="-128"/>
                <a:ea typeface="HGS明朝B" pitchFamily="18" charset="-128"/>
              </a:rPr>
              <a:t>３</a:t>
            </a:r>
            <a:r>
              <a:rPr kumimoji="1" lang="en-US" altLang="ja-JP" sz="1600" b="1" dirty="0" smtClean="0">
                <a:solidFill>
                  <a:schemeClr val="tx2"/>
                </a:solidFill>
                <a:latin typeface="HGS明朝B" pitchFamily="18" charset="-128"/>
                <a:ea typeface="HGS明朝B" pitchFamily="18" charset="-128"/>
              </a:rPr>
              <a:t>. </a:t>
            </a:r>
            <a:r>
              <a:rPr kumimoji="1" lang="ja-JP" altLang="en-US" sz="1600" b="1" dirty="0" smtClean="0">
                <a:solidFill>
                  <a:schemeClr val="tx2"/>
                </a:solidFill>
                <a:latin typeface="HGS明朝B" pitchFamily="18" charset="-128"/>
                <a:ea typeface="HGS明朝B" pitchFamily="18" charset="-128"/>
              </a:rPr>
              <a:t>評価結果の表示</a:t>
            </a:r>
            <a:endParaRPr kumimoji="1" lang="en-US" altLang="ja-JP" sz="1600" b="1" dirty="0" smtClean="0">
              <a:solidFill>
                <a:schemeClr val="tx2"/>
              </a:solidFill>
              <a:latin typeface="HGS明朝B" pitchFamily="18" charset="-128"/>
              <a:ea typeface="HGS明朝B" pitchFamily="18" charset="-128"/>
            </a:endParaRPr>
          </a:p>
          <a:p>
            <a:endParaRPr kumimoji="1" lang="en-US" altLang="ja-JP" sz="1400" dirty="0" smtClean="0">
              <a:solidFill>
                <a:schemeClr val="tx2"/>
              </a:solidFill>
              <a:latin typeface="HGS明朝B" pitchFamily="18" charset="-128"/>
              <a:ea typeface="HGS明朝B" pitchFamily="18" charset="-128"/>
            </a:endParaRPr>
          </a:p>
          <a:p>
            <a:r>
              <a:rPr lang="ja-JP" altLang="en-US" sz="1400" dirty="0">
                <a:solidFill>
                  <a:schemeClr val="tx2"/>
                </a:solidFill>
                <a:latin typeface="HGS明朝B" pitchFamily="18" charset="-128"/>
                <a:ea typeface="HGS明朝B" pitchFamily="18" charset="-128"/>
              </a:rPr>
              <a:t>　</a:t>
            </a:r>
            <a:r>
              <a:rPr lang="ja-JP" altLang="en-US" sz="1700" dirty="0">
                <a:solidFill>
                  <a:schemeClr val="tx2"/>
                </a:solidFill>
                <a:latin typeface="Meiryo UI" pitchFamily="50" charset="-128"/>
                <a:ea typeface="Meiryo UI" pitchFamily="50" charset="-128"/>
                <a:cs typeface="Meiryo UI" pitchFamily="50" charset="-128"/>
              </a:rPr>
              <a:t>評</a:t>
            </a:r>
            <a:r>
              <a:rPr lang="ja-JP" altLang="en-US" sz="1700" dirty="0" smtClean="0">
                <a:solidFill>
                  <a:schemeClr val="tx2"/>
                </a:solidFill>
                <a:latin typeface="Meiryo UI" pitchFamily="50" charset="-128"/>
                <a:ea typeface="Meiryo UI" pitchFamily="50" charset="-128"/>
                <a:cs typeface="Meiryo UI" pitchFamily="50" charset="-128"/>
              </a:rPr>
              <a:t>価報告書に以下の２つの評価結果を表示。</a:t>
            </a:r>
            <a:endParaRPr lang="en-US" altLang="ja-JP" sz="1700" dirty="0" smtClean="0">
              <a:solidFill>
                <a:schemeClr val="tx2"/>
              </a:solidFill>
              <a:latin typeface="Meiryo UI" pitchFamily="50" charset="-128"/>
              <a:ea typeface="Meiryo UI" pitchFamily="50" charset="-128"/>
              <a:cs typeface="Meiryo UI" pitchFamily="50" charset="-128"/>
            </a:endParaRPr>
          </a:p>
          <a:p>
            <a:r>
              <a:rPr kumimoji="1" lang="ja-JP" altLang="en-US" sz="1700" dirty="0">
                <a:solidFill>
                  <a:schemeClr val="tx2"/>
                </a:solidFill>
                <a:latin typeface="Meiryo UI" pitchFamily="50" charset="-128"/>
                <a:ea typeface="Meiryo UI" pitchFamily="50" charset="-128"/>
                <a:cs typeface="Meiryo UI" pitchFamily="50" charset="-128"/>
              </a:rPr>
              <a:t>　</a:t>
            </a:r>
            <a:r>
              <a:rPr kumimoji="1" lang="en-US" altLang="ja-JP" sz="1700" dirty="0" smtClean="0">
                <a:solidFill>
                  <a:schemeClr val="tx2"/>
                </a:solidFill>
                <a:latin typeface="Meiryo UI" pitchFamily="50" charset="-128"/>
                <a:ea typeface="Meiryo UI" pitchFamily="50" charset="-128"/>
                <a:cs typeface="Meiryo UI" pitchFamily="50" charset="-128"/>
              </a:rPr>
              <a:t>	</a:t>
            </a:r>
            <a:r>
              <a:rPr kumimoji="1" lang="ja-JP" altLang="en-US" sz="1700" dirty="0" smtClean="0">
                <a:solidFill>
                  <a:schemeClr val="tx2"/>
                </a:solidFill>
                <a:latin typeface="Meiryo UI" pitchFamily="50" charset="-128"/>
                <a:ea typeface="Meiryo UI" pitchFamily="50" charset="-128"/>
                <a:cs typeface="Meiryo UI" pitchFamily="50" charset="-128"/>
              </a:rPr>
              <a:t>①　目的の達成状況の評価（４段階）</a:t>
            </a:r>
            <a:endParaRPr kumimoji="1" lang="en-US" altLang="ja-JP" sz="1700" dirty="0" smtClean="0">
              <a:solidFill>
                <a:schemeClr val="tx2"/>
              </a:solidFill>
              <a:latin typeface="Meiryo UI" pitchFamily="50" charset="-128"/>
              <a:ea typeface="Meiryo UI" pitchFamily="50" charset="-128"/>
              <a:cs typeface="Meiryo UI" pitchFamily="50" charset="-128"/>
            </a:endParaRPr>
          </a:p>
          <a:p>
            <a:r>
              <a:rPr lang="ja-JP" altLang="en-US" sz="1700" dirty="0">
                <a:solidFill>
                  <a:schemeClr val="tx2"/>
                </a:solidFill>
                <a:latin typeface="Meiryo UI" pitchFamily="50" charset="-128"/>
                <a:ea typeface="Meiryo UI" pitchFamily="50" charset="-128"/>
                <a:cs typeface="Meiryo UI" pitchFamily="50" charset="-128"/>
              </a:rPr>
              <a:t>　</a:t>
            </a:r>
            <a:r>
              <a:rPr lang="en-US" altLang="ja-JP" sz="1700" dirty="0" smtClean="0">
                <a:solidFill>
                  <a:schemeClr val="tx2"/>
                </a:solidFill>
                <a:latin typeface="Meiryo UI" pitchFamily="50" charset="-128"/>
                <a:ea typeface="Meiryo UI" pitchFamily="50" charset="-128"/>
                <a:cs typeface="Meiryo UI" pitchFamily="50" charset="-128"/>
              </a:rPr>
              <a:t>	</a:t>
            </a:r>
            <a:r>
              <a:rPr lang="ja-JP" altLang="en-US" sz="1700" dirty="0" smtClean="0">
                <a:solidFill>
                  <a:schemeClr val="tx2"/>
                </a:solidFill>
                <a:latin typeface="Meiryo UI" pitchFamily="50" charset="-128"/>
                <a:ea typeface="Meiryo UI" pitchFamily="50" charset="-128"/>
                <a:cs typeface="Meiryo UI" pitchFamily="50" charset="-128"/>
              </a:rPr>
              <a:t>②　３つの視点ごとの水準評価（４段階）</a:t>
            </a:r>
            <a:endParaRPr lang="en-US" altLang="ja-JP" sz="1700" dirty="0" smtClean="0">
              <a:solidFill>
                <a:schemeClr val="tx2"/>
              </a:solidFill>
              <a:latin typeface="Meiryo UI" pitchFamily="50" charset="-128"/>
              <a:ea typeface="Meiryo UI" pitchFamily="50" charset="-128"/>
              <a:cs typeface="Meiryo UI" pitchFamily="50" charset="-128"/>
            </a:endParaRPr>
          </a:p>
        </p:txBody>
      </p:sp>
      <p:sp>
        <p:nvSpPr>
          <p:cNvPr id="16" name="テキスト ボックス 15"/>
          <p:cNvSpPr txBox="1"/>
          <p:nvPr/>
        </p:nvSpPr>
        <p:spPr>
          <a:xfrm>
            <a:off x="1262632" y="-33948"/>
            <a:ext cx="6406854" cy="646331"/>
          </a:xfrm>
          <a:prstGeom prst="rect">
            <a:avLst/>
          </a:prstGeom>
          <a:noFill/>
        </p:spPr>
        <p:txBody>
          <a:bodyPr wrap="square" rtlCol="0">
            <a:spAutoFit/>
          </a:bodyPr>
          <a:lstStyle/>
          <a:p>
            <a:pPr algn="ctr"/>
            <a:r>
              <a:rPr kumimoji="1" lang="ja-JP" altLang="en-US" b="1" dirty="0" smtClean="0">
                <a:solidFill>
                  <a:srgbClr val="C00000"/>
                </a:solidFill>
                <a:latin typeface="HGS明朝B" pitchFamily="18" charset="-128"/>
                <a:ea typeface="HGS明朝B" pitchFamily="18" charset="-128"/>
              </a:rPr>
              <a:t>大学機関別選択評価</a:t>
            </a:r>
            <a:endParaRPr kumimoji="1" lang="en-US" altLang="ja-JP" b="1" dirty="0" smtClean="0">
              <a:solidFill>
                <a:srgbClr val="C00000"/>
              </a:solidFill>
              <a:latin typeface="HGS明朝B" pitchFamily="18" charset="-128"/>
              <a:ea typeface="HGS明朝B" pitchFamily="18" charset="-128"/>
            </a:endParaRPr>
          </a:p>
          <a:p>
            <a:pPr algn="ctr"/>
            <a:r>
              <a:rPr kumimoji="1" lang="ja-JP" altLang="en-US" b="1" dirty="0" smtClean="0">
                <a:solidFill>
                  <a:srgbClr val="C00000"/>
                </a:solidFill>
                <a:latin typeface="HGS明朝B" pitchFamily="18" charset="-128"/>
                <a:ea typeface="HGS明朝B" pitchFamily="18" charset="-128"/>
              </a:rPr>
              <a:t>選択評価事項</a:t>
            </a:r>
            <a:r>
              <a:rPr kumimoji="1" lang="en-US" altLang="ja-JP" b="1" dirty="0" smtClean="0">
                <a:solidFill>
                  <a:srgbClr val="C00000"/>
                </a:solidFill>
                <a:latin typeface="HGS明朝B" pitchFamily="18" charset="-128"/>
                <a:ea typeface="HGS明朝B" pitchFamily="18" charset="-128"/>
              </a:rPr>
              <a:t> </a:t>
            </a:r>
            <a:r>
              <a:rPr kumimoji="1" lang="ja-JP" altLang="en-US" b="1" dirty="0" smtClean="0">
                <a:solidFill>
                  <a:srgbClr val="C00000"/>
                </a:solidFill>
                <a:latin typeface="HGS明朝B" pitchFamily="18" charset="-128"/>
                <a:ea typeface="HGS明朝B" pitchFamily="18" charset="-128"/>
              </a:rPr>
              <a:t>Ｃ　「教育の国際化の状況」　概要</a:t>
            </a:r>
            <a:endParaRPr kumimoji="1" lang="ja-JP" altLang="en-US" b="1" dirty="0">
              <a:solidFill>
                <a:srgbClr val="C00000"/>
              </a:solidFill>
              <a:latin typeface="HGS明朝B" pitchFamily="18" charset="-128"/>
              <a:ea typeface="HGS明朝B" pitchFamily="18" charset="-128"/>
            </a:endParaRPr>
          </a:p>
        </p:txBody>
      </p:sp>
      <p:pic>
        <p:nvPicPr>
          <p:cNvPr id="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541" y="5937102"/>
            <a:ext cx="897067" cy="88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97198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179512" y="0"/>
            <a:ext cx="7776864" cy="980728"/>
          </a:xfrm>
        </p:spPr>
        <p:txBody>
          <a:bodyPr>
            <a:normAutofit/>
          </a:bodyPr>
          <a:lstStyle/>
          <a:p>
            <a:r>
              <a:rPr kumimoji="1" lang="ja-JP" altLang="en-US" sz="3200" dirty="0" smtClean="0">
                <a:latin typeface="Times New Roman" pitchFamily="18" charset="0"/>
                <a:ea typeface="HGS明朝B" pitchFamily="18" charset="-128"/>
                <a:cs typeface="Times New Roman" pitchFamily="18" charset="0"/>
              </a:rPr>
              <a:t>　　　　</a:t>
            </a:r>
            <a:r>
              <a:rPr kumimoji="1" lang="en-US" altLang="ja-JP" sz="3200" dirty="0" smtClean="0">
                <a:latin typeface="Times New Roman" pitchFamily="18" charset="0"/>
                <a:ea typeface="HGS明朝B" pitchFamily="18" charset="-128"/>
                <a:cs typeface="Times New Roman" pitchFamily="18" charset="0"/>
              </a:rPr>
              <a:t>ACE</a:t>
            </a:r>
            <a:r>
              <a:rPr kumimoji="1" lang="ja-JP" altLang="en-US" sz="3200" dirty="0" smtClean="0">
                <a:latin typeface="Times New Roman" pitchFamily="18" charset="0"/>
                <a:ea typeface="HGS明朝B" pitchFamily="18" charset="-128"/>
                <a:cs typeface="Times New Roman" pitchFamily="18" charset="0"/>
              </a:rPr>
              <a:t>と</a:t>
            </a:r>
            <a:r>
              <a:rPr kumimoji="1" lang="en-US" altLang="ja-JP" sz="3200" dirty="0" smtClean="0">
                <a:latin typeface="Times New Roman" pitchFamily="18" charset="0"/>
                <a:ea typeface="HGS明朝B" pitchFamily="18" charset="-128"/>
                <a:cs typeface="Times New Roman" pitchFamily="18" charset="0"/>
              </a:rPr>
              <a:t>NIAD-UE</a:t>
            </a:r>
            <a:r>
              <a:rPr kumimoji="1" lang="ja-JP" altLang="en-US" sz="3200" dirty="0" smtClean="0">
                <a:latin typeface="HGS明朝B" pitchFamily="18" charset="-128"/>
                <a:ea typeface="HGS明朝B" pitchFamily="18" charset="-128"/>
              </a:rPr>
              <a:t>の国際化評価に</a:t>
            </a:r>
            <a:r>
              <a:rPr kumimoji="1" lang="en-US" altLang="ja-JP" sz="3200" dirty="0" smtClean="0">
                <a:latin typeface="HGS明朝B" pitchFamily="18" charset="-128"/>
                <a:ea typeface="HGS明朝B" pitchFamily="18" charset="-128"/>
              </a:rPr>
              <a:t/>
            </a:r>
            <a:br>
              <a:rPr kumimoji="1" lang="en-US" altLang="ja-JP" sz="3200" dirty="0" smtClean="0">
                <a:latin typeface="HGS明朝B" pitchFamily="18" charset="-128"/>
                <a:ea typeface="HGS明朝B" pitchFamily="18" charset="-128"/>
              </a:rPr>
            </a:br>
            <a:r>
              <a:rPr kumimoji="1" lang="ja-JP" altLang="en-US" sz="3200" dirty="0" smtClean="0">
                <a:latin typeface="HGS明朝B" pitchFamily="18" charset="-128"/>
                <a:ea typeface="HGS明朝B" pitchFamily="18" charset="-128"/>
              </a:rPr>
              <a:t>　　　　　</a:t>
            </a:r>
            <a:r>
              <a:rPr lang="ja-JP" altLang="en-US" sz="3200" dirty="0">
                <a:latin typeface="HGS明朝B" pitchFamily="18" charset="-128"/>
                <a:ea typeface="HGS明朝B" pitchFamily="18" charset="-128"/>
              </a:rPr>
              <a:t>　</a:t>
            </a:r>
            <a:r>
              <a:rPr kumimoji="1" lang="ja-JP" altLang="en-US" sz="3200" dirty="0" smtClean="0">
                <a:latin typeface="HGS明朝B" pitchFamily="18" charset="-128"/>
                <a:ea typeface="HGS明朝B" pitchFamily="18" charset="-128"/>
              </a:rPr>
              <a:t>かかわる取組の特徴</a:t>
            </a:r>
            <a:endParaRPr kumimoji="1" lang="ja-JP" altLang="en-US" sz="3200" dirty="0">
              <a:latin typeface="HGS明朝B" pitchFamily="18" charset="-128"/>
              <a:ea typeface="HGS明朝B" pitchFamily="18" charset="-128"/>
            </a:endParaRPr>
          </a:p>
        </p:txBody>
      </p:sp>
      <p:graphicFrame>
        <p:nvGraphicFramePr>
          <p:cNvPr id="12" name="コンテンツ プレースホルダー 11"/>
          <p:cNvGraphicFramePr>
            <a:graphicFrameLocks noGrp="1"/>
          </p:cNvGraphicFramePr>
          <p:nvPr>
            <p:ph idx="1"/>
            <p:extLst>
              <p:ext uri="{D42A27DB-BD31-4B8C-83A1-F6EECF244321}">
                <p14:modId xmlns:p14="http://schemas.microsoft.com/office/powerpoint/2010/main" val="726703533"/>
              </p:ext>
            </p:extLst>
          </p:nvPr>
        </p:nvGraphicFramePr>
        <p:xfrm>
          <a:off x="179513" y="1052737"/>
          <a:ext cx="8784976" cy="5730240"/>
        </p:xfrm>
        <a:graphic>
          <a:graphicData uri="http://schemas.openxmlformats.org/drawingml/2006/table">
            <a:tbl>
              <a:tblPr firstRow="1" bandRow="1">
                <a:tableStyleId>{69012ECD-51FC-41F1-AA8D-1B2483CD663E}</a:tableStyleId>
              </a:tblPr>
              <a:tblGrid>
                <a:gridCol w="2571211"/>
                <a:gridCol w="3214016"/>
                <a:gridCol w="2999749"/>
              </a:tblGrid>
              <a:tr h="315992">
                <a:tc>
                  <a:txBody>
                    <a:bodyPr/>
                    <a:lstStyle/>
                    <a:p>
                      <a:endParaRPr kumimoji="1" lang="ja-JP" altLang="en-US" sz="1400" dirty="0">
                        <a:solidFill>
                          <a:schemeClr val="tx2"/>
                        </a:solidFill>
                        <a:latin typeface="HGS明朝B" pitchFamily="18" charset="-128"/>
                        <a:ea typeface="HGS明朝B" pitchFamily="18" charset="-128"/>
                      </a:endParaRPr>
                    </a:p>
                  </a:txBody>
                  <a:tcPr>
                    <a:lnB w="12700" cap="flat" cmpd="sng" algn="ctr">
                      <a:solidFill>
                        <a:schemeClr val="tx1"/>
                      </a:solidFill>
                      <a:prstDash val="solid"/>
                      <a:round/>
                      <a:headEnd type="none" w="med" len="med"/>
                      <a:tailEnd type="none" w="med" len="med"/>
                    </a:lnB>
                    <a:solidFill>
                      <a:srgbClr val="7030A0"/>
                    </a:solidFill>
                  </a:tcPr>
                </a:tc>
                <a:tc>
                  <a:txBody>
                    <a:bodyPr/>
                    <a:lstStyle/>
                    <a:p>
                      <a:r>
                        <a:rPr kumimoji="1" lang="ja-JP" altLang="en-US" sz="1600" dirty="0" smtClean="0">
                          <a:solidFill>
                            <a:schemeClr val="bg1"/>
                          </a:solidFill>
                          <a:latin typeface="Times New Roman" pitchFamily="18" charset="0"/>
                          <a:ea typeface="HGS明朝B" pitchFamily="18" charset="-128"/>
                          <a:cs typeface="Times New Roman" pitchFamily="18" charset="0"/>
                        </a:rPr>
                        <a:t>　　　　　ＡＣＥ</a:t>
                      </a:r>
                      <a:endParaRPr kumimoji="1" lang="ja-JP" altLang="en-US" sz="1600" dirty="0">
                        <a:solidFill>
                          <a:schemeClr val="bg1"/>
                        </a:solidFill>
                        <a:latin typeface="Times New Roman" pitchFamily="18" charset="0"/>
                        <a:ea typeface="HGS明朝B" pitchFamily="18" charset="-128"/>
                        <a:cs typeface="Times New Roman" pitchFamily="18" charset="0"/>
                      </a:endParaRPr>
                    </a:p>
                  </a:txBody>
                  <a:tcPr>
                    <a:lnB w="12700" cap="flat" cmpd="sng" algn="ctr">
                      <a:solidFill>
                        <a:schemeClr val="tx1"/>
                      </a:solidFill>
                      <a:prstDash val="solid"/>
                      <a:round/>
                      <a:headEnd type="none" w="med" len="med"/>
                      <a:tailEnd type="none" w="med" len="med"/>
                    </a:lnB>
                    <a:solidFill>
                      <a:srgbClr val="7030A0"/>
                    </a:solidFill>
                  </a:tcPr>
                </a:tc>
                <a:tc>
                  <a:txBody>
                    <a:bodyPr/>
                    <a:lstStyle/>
                    <a:p>
                      <a:r>
                        <a:rPr kumimoji="1" lang="ja-JP" altLang="en-US" sz="1600" dirty="0" smtClean="0">
                          <a:latin typeface="HGS明朝B" pitchFamily="18" charset="-128"/>
                          <a:ea typeface="HGS明朝B" pitchFamily="18" charset="-128"/>
                          <a:cs typeface="Times New Roman" pitchFamily="18" charset="0"/>
                        </a:rPr>
                        <a:t>　　　ＮＩＡＤ－ＵＥ</a:t>
                      </a:r>
                      <a:endParaRPr kumimoji="1" lang="ja-JP" altLang="en-US" sz="1600" dirty="0">
                        <a:solidFill>
                          <a:schemeClr val="tx2"/>
                        </a:solidFill>
                        <a:latin typeface="HGS明朝B" pitchFamily="18" charset="-128"/>
                        <a:ea typeface="HGS明朝B" pitchFamily="18" charset="-128"/>
                        <a:cs typeface="Times New Roman" pitchFamily="18" charset="0"/>
                      </a:endParaRPr>
                    </a:p>
                  </a:txBody>
                  <a:tcPr>
                    <a:lnB w="12700" cap="flat" cmpd="sng" algn="ctr">
                      <a:solidFill>
                        <a:schemeClr val="tx1"/>
                      </a:solidFill>
                      <a:prstDash val="solid"/>
                      <a:round/>
                      <a:headEnd type="none" w="med" len="med"/>
                      <a:tailEnd type="none" w="med" len="med"/>
                    </a:lnB>
                    <a:solidFill>
                      <a:srgbClr val="7030A0"/>
                    </a:solidFill>
                  </a:tcPr>
                </a:tc>
              </a:tr>
              <a:tr h="301629">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組織形態</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大学メンバーシップ制による非政府組織</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認証評価機関および独立行政法人</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2"/>
                          </a:solidFill>
                          <a:latin typeface="Meiryo UI" pitchFamily="50" charset="-128"/>
                          <a:ea typeface="Meiryo UI" pitchFamily="50" charset="-128"/>
                          <a:cs typeface="Meiryo UI" pitchFamily="50" charset="-128"/>
                        </a:rPr>
                        <a:t>国際化評価のミッション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大学の</a:t>
                      </a:r>
                      <a:r>
                        <a:rPr kumimoji="1" lang="ja-JP" altLang="en-US" sz="1500" dirty="0" smtClean="0">
                          <a:solidFill>
                            <a:srgbClr val="C00000"/>
                          </a:solidFill>
                          <a:latin typeface="Meiryo UI" pitchFamily="50" charset="-128"/>
                          <a:ea typeface="Meiryo UI" pitchFamily="50" charset="-128"/>
                          <a:cs typeface="Meiryo UI" pitchFamily="50" charset="-128"/>
                        </a:rPr>
                        <a:t>包括的国際化</a:t>
                      </a:r>
                      <a:r>
                        <a:rPr kumimoji="1" lang="ja-JP" altLang="en-US" sz="1500" dirty="0" smtClean="0">
                          <a:solidFill>
                            <a:schemeClr val="tx2"/>
                          </a:solidFill>
                          <a:latin typeface="Meiryo UI" pitchFamily="50" charset="-128"/>
                          <a:ea typeface="Meiryo UI" pitchFamily="50" charset="-128"/>
                          <a:cs typeface="Meiryo UI" pitchFamily="50" charset="-128"/>
                        </a:rPr>
                        <a:t>の戦略計画や評価を支援</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ja-JP" sz="15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教育の国際化にお</a:t>
                      </a:r>
                      <a:r>
                        <a:rPr kumimoji="1" lang="ja-JP" altLang="en-US" sz="15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ける大学の</a:t>
                      </a:r>
                      <a:r>
                        <a:rPr kumimoji="1" lang="ja-JP" altLang="en-US" sz="1500" b="0" i="0" u="none" strike="noStrike" cap="none" normalizeH="0" baseline="0" dirty="0" smtClean="0">
                          <a:ln>
                            <a:noFill/>
                          </a:ln>
                          <a:solidFill>
                            <a:srgbClr val="C00000"/>
                          </a:solidFill>
                          <a:effectLst/>
                          <a:latin typeface="Meiryo UI" pitchFamily="50" charset="-128"/>
                          <a:ea typeface="Meiryo UI" pitchFamily="50" charset="-128"/>
                          <a:cs typeface="Meiryo UI" pitchFamily="50" charset="-128"/>
                        </a:rPr>
                        <a:t>質向上</a:t>
                      </a:r>
                      <a:r>
                        <a:rPr kumimoji="1" lang="ja-JP" altLang="en-US" sz="15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と</a:t>
                      </a:r>
                      <a:r>
                        <a:rPr kumimoji="1" lang="ja-JP" altLang="ja-JP" sz="1500" b="0" i="0" u="none" strike="noStrike" cap="none" normalizeH="0" baseline="0" dirty="0" smtClean="0">
                          <a:ln>
                            <a:noFill/>
                          </a:ln>
                          <a:solidFill>
                            <a:srgbClr val="C00000"/>
                          </a:solidFill>
                          <a:effectLst/>
                          <a:latin typeface="Meiryo UI" pitchFamily="50" charset="-128"/>
                          <a:ea typeface="Meiryo UI" pitchFamily="50" charset="-128"/>
                          <a:cs typeface="Meiryo UI" pitchFamily="50" charset="-128"/>
                        </a:rPr>
                        <a:t>個性・特色</a:t>
                      </a:r>
                      <a:r>
                        <a:rPr kumimoji="1" lang="ja-JP" altLang="en-US" sz="1500" b="0" i="0" u="none" strike="noStrike" cap="none" normalizeH="0" baseline="0" dirty="0" smtClean="0">
                          <a:ln>
                            <a:noFill/>
                          </a:ln>
                          <a:solidFill>
                            <a:schemeClr val="tx2"/>
                          </a:solidFill>
                          <a:effectLst/>
                          <a:latin typeface="Meiryo UI" pitchFamily="50" charset="-128"/>
                          <a:ea typeface="Meiryo UI" pitchFamily="50" charset="-128"/>
                          <a:cs typeface="Meiryo UI" pitchFamily="50" charset="-128"/>
                        </a:rPr>
                        <a:t>を支援</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2"/>
                          </a:solidFill>
                          <a:latin typeface="Meiryo UI" pitchFamily="50" charset="-128"/>
                          <a:ea typeface="Meiryo UI" pitchFamily="50" charset="-128"/>
                          <a:cs typeface="Meiryo UI" pitchFamily="50" charset="-128"/>
                        </a:rPr>
                        <a:t>国際化評価指標の設計経緯</a:t>
                      </a:r>
                      <a:endParaRPr lang="en-US" altLang="ja-JP" sz="1500" dirty="0" smtClean="0">
                        <a:solidFill>
                          <a:schemeClr val="tx2"/>
                        </a:solidFill>
                        <a:latin typeface="Meiryo UI" pitchFamily="50" charset="-128"/>
                        <a:ea typeface="Meiryo UI" pitchFamily="50" charset="-128"/>
                        <a:cs typeface="Meiryo UI" pitchFamily="50" charset="-128"/>
                      </a:endParaRPr>
                    </a:p>
                    <a:p>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欧州の国際化指標の参照および全米マッピングなど現況調査による指標開発</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先行調査データの参照および全国アンケート調査による指標開発</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079">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国際化評価の重点対象</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学士課程のラーニング</a:t>
                      </a:r>
                      <a:endParaRPr kumimoji="1" lang="en-US" altLang="ja-JP" sz="1500" dirty="0" smtClean="0">
                        <a:solidFill>
                          <a:schemeClr val="tx2"/>
                        </a:solidFill>
                        <a:latin typeface="Meiryo UI" pitchFamily="50" charset="-128"/>
                        <a:ea typeface="Meiryo UI" pitchFamily="50" charset="-128"/>
                        <a:cs typeface="Meiryo UI" pitchFamily="50" charset="-128"/>
                      </a:endParaRPr>
                    </a:p>
                    <a:p>
                      <a:r>
                        <a:rPr kumimoji="1" lang="ja-JP" altLang="en-US" sz="1500" dirty="0" smtClean="0">
                          <a:solidFill>
                            <a:schemeClr val="tx2"/>
                          </a:solidFill>
                          <a:latin typeface="Meiryo UI" pitchFamily="50" charset="-128"/>
                          <a:ea typeface="Meiryo UI" pitchFamily="50" charset="-128"/>
                          <a:cs typeface="Meiryo UI" pitchFamily="50" charset="-128"/>
                        </a:rPr>
                        <a:t>（学習成果を強調）</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教育</a:t>
                      </a:r>
                      <a:r>
                        <a:rPr kumimoji="1" lang="en-US" altLang="ja-JP" sz="1500" dirty="0" smtClean="0">
                          <a:solidFill>
                            <a:schemeClr val="tx2"/>
                          </a:solidFill>
                          <a:latin typeface="Meiryo UI" pitchFamily="50" charset="-128"/>
                          <a:ea typeface="Meiryo UI" pitchFamily="50" charset="-128"/>
                          <a:cs typeface="Meiryo UI" pitchFamily="50" charset="-128"/>
                        </a:rPr>
                        <a:t>(</a:t>
                      </a:r>
                      <a:r>
                        <a:rPr kumimoji="1" lang="ja-JP" altLang="en-US" sz="1500" dirty="0" smtClean="0">
                          <a:solidFill>
                            <a:schemeClr val="tx2"/>
                          </a:solidFill>
                          <a:latin typeface="Meiryo UI" pitchFamily="50" charset="-128"/>
                          <a:ea typeface="Meiryo UI" pitchFamily="50" charset="-128"/>
                          <a:cs typeface="Meiryo UI" pitchFamily="50" charset="-128"/>
                        </a:rPr>
                        <a:t>学部</a:t>
                      </a:r>
                      <a:r>
                        <a:rPr kumimoji="1" lang="en-US" altLang="ja-JP" sz="1500" dirty="0" smtClean="0">
                          <a:solidFill>
                            <a:schemeClr val="tx2"/>
                          </a:solidFill>
                          <a:latin typeface="Meiryo UI" pitchFamily="50" charset="-128"/>
                          <a:ea typeface="Meiryo UI" pitchFamily="50" charset="-128"/>
                          <a:cs typeface="Meiryo UI" pitchFamily="50" charset="-128"/>
                        </a:rPr>
                        <a:t>/</a:t>
                      </a:r>
                      <a:r>
                        <a:rPr kumimoji="1" lang="ja-JP" altLang="en-US" sz="1500" dirty="0" smtClean="0">
                          <a:solidFill>
                            <a:schemeClr val="tx2"/>
                          </a:solidFill>
                          <a:latin typeface="Meiryo UI" pitchFamily="50" charset="-128"/>
                          <a:ea typeface="Meiryo UI" pitchFamily="50" charset="-128"/>
                          <a:cs typeface="Meiryo UI" pitchFamily="50" charset="-128"/>
                        </a:rPr>
                        <a:t>研究科）の国際化に向けた活動（質を伴った成果）</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079">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対象大学の機関類型</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研究大学・総合大学・リベラルアーツ・　コミュニティカレッジ・専門（単科）大学</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　　　　</a:t>
                      </a:r>
                      <a:endParaRPr kumimoji="1" lang="en-US" altLang="ja-JP" sz="1500" dirty="0" smtClean="0">
                        <a:solidFill>
                          <a:schemeClr val="tx2"/>
                        </a:solidFill>
                        <a:latin typeface="Meiryo UI" pitchFamily="50" charset="-128"/>
                        <a:ea typeface="Meiryo UI" pitchFamily="50" charset="-128"/>
                        <a:cs typeface="Meiryo UI" pitchFamily="50" charset="-128"/>
                      </a:endParaRPr>
                    </a:p>
                    <a:p>
                      <a:endParaRPr kumimoji="1" lang="en-US" altLang="ja-JP" sz="1500" dirty="0" smtClean="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8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2"/>
                          </a:solidFill>
                          <a:latin typeface="Meiryo UI" pitchFamily="50" charset="-128"/>
                          <a:ea typeface="Meiryo UI" pitchFamily="50" charset="-128"/>
                          <a:cs typeface="Meiryo UI" pitchFamily="50" charset="-128"/>
                        </a:rPr>
                        <a:t>国際化評価の着目点</a:t>
                      </a:r>
                      <a:endParaRPr lang="en-US" altLang="ja-JP" sz="1500" dirty="0" smtClean="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2"/>
                          </a:solidFill>
                          <a:latin typeface="Meiryo UI" pitchFamily="50" charset="-128"/>
                          <a:ea typeface="Meiryo UI" pitchFamily="50" charset="-128"/>
                          <a:cs typeface="Meiryo UI" pitchFamily="50" charset="-128"/>
                        </a:rPr>
                        <a:t>達成状況　</a:t>
                      </a:r>
                      <a:endParaRPr kumimoji="1" lang="en-US" altLang="ja-JP" sz="1500" dirty="0" smtClean="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達成状況＋</a:t>
                      </a:r>
                      <a:r>
                        <a:rPr kumimoji="1" lang="ja-JP" altLang="en-US" sz="1500" dirty="0" smtClean="0">
                          <a:solidFill>
                            <a:srgbClr val="C00000"/>
                          </a:solidFill>
                          <a:latin typeface="Meiryo UI" pitchFamily="50" charset="-128"/>
                          <a:ea typeface="Meiryo UI" pitchFamily="50" charset="-128"/>
                          <a:cs typeface="Meiryo UI" pitchFamily="50" charset="-128"/>
                        </a:rPr>
                        <a:t>水準（段階判定）</a:t>
                      </a:r>
                      <a:endParaRPr kumimoji="1" lang="ja-JP" altLang="en-US" sz="1500" dirty="0">
                        <a:solidFill>
                          <a:srgbClr val="C00000"/>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2528">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評価（支援）方法</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2"/>
                          </a:solidFill>
                          <a:latin typeface="Meiryo UI" pitchFamily="50" charset="-128"/>
                          <a:ea typeface="Meiryo UI" pitchFamily="50" charset="-128"/>
                          <a:cs typeface="Meiryo UI" pitchFamily="50" charset="-128"/>
                        </a:rPr>
                        <a:t>自己評価＋ピアレビュー、</a:t>
                      </a:r>
                      <a:r>
                        <a:rPr kumimoji="1" lang="ja-JP" altLang="en-US" sz="1500" dirty="0" smtClean="0">
                          <a:solidFill>
                            <a:srgbClr val="C00000"/>
                          </a:solidFill>
                          <a:latin typeface="Meiryo UI" pitchFamily="50" charset="-128"/>
                          <a:ea typeface="Meiryo UI" pitchFamily="50" charset="-128"/>
                          <a:cs typeface="Meiryo UI" pitchFamily="50" charset="-128"/>
                        </a:rPr>
                        <a:t>コンサルテーションを伴った支援機能、大学間の相互学習・経験共有（独自にベンチマーキングを進める大学もある）</a:t>
                      </a:r>
                      <a:endParaRPr kumimoji="1" lang="ja-JP" altLang="en-US" sz="1500" dirty="0">
                        <a:solidFill>
                          <a:srgbClr val="C00000"/>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2"/>
                          </a:solidFill>
                          <a:latin typeface="Meiryo UI" pitchFamily="50" charset="-128"/>
                          <a:ea typeface="Meiryo UI" pitchFamily="50" charset="-128"/>
                          <a:cs typeface="Meiryo UI" pitchFamily="50" charset="-128"/>
                        </a:rPr>
                        <a:t>自己評価＋ピアレビュー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079">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評価に関わるリーダーシップ戦略</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学長やチーフアカデミックオフィサーなどのリーダーシップ育成</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smtClean="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7977">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大学にとっての評価の目的と　　インセンティブ</a:t>
                      </a:r>
                      <a:endParaRPr kumimoji="1" lang="ja-JP" altLang="en-US" sz="1500" dirty="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自己改善・向上</a:t>
                      </a:r>
                      <a:endParaRPr kumimoji="1" lang="en-US" altLang="ja-JP" sz="1500" dirty="0" smtClean="0">
                        <a:solidFill>
                          <a:schemeClr val="tx2"/>
                        </a:solidFill>
                        <a:latin typeface="Meiryo UI" pitchFamily="50" charset="-128"/>
                        <a:ea typeface="Meiryo UI" pitchFamily="50" charset="-128"/>
                        <a:cs typeface="Meiryo UI" pitchFamily="50" charset="-128"/>
                      </a:endParaRPr>
                    </a:p>
                    <a:p>
                      <a:r>
                        <a:rPr kumimoji="1" lang="ja-JP" altLang="en-US" sz="1500" dirty="0" smtClean="0">
                          <a:solidFill>
                            <a:schemeClr val="tx2"/>
                          </a:solidFill>
                          <a:latin typeface="Meiryo UI" pitchFamily="50" charset="-128"/>
                          <a:ea typeface="Meiryo UI" pitchFamily="50" charset="-128"/>
                          <a:cs typeface="Meiryo UI" pitchFamily="50" charset="-128"/>
                        </a:rPr>
                        <a:t>アカウンタビリティ</a:t>
                      </a:r>
                      <a:endParaRPr kumimoji="1" lang="en-US" altLang="ja-JP" sz="1500" dirty="0" smtClean="0">
                        <a:solidFill>
                          <a:schemeClr val="tx2"/>
                        </a:solidFill>
                        <a:latin typeface="Meiryo UI" pitchFamily="50" charset="-128"/>
                        <a:ea typeface="Meiryo UI" pitchFamily="50" charset="-128"/>
                        <a:cs typeface="Meiryo UI" pitchFamily="50" charset="-128"/>
                      </a:endParaRPr>
                    </a:p>
                    <a:p>
                      <a:r>
                        <a:rPr kumimoji="1" lang="ja-JP" altLang="en-US" sz="1500" dirty="0" smtClean="0">
                          <a:solidFill>
                            <a:schemeClr val="tx2"/>
                          </a:solidFill>
                          <a:latin typeface="Meiryo UI" pitchFamily="50" charset="-128"/>
                          <a:ea typeface="Meiryo UI" pitchFamily="50" charset="-128"/>
                          <a:cs typeface="Meiryo UI" pitchFamily="50" charset="-128"/>
                        </a:rPr>
                        <a:t>ブランド力、国内・国際競争力</a:t>
                      </a:r>
                      <a:endParaRPr kumimoji="1" lang="en-US" altLang="ja-JP" sz="1500" dirty="0" smtClean="0">
                        <a:solidFill>
                          <a:schemeClr val="tx2"/>
                        </a:solidFill>
                        <a:latin typeface="Meiryo UI" pitchFamily="50" charset="-128"/>
                        <a:ea typeface="Meiryo UI" pitchFamily="50" charset="-128"/>
                        <a:cs typeface="Meiryo UI" pitchFamily="50" charset="-128"/>
                      </a:endParaRPr>
                    </a:p>
                    <a:p>
                      <a:r>
                        <a:rPr kumimoji="1" lang="ja-JP" altLang="en-US" sz="1500" dirty="0" smtClean="0">
                          <a:solidFill>
                            <a:schemeClr val="tx2"/>
                          </a:solidFill>
                          <a:latin typeface="Meiryo UI" pitchFamily="50" charset="-128"/>
                          <a:ea typeface="Meiryo UI" pitchFamily="50" charset="-128"/>
                          <a:cs typeface="Meiryo UI" pitchFamily="50" charset="-128"/>
                        </a:rPr>
                        <a:t>アクレディテーションとの連動</a:t>
                      </a:r>
                      <a:endParaRPr kumimoji="1" lang="en-US" altLang="ja-JP" sz="1500" dirty="0" smtClean="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2"/>
                          </a:solidFill>
                          <a:latin typeface="Meiryo UI" pitchFamily="50" charset="-128"/>
                          <a:ea typeface="Meiryo UI" pitchFamily="50" charset="-128"/>
                          <a:cs typeface="Meiryo UI" pitchFamily="50" charset="-128"/>
                        </a:rPr>
                        <a:t>自己改善・向上</a:t>
                      </a:r>
                    </a:p>
                    <a:p>
                      <a:r>
                        <a:rPr kumimoji="1" lang="ja-JP" altLang="en-US" sz="1500" dirty="0" smtClean="0">
                          <a:solidFill>
                            <a:schemeClr val="tx2"/>
                          </a:solidFill>
                          <a:latin typeface="Meiryo UI" pitchFamily="50" charset="-128"/>
                          <a:ea typeface="Meiryo UI" pitchFamily="50" charset="-128"/>
                          <a:cs typeface="Meiryo UI" pitchFamily="50" charset="-128"/>
                        </a:rPr>
                        <a:t>アカウンタビリティ</a:t>
                      </a:r>
                      <a:endParaRPr kumimoji="1" lang="en-US" altLang="ja-JP" sz="1500" dirty="0" smtClean="0">
                        <a:solidFill>
                          <a:schemeClr val="tx2"/>
                        </a:solidFill>
                        <a:latin typeface="Meiryo UI" pitchFamily="50" charset="-128"/>
                        <a:ea typeface="Meiryo UI" pitchFamily="50" charset="-128"/>
                        <a:cs typeface="Meiryo UI" pitchFamily="50" charset="-128"/>
                      </a:endParaRPr>
                    </a:p>
                    <a:p>
                      <a:r>
                        <a:rPr kumimoji="1" lang="ja-JP" altLang="en-US" sz="1500" dirty="0" smtClean="0">
                          <a:solidFill>
                            <a:schemeClr val="tx2"/>
                          </a:solidFill>
                          <a:latin typeface="Meiryo UI" pitchFamily="50" charset="-128"/>
                          <a:ea typeface="Meiryo UI" pitchFamily="50" charset="-128"/>
                          <a:cs typeface="Meiryo UI" pitchFamily="50" charset="-128"/>
                        </a:rPr>
                        <a:t>ブランド力、国内・国際競争力</a:t>
                      </a:r>
                      <a:endParaRPr kumimoji="1" lang="en-US" altLang="ja-JP" sz="1500" dirty="0" smtClean="0">
                        <a:solidFill>
                          <a:schemeClr val="tx2"/>
                        </a:solidFill>
                        <a:latin typeface="Meiryo UI" pitchFamily="50" charset="-128"/>
                        <a:ea typeface="Meiryo UI" pitchFamily="50" charset="-128"/>
                        <a:cs typeface="Meiryo UI" pitchFamily="50" charset="-128"/>
                      </a:endParaRPr>
                    </a:p>
                    <a:p>
                      <a:r>
                        <a:rPr kumimoji="1" lang="ja-JP" altLang="en-US" sz="1500" dirty="0" smtClean="0">
                          <a:solidFill>
                            <a:schemeClr val="tx2"/>
                          </a:solidFill>
                          <a:latin typeface="Meiryo UI" pitchFamily="50" charset="-128"/>
                          <a:ea typeface="Meiryo UI" pitchFamily="50" charset="-128"/>
                          <a:cs typeface="Meiryo UI" pitchFamily="50" charset="-128"/>
                        </a:rPr>
                        <a:t>他評価へのエビデンスとして活用</a:t>
                      </a:r>
                      <a:endParaRPr kumimoji="1" lang="en-US" altLang="ja-JP" sz="1500" dirty="0" smtClean="0">
                        <a:solidFill>
                          <a:schemeClr val="tx2"/>
                        </a:solidFill>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スライド番号プレースホルダー 6"/>
          <p:cNvSpPr>
            <a:spLocks noGrp="1"/>
          </p:cNvSpPr>
          <p:nvPr>
            <p:ph type="sldNum" sz="quarter" idx="12"/>
          </p:nvPr>
        </p:nvSpPr>
        <p:spPr>
          <a:xfrm>
            <a:off x="7956376" y="6525345"/>
            <a:ext cx="936104" cy="332655"/>
          </a:xfrm>
        </p:spPr>
        <p:txBody>
          <a:bodyPr/>
          <a:lstStyle/>
          <a:p>
            <a:pPr>
              <a:defRPr/>
            </a:pPr>
            <a:fld id="{943780A4-D7DF-4DBE-8B14-DC63B4DD05C2}" type="slidenum">
              <a:rPr lang="ja-JP" altLang="en-US" smtClean="0"/>
              <a:pPr>
                <a:defRPr/>
              </a:pPr>
              <a:t>14</a:t>
            </a:fld>
            <a:endParaRPr lang="ja-JP" altLang="en-US" dirty="0"/>
          </a:p>
        </p:txBody>
      </p:sp>
      <p:sp>
        <p:nvSpPr>
          <p:cNvPr id="2" name="正方形/長方形 1"/>
          <p:cNvSpPr/>
          <p:nvPr/>
        </p:nvSpPr>
        <p:spPr>
          <a:xfrm>
            <a:off x="5004048" y="5805264"/>
            <a:ext cx="936104" cy="50405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solidFill>
                  <a:schemeClr val="tx2"/>
                </a:solidFill>
              </a:rPr>
              <a:t>＋</a:t>
            </a:r>
            <a:r>
              <a:rPr kumimoji="1" lang="ja-JP" altLang="en-US" sz="2800" dirty="0" smtClean="0">
                <a:solidFill>
                  <a:schemeClr val="tx2"/>
                </a:solidFill>
              </a:rPr>
              <a:t>？</a:t>
            </a:r>
            <a:endParaRPr kumimoji="1" lang="ja-JP" altLang="en-US" sz="2800" dirty="0">
              <a:solidFill>
                <a:schemeClr val="tx2"/>
              </a:solidFill>
            </a:endParaRPr>
          </a:p>
        </p:txBody>
      </p:sp>
      <p:sp>
        <p:nvSpPr>
          <p:cNvPr id="6" name="正方形/長方形 5"/>
          <p:cNvSpPr/>
          <p:nvPr/>
        </p:nvSpPr>
        <p:spPr>
          <a:xfrm>
            <a:off x="8078026" y="5782934"/>
            <a:ext cx="792089" cy="50405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solidFill>
                  <a:schemeClr val="tx2"/>
                </a:solidFill>
              </a:rPr>
              <a:t>＋</a:t>
            </a:r>
            <a:r>
              <a:rPr kumimoji="1" lang="ja-JP" altLang="en-US" sz="2800" dirty="0" smtClean="0">
                <a:solidFill>
                  <a:schemeClr val="tx2"/>
                </a:solidFill>
              </a:rPr>
              <a:t>？</a:t>
            </a:r>
            <a:endParaRPr kumimoji="1" lang="ja-JP" altLang="en-US" sz="2800" dirty="0">
              <a:solidFill>
                <a:schemeClr val="tx2"/>
              </a:solidFill>
            </a:endParaRPr>
          </a:p>
        </p:txBody>
      </p:sp>
      <p:sp>
        <p:nvSpPr>
          <p:cNvPr id="3" name="正方形/長方形 2"/>
          <p:cNvSpPr/>
          <p:nvPr/>
        </p:nvSpPr>
        <p:spPr>
          <a:xfrm>
            <a:off x="6444208" y="3469135"/>
            <a:ext cx="2029862" cy="228600"/>
          </a:xfrm>
          <a:prstGeom prst="rect">
            <a:avLst/>
          </a:prstGeom>
          <a:ln w="3175">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ln w="3175">
                  <a:solidFill>
                    <a:schemeClr val="tx1"/>
                  </a:solidFill>
                  <a:prstDash val="sysDot"/>
                </a:ln>
                <a:solidFill>
                  <a:schemeClr val="bg2"/>
                </a:solidFill>
                <a:latin typeface="+mj-lt"/>
              </a:rPr>
              <a:t>―――</a:t>
            </a:r>
            <a:r>
              <a:rPr lang="en-US" altLang="ja-JP" dirty="0" smtClean="0">
                <a:ln w="3175">
                  <a:solidFill>
                    <a:schemeClr val="tx1"/>
                  </a:solidFill>
                  <a:prstDash val="sysDot"/>
                </a:ln>
                <a:solidFill>
                  <a:schemeClr val="bg2"/>
                </a:solidFill>
                <a:latin typeface="+mj-lt"/>
              </a:rPr>
              <a:t>――</a:t>
            </a:r>
            <a:endParaRPr kumimoji="1" lang="ja-JP" altLang="en-US" dirty="0">
              <a:ln w="3175">
                <a:solidFill>
                  <a:schemeClr val="tx1"/>
                </a:solidFill>
                <a:prstDash val="sysDot"/>
              </a:ln>
              <a:solidFill>
                <a:schemeClr val="bg2"/>
              </a:solidFill>
              <a:latin typeface="+mj-lt"/>
            </a:endParaRPr>
          </a:p>
        </p:txBody>
      </p:sp>
      <p:sp>
        <p:nvSpPr>
          <p:cNvPr id="9" name="正方形/長方形 8"/>
          <p:cNvSpPr/>
          <p:nvPr/>
        </p:nvSpPr>
        <p:spPr>
          <a:xfrm>
            <a:off x="6455770" y="5415508"/>
            <a:ext cx="2029862" cy="228600"/>
          </a:xfrm>
          <a:prstGeom prst="rect">
            <a:avLst/>
          </a:prstGeom>
          <a:ln w="3175">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ln w="3175">
                  <a:solidFill>
                    <a:schemeClr val="tx1"/>
                  </a:solidFill>
                  <a:prstDash val="sysDot"/>
                </a:ln>
                <a:solidFill>
                  <a:schemeClr val="bg2"/>
                </a:solidFill>
                <a:latin typeface="+mj-lt"/>
              </a:rPr>
              <a:t>―――</a:t>
            </a:r>
            <a:r>
              <a:rPr lang="en-US" altLang="ja-JP" dirty="0" smtClean="0">
                <a:ln w="3175">
                  <a:solidFill>
                    <a:schemeClr val="tx1"/>
                  </a:solidFill>
                  <a:prstDash val="sysDot"/>
                </a:ln>
                <a:solidFill>
                  <a:schemeClr val="bg2"/>
                </a:solidFill>
                <a:latin typeface="+mj-lt"/>
              </a:rPr>
              <a:t>――</a:t>
            </a:r>
            <a:endParaRPr kumimoji="1" lang="ja-JP" altLang="en-US" dirty="0">
              <a:ln w="3175">
                <a:solidFill>
                  <a:schemeClr val="tx1"/>
                </a:solidFill>
                <a:prstDash val="sysDot"/>
              </a:ln>
              <a:solidFill>
                <a:schemeClr val="bg2"/>
              </a:solidFill>
              <a:latin typeface="+mj-lt"/>
            </a:endParaRPr>
          </a:p>
        </p:txBody>
      </p:sp>
      <p:sp>
        <p:nvSpPr>
          <p:cNvPr id="4" name="円/楕円 3"/>
          <p:cNvSpPr/>
          <p:nvPr/>
        </p:nvSpPr>
        <p:spPr>
          <a:xfrm>
            <a:off x="86587" y="3789039"/>
            <a:ext cx="2592288" cy="445406"/>
          </a:xfrm>
          <a:prstGeom prst="ellipse">
            <a:avLst/>
          </a:prstGeom>
          <a:noFill/>
          <a:ln w="285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10" name="円/楕円 9"/>
          <p:cNvSpPr/>
          <p:nvPr/>
        </p:nvSpPr>
        <p:spPr>
          <a:xfrm>
            <a:off x="23276" y="4234445"/>
            <a:ext cx="2793255" cy="576064"/>
          </a:xfrm>
          <a:prstGeom prst="ellipse">
            <a:avLst/>
          </a:prstGeom>
          <a:noFill/>
          <a:ln w="285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11" name="円/楕円 10"/>
          <p:cNvSpPr/>
          <p:nvPr/>
        </p:nvSpPr>
        <p:spPr>
          <a:xfrm>
            <a:off x="107504" y="5085184"/>
            <a:ext cx="2685751" cy="675198"/>
          </a:xfrm>
          <a:prstGeom prst="ellipse">
            <a:avLst/>
          </a:prstGeom>
          <a:noFill/>
          <a:ln w="285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13" name="円/楕円 12"/>
          <p:cNvSpPr/>
          <p:nvPr/>
        </p:nvSpPr>
        <p:spPr>
          <a:xfrm>
            <a:off x="131960" y="5644108"/>
            <a:ext cx="2685751" cy="857058"/>
          </a:xfrm>
          <a:prstGeom prst="ellipse">
            <a:avLst/>
          </a:prstGeom>
          <a:noFill/>
          <a:ln w="285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Tree>
    <p:extLst>
      <p:ext uri="{BB962C8B-B14F-4D97-AF65-F5344CB8AC3E}">
        <p14:creationId xmlns:p14="http://schemas.microsoft.com/office/powerpoint/2010/main" val="403513207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4" grpId="0" animBg="1"/>
      <p:bldP spid="10" grpId="0" animBg="1"/>
      <p:bldP spid="11"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0" y="188640"/>
            <a:ext cx="8532440" cy="1209799"/>
          </a:xfrm>
        </p:spPr>
        <p:txBody>
          <a:bodyPr>
            <a:normAutofit/>
          </a:bodyPr>
          <a:lstStyle/>
          <a:p>
            <a:pPr eaLnBrk="1" hangingPunct="1"/>
            <a:r>
              <a:rPr lang="ja-JP" altLang="en-US" sz="3200" b="1" dirty="0" smtClean="0"/>
              <a:t>　　　</a:t>
            </a:r>
            <a:r>
              <a:rPr lang="ja-JP" altLang="en-US" sz="3200" b="1" dirty="0" smtClean="0">
                <a:latin typeface="+mn-lt"/>
                <a:ea typeface="HGP明朝B" pitchFamily="18" charset="-128"/>
              </a:rPr>
              <a:t>国際化に関する米国政府の主な政策動向</a:t>
            </a:r>
            <a:r>
              <a:rPr lang="ja-JP" altLang="ja-JP" sz="3200" dirty="0" smtClean="0">
                <a:latin typeface="+mn-lt"/>
              </a:rPr>
              <a:t/>
            </a:r>
            <a:br>
              <a:rPr lang="ja-JP" altLang="ja-JP" sz="3200" dirty="0" smtClean="0">
                <a:latin typeface="+mn-lt"/>
              </a:rPr>
            </a:br>
            <a:endParaRPr lang="ja-JP" altLang="en-US" sz="3200" dirty="0" smtClean="0">
              <a:latin typeface="+mn-lt"/>
            </a:endParaRPr>
          </a:p>
        </p:txBody>
      </p:sp>
      <p:sp>
        <p:nvSpPr>
          <p:cNvPr id="5123" name="コンテンツ プレースホルダー 2"/>
          <p:cNvSpPr>
            <a:spLocks noGrp="1"/>
          </p:cNvSpPr>
          <p:nvPr>
            <p:ph idx="1"/>
          </p:nvPr>
        </p:nvSpPr>
        <p:spPr>
          <a:xfrm>
            <a:off x="107504" y="1124744"/>
            <a:ext cx="9036496" cy="5400600"/>
          </a:xfrm>
        </p:spPr>
        <p:txBody>
          <a:bodyPr/>
          <a:lstStyle/>
          <a:p>
            <a:pPr eaLnBrk="1" hangingPunct="1">
              <a:lnSpc>
                <a:spcPct val="100000"/>
              </a:lnSpc>
              <a:spcBef>
                <a:spcPts val="0"/>
              </a:spcBef>
              <a:buNone/>
              <a:defRPr/>
            </a:pPr>
            <a:r>
              <a:rPr lang="ja-JP" altLang="en-US" b="1" dirty="0" smtClean="0">
                <a:solidFill>
                  <a:srgbClr val="002060"/>
                </a:solidFill>
                <a:latin typeface="HGS明朝B" pitchFamily="18" charset="-128"/>
                <a:ea typeface="HGS明朝B" pitchFamily="18" charset="-128"/>
              </a:rPr>
              <a:t>連邦政府</a:t>
            </a:r>
            <a:endParaRPr lang="en-US" altLang="ja-JP" sz="2400" b="1" dirty="0" smtClean="0">
              <a:solidFill>
                <a:srgbClr val="002060"/>
              </a:solidFill>
              <a:latin typeface="HGS明朝B" pitchFamily="18" charset="-128"/>
              <a:ea typeface="HGS明朝B" pitchFamily="18" charset="-128"/>
            </a:endParaRPr>
          </a:p>
          <a:p>
            <a:pPr eaLnBrk="1" hangingPunct="1">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1958</a:t>
            </a:r>
            <a:r>
              <a:rPr lang="ja-JP" altLang="ja-JP" sz="2000" dirty="0" smtClean="0">
                <a:solidFill>
                  <a:schemeClr val="tx2"/>
                </a:solidFill>
                <a:latin typeface="Times New Roman" pitchFamily="18" charset="0"/>
                <a:ea typeface="HGS明朝B" pitchFamily="18" charset="-128"/>
                <a:cs typeface="Times New Roman" pitchFamily="18" charset="0"/>
              </a:rPr>
              <a:t>年</a:t>
            </a:r>
            <a:r>
              <a:rPr lang="ja-JP" altLang="en-US" sz="2000" dirty="0" smtClean="0">
                <a:solidFill>
                  <a:schemeClr val="tx2"/>
                </a:solidFill>
                <a:latin typeface="Times New Roman" pitchFamily="18" charset="0"/>
                <a:ea typeface="HGS明朝B" pitchFamily="18" charset="-128"/>
                <a:cs typeface="Times New Roman" pitchFamily="18" charset="0"/>
              </a:rPr>
              <a:t>　</a:t>
            </a:r>
            <a:r>
              <a:rPr lang="ja-JP" altLang="ja-JP" sz="2000" dirty="0" smtClean="0">
                <a:solidFill>
                  <a:schemeClr val="tx2"/>
                </a:solidFill>
                <a:latin typeface="Times New Roman" pitchFamily="18" charset="0"/>
                <a:ea typeface="HGS明朝B" pitchFamily="18" charset="-128"/>
                <a:cs typeface="Times New Roman" pitchFamily="18" charset="0"/>
              </a:rPr>
              <a:t>国家防衛教育法（</a:t>
            </a:r>
            <a:r>
              <a:rPr lang="en-US" altLang="ja-JP" sz="2000" dirty="0" smtClean="0">
                <a:solidFill>
                  <a:schemeClr val="tx2"/>
                </a:solidFill>
                <a:latin typeface="Times New Roman" pitchFamily="18" charset="0"/>
                <a:ea typeface="HGS明朝B" pitchFamily="18" charset="-128"/>
                <a:cs typeface="Times New Roman" pitchFamily="18" charset="0"/>
              </a:rPr>
              <a:t>National Defense Education Act</a:t>
            </a:r>
            <a:r>
              <a:rPr lang="ja-JP" altLang="ja-JP" sz="2000" dirty="0" smtClean="0">
                <a:solidFill>
                  <a:schemeClr val="tx2"/>
                </a:solidFill>
                <a:latin typeface="Times New Roman" pitchFamily="18" charset="0"/>
                <a:ea typeface="HGS明朝B" pitchFamily="18" charset="-128"/>
                <a:cs typeface="Times New Roman" pitchFamily="18" charset="0"/>
              </a:rPr>
              <a:t>）</a:t>
            </a:r>
            <a:endParaRPr lang="en-US" altLang="ja-JP" sz="2000" dirty="0" smtClean="0">
              <a:solidFill>
                <a:schemeClr val="tx2"/>
              </a:solidFill>
              <a:latin typeface="Times New Roman" pitchFamily="18" charset="0"/>
              <a:ea typeface="HGS明朝B" pitchFamily="18" charset="-128"/>
              <a:cs typeface="Times New Roman" pitchFamily="18" charset="0"/>
            </a:endParaRPr>
          </a:p>
          <a:p>
            <a:pPr eaLnBrk="1" hangingPunct="1">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1961</a:t>
            </a:r>
            <a:r>
              <a:rPr lang="ja-JP" altLang="en-US" sz="2000" dirty="0" smtClean="0">
                <a:solidFill>
                  <a:schemeClr val="tx2"/>
                </a:solidFill>
                <a:latin typeface="Times New Roman" pitchFamily="18" charset="0"/>
                <a:ea typeface="HGS明朝B" pitchFamily="18" charset="-128"/>
                <a:cs typeface="Times New Roman" pitchFamily="18" charset="0"/>
              </a:rPr>
              <a:t>年　</a:t>
            </a:r>
            <a:r>
              <a:rPr lang="ja-JP" altLang="ja-JP" sz="2000" dirty="0" smtClean="0">
                <a:solidFill>
                  <a:schemeClr val="tx2"/>
                </a:solidFill>
                <a:latin typeface="Times New Roman" pitchFamily="18" charset="0"/>
                <a:ea typeface="HGS明朝B" pitchFamily="18" charset="-128"/>
                <a:cs typeface="Times New Roman" pitchFamily="18" charset="0"/>
              </a:rPr>
              <a:t>高等教育法タイトル</a:t>
            </a:r>
            <a:r>
              <a:rPr lang="en-US" altLang="ja-JP" sz="2000" dirty="0" smtClean="0">
                <a:solidFill>
                  <a:schemeClr val="tx2"/>
                </a:solidFill>
                <a:latin typeface="Times New Roman" pitchFamily="18" charset="0"/>
                <a:ea typeface="HGS明朝B" pitchFamily="18" charset="-128"/>
                <a:cs typeface="Times New Roman" pitchFamily="18" charset="0"/>
              </a:rPr>
              <a:t>6</a:t>
            </a:r>
            <a:r>
              <a:rPr lang="ja-JP" altLang="ja-JP" sz="2000" dirty="0" smtClean="0">
                <a:solidFill>
                  <a:schemeClr val="tx2"/>
                </a:solidFill>
                <a:latin typeface="Times New Roman" pitchFamily="18" charset="0"/>
                <a:ea typeface="HGS明朝B" pitchFamily="18" charset="-128"/>
                <a:cs typeface="Times New Roman" pitchFamily="18" charset="0"/>
              </a:rPr>
              <a:t>条項</a:t>
            </a:r>
            <a:r>
              <a:rPr lang="ja-JP" altLang="en-US" sz="2000" dirty="0" smtClean="0">
                <a:solidFill>
                  <a:schemeClr val="tx2"/>
                </a:solidFill>
                <a:latin typeface="Times New Roman" pitchFamily="18" charset="0"/>
                <a:ea typeface="HGS明朝B" pitchFamily="18" charset="-128"/>
                <a:cs typeface="Times New Roman" pitchFamily="18" charset="0"/>
              </a:rPr>
              <a:t>・</a:t>
            </a:r>
            <a:r>
              <a:rPr lang="ja-JP" altLang="ja-JP" sz="2000" dirty="0" smtClean="0">
                <a:solidFill>
                  <a:schemeClr val="tx2"/>
                </a:solidFill>
                <a:latin typeface="Times New Roman" pitchFamily="18" charset="0"/>
                <a:ea typeface="HGS明朝B" pitchFamily="18" charset="-128"/>
                <a:cs typeface="Times New Roman" pitchFamily="18" charset="0"/>
              </a:rPr>
              <a:t>フルブライトヘイズプログラム</a:t>
            </a:r>
            <a:r>
              <a:rPr lang="ja-JP" altLang="en-US" sz="2000" dirty="0" smtClean="0">
                <a:solidFill>
                  <a:schemeClr val="tx2"/>
                </a:solidFill>
                <a:latin typeface="Times New Roman" pitchFamily="18" charset="0"/>
                <a:ea typeface="HGS明朝B" pitchFamily="18" charset="-128"/>
                <a:cs typeface="Times New Roman" pitchFamily="18" charset="0"/>
              </a:rPr>
              <a:t>の</a:t>
            </a:r>
            <a:endParaRPr lang="en-US" altLang="ja-JP" sz="2000" dirty="0" smtClean="0">
              <a:solidFill>
                <a:schemeClr val="tx2"/>
              </a:solidFill>
              <a:latin typeface="Times New Roman" pitchFamily="18" charset="0"/>
              <a:ea typeface="HGS明朝B" pitchFamily="18" charset="-128"/>
              <a:cs typeface="Times New Roman" pitchFamily="18" charset="0"/>
            </a:endParaRPr>
          </a:p>
          <a:p>
            <a:pPr marL="44450" indent="0" eaLnBrk="1" hangingPunct="1">
              <a:lnSpc>
                <a:spcPct val="100000"/>
              </a:lnSpc>
              <a:spcBef>
                <a:spcPts val="0"/>
              </a:spcBef>
              <a:buNone/>
              <a:defRPr/>
            </a:pPr>
            <a:r>
              <a:rPr lang="en-US" altLang="ja-JP" sz="2000" dirty="0">
                <a:solidFill>
                  <a:schemeClr val="tx2"/>
                </a:solidFill>
                <a:latin typeface="Times New Roman" pitchFamily="18" charset="0"/>
                <a:ea typeface="HGS明朝B" pitchFamily="18" charset="-128"/>
                <a:cs typeface="Times New Roman" pitchFamily="18" charset="0"/>
              </a:rPr>
              <a:t> </a:t>
            </a:r>
            <a:r>
              <a:rPr lang="en-US" altLang="ja-JP" sz="2000" dirty="0" smtClean="0">
                <a:solidFill>
                  <a:schemeClr val="tx2"/>
                </a:solidFill>
                <a:latin typeface="Times New Roman" pitchFamily="18" charset="0"/>
                <a:ea typeface="HGS明朝B" pitchFamily="18" charset="-128"/>
                <a:cs typeface="Times New Roman" pitchFamily="18" charset="0"/>
              </a:rPr>
              <a:t>        </a:t>
            </a:r>
            <a:r>
              <a:rPr lang="ja-JP" altLang="en-US" sz="2000" dirty="0">
                <a:solidFill>
                  <a:schemeClr val="tx2"/>
                </a:solidFill>
                <a:latin typeface="Times New Roman" pitchFamily="18" charset="0"/>
                <a:ea typeface="HGS明朝B" pitchFamily="18" charset="-128"/>
                <a:cs typeface="Times New Roman" pitchFamily="18" charset="0"/>
              </a:rPr>
              <a:t> </a:t>
            </a:r>
            <a:r>
              <a:rPr lang="en-US" altLang="ja-JP" sz="2000" dirty="0" smtClean="0">
                <a:solidFill>
                  <a:schemeClr val="tx2"/>
                </a:solidFill>
                <a:latin typeface="Times New Roman" pitchFamily="18" charset="0"/>
                <a:ea typeface="HGS明朝B" pitchFamily="18" charset="-128"/>
                <a:cs typeface="Times New Roman" pitchFamily="18" charset="0"/>
              </a:rPr>
              <a:t>          </a:t>
            </a:r>
            <a:r>
              <a:rPr lang="ja-JP" altLang="en-US" sz="2000" dirty="0" smtClean="0">
                <a:solidFill>
                  <a:schemeClr val="tx2"/>
                </a:solidFill>
                <a:latin typeface="Times New Roman" pitchFamily="18" charset="0"/>
                <a:ea typeface="HGS明朝B" pitchFamily="18" charset="-128"/>
                <a:cs typeface="Times New Roman" pitchFamily="18" charset="0"/>
              </a:rPr>
              <a:t>設立　　　</a:t>
            </a:r>
            <a:endParaRPr lang="en-US" altLang="ja-JP" sz="2000" dirty="0" smtClean="0">
              <a:solidFill>
                <a:schemeClr val="tx2"/>
              </a:solidFill>
              <a:latin typeface="Times New Roman" pitchFamily="18" charset="0"/>
              <a:ea typeface="HGS明朝B" pitchFamily="18" charset="-128"/>
              <a:cs typeface="Times New Roman" pitchFamily="18" charset="0"/>
            </a:endParaRPr>
          </a:p>
          <a:p>
            <a:pPr eaLnBrk="1" hangingPunct="1">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2000</a:t>
            </a:r>
            <a:r>
              <a:rPr lang="ja-JP" altLang="en-US" sz="2000" dirty="0" smtClean="0">
                <a:solidFill>
                  <a:schemeClr val="tx2"/>
                </a:solidFill>
                <a:latin typeface="Times New Roman" pitchFamily="18" charset="0"/>
                <a:ea typeface="HGS明朝B" pitchFamily="18" charset="-128"/>
                <a:cs typeface="Times New Roman" pitchFamily="18" charset="0"/>
              </a:rPr>
              <a:t>年　</a:t>
            </a:r>
            <a:r>
              <a:rPr lang="ja-JP" altLang="ja-JP" sz="2000" dirty="0" smtClean="0">
                <a:solidFill>
                  <a:schemeClr val="tx2"/>
                </a:solidFill>
                <a:latin typeface="Times New Roman" pitchFamily="18" charset="0"/>
                <a:ea typeface="HGS明朝B" pitchFamily="18" charset="-128"/>
                <a:cs typeface="Times New Roman" pitchFamily="18" charset="0"/>
              </a:rPr>
              <a:t>クリントン</a:t>
            </a:r>
            <a:r>
              <a:rPr lang="ja-JP" altLang="en-US" sz="2000" dirty="0" smtClean="0">
                <a:solidFill>
                  <a:schemeClr val="tx2"/>
                </a:solidFill>
                <a:latin typeface="Times New Roman" pitchFamily="18" charset="0"/>
                <a:ea typeface="HGS明朝B" pitchFamily="18" charset="-128"/>
                <a:cs typeface="Times New Roman" pitchFamily="18" charset="0"/>
              </a:rPr>
              <a:t>政権：</a:t>
            </a:r>
            <a:r>
              <a:rPr lang="ja-JP" altLang="ja-JP" sz="2000" dirty="0" smtClean="0">
                <a:solidFill>
                  <a:schemeClr val="tx2"/>
                </a:solidFill>
                <a:latin typeface="Times New Roman" pitchFamily="18" charset="0"/>
                <a:ea typeface="HGS明朝B" pitchFamily="18" charset="-128"/>
                <a:cs typeface="Times New Roman" pitchFamily="18" charset="0"/>
              </a:rPr>
              <a:t>国際教育政策に関する覚書</a:t>
            </a:r>
            <a:r>
              <a:rPr lang="ja-JP" altLang="en-US" sz="2000" dirty="0" smtClean="0">
                <a:solidFill>
                  <a:schemeClr val="tx2"/>
                </a:solidFill>
                <a:latin typeface="Times New Roman" pitchFamily="18" charset="0"/>
                <a:ea typeface="HGS明朝B" pitchFamily="18" charset="-128"/>
                <a:cs typeface="Times New Roman" pitchFamily="18" charset="0"/>
              </a:rPr>
              <a:t>に署名するが実現化　　</a:t>
            </a:r>
            <a:endParaRPr lang="en-US" altLang="ja-JP" sz="2000" dirty="0" smtClean="0">
              <a:solidFill>
                <a:schemeClr val="tx2"/>
              </a:solidFill>
              <a:latin typeface="Times New Roman" pitchFamily="18" charset="0"/>
              <a:ea typeface="HGS明朝B" pitchFamily="18" charset="-128"/>
              <a:cs typeface="Times New Roman" pitchFamily="18" charset="0"/>
            </a:endParaRPr>
          </a:p>
          <a:p>
            <a:pPr eaLnBrk="1" hangingPunct="1">
              <a:lnSpc>
                <a:spcPct val="100000"/>
              </a:lnSpc>
              <a:spcBef>
                <a:spcPts val="0"/>
              </a:spcBef>
              <a:buNone/>
              <a:defRPr/>
            </a:pPr>
            <a:r>
              <a:rPr lang="ja-JP" altLang="en-US" sz="2000" dirty="0" smtClean="0">
                <a:solidFill>
                  <a:schemeClr val="tx2"/>
                </a:solidFill>
                <a:latin typeface="Times New Roman" pitchFamily="18" charset="0"/>
                <a:ea typeface="HGS明朝B" pitchFamily="18" charset="-128"/>
                <a:cs typeface="Times New Roman" pitchFamily="18" charset="0"/>
              </a:rPr>
              <a:t>　　　　　に至らず</a:t>
            </a:r>
            <a:endParaRPr lang="en-US" altLang="ja-JP" sz="2000" dirty="0" smtClean="0">
              <a:solidFill>
                <a:schemeClr val="tx2"/>
              </a:solidFill>
              <a:latin typeface="Times New Roman" pitchFamily="18" charset="0"/>
              <a:ea typeface="HGS明朝B" pitchFamily="18" charset="-128"/>
              <a:cs typeface="Times New Roman" pitchFamily="18" charset="0"/>
            </a:endParaRPr>
          </a:p>
          <a:p>
            <a:pPr eaLnBrk="1" hangingPunct="1">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2001</a:t>
            </a:r>
            <a:r>
              <a:rPr lang="ja-JP" altLang="ja-JP" sz="2000" dirty="0" smtClean="0">
                <a:solidFill>
                  <a:schemeClr val="tx2"/>
                </a:solidFill>
                <a:latin typeface="Times New Roman" pitchFamily="18" charset="0"/>
                <a:ea typeface="HGS明朝B" pitchFamily="18" charset="-128"/>
                <a:cs typeface="Times New Roman" pitchFamily="18" charset="0"/>
              </a:rPr>
              <a:t>年</a:t>
            </a:r>
            <a:r>
              <a:rPr lang="ja-JP" altLang="en-US" sz="2000" dirty="0" smtClean="0">
                <a:solidFill>
                  <a:schemeClr val="tx2"/>
                </a:solidFill>
                <a:latin typeface="Times New Roman" pitchFamily="18" charset="0"/>
                <a:ea typeface="HGS明朝B" pitchFamily="18" charset="-128"/>
                <a:cs typeface="Times New Roman" pitchFamily="18" charset="0"/>
              </a:rPr>
              <a:t>　</a:t>
            </a:r>
            <a:r>
              <a:rPr lang="ja-JP" altLang="ja-JP" sz="2000" dirty="0" smtClean="0">
                <a:solidFill>
                  <a:schemeClr val="tx2"/>
                </a:solidFill>
                <a:latin typeface="Times New Roman" pitchFamily="18" charset="0"/>
                <a:ea typeface="HGS明朝B" pitchFamily="18" charset="-128"/>
                <a:cs typeface="Times New Roman" pitchFamily="18" charset="0"/>
              </a:rPr>
              <a:t>ブッシュ政権</a:t>
            </a:r>
            <a:r>
              <a:rPr lang="ja-JP" altLang="en-US" sz="2000" dirty="0" smtClean="0">
                <a:solidFill>
                  <a:schemeClr val="tx2"/>
                </a:solidFill>
                <a:latin typeface="Times New Roman" pitchFamily="18" charset="0"/>
                <a:ea typeface="HGS明朝B" pitchFamily="18" charset="-128"/>
                <a:cs typeface="Times New Roman" pitchFamily="18" charset="0"/>
              </a:rPr>
              <a:t>：</a:t>
            </a:r>
            <a:r>
              <a:rPr lang="ja-JP" altLang="ja-JP" sz="2000" dirty="0" smtClean="0">
                <a:solidFill>
                  <a:schemeClr val="tx2"/>
                </a:solidFill>
                <a:latin typeface="Times New Roman" pitchFamily="18" charset="0"/>
                <a:ea typeface="HGS明朝B" pitchFamily="18" charset="-128"/>
                <a:cs typeface="Times New Roman" pitchFamily="18" charset="0"/>
              </a:rPr>
              <a:t>初等中等教育</a:t>
            </a:r>
            <a:r>
              <a:rPr lang="ja-JP" altLang="en-US" sz="2000" dirty="0" smtClean="0">
                <a:solidFill>
                  <a:schemeClr val="tx2"/>
                </a:solidFill>
                <a:latin typeface="Times New Roman" pitchFamily="18" charset="0"/>
                <a:ea typeface="HGS明朝B" pitchFamily="18" charset="-128"/>
                <a:cs typeface="Times New Roman" pitchFamily="18" charset="0"/>
              </a:rPr>
              <a:t>改革を重視し</a:t>
            </a:r>
            <a:r>
              <a:rPr lang="ja-JP" altLang="ja-JP" sz="2000" dirty="0" smtClean="0">
                <a:solidFill>
                  <a:schemeClr val="tx2"/>
                </a:solidFill>
                <a:latin typeface="Times New Roman" pitchFamily="18" charset="0"/>
                <a:ea typeface="HGS明朝B" pitchFamily="18" charset="-128"/>
                <a:cs typeface="Times New Roman" pitchFamily="18" charset="0"/>
              </a:rPr>
              <a:t>、高等教育の国際</a:t>
            </a:r>
            <a:r>
              <a:rPr lang="ja-JP" altLang="en-US" sz="2000" dirty="0" smtClean="0">
                <a:solidFill>
                  <a:schemeClr val="tx2"/>
                </a:solidFill>
                <a:latin typeface="Times New Roman" pitchFamily="18" charset="0"/>
                <a:ea typeface="HGS明朝B" pitchFamily="18" charset="-128"/>
                <a:cs typeface="Times New Roman" pitchFamily="18" charset="0"/>
              </a:rPr>
              <a:t>化　　　　　　 </a:t>
            </a:r>
            <a:endParaRPr lang="en-US" altLang="ja-JP" sz="2000" dirty="0" smtClean="0">
              <a:solidFill>
                <a:schemeClr val="tx2"/>
              </a:solidFill>
              <a:latin typeface="Times New Roman" pitchFamily="18" charset="0"/>
              <a:ea typeface="HGS明朝B" pitchFamily="18" charset="-128"/>
              <a:cs typeface="Times New Roman" pitchFamily="18" charset="0"/>
            </a:endParaRPr>
          </a:p>
          <a:p>
            <a:pPr marL="44450" indent="0" eaLnBrk="1" hangingPunct="1">
              <a:lnSpc>
                <a:spcPct val="100000"/>
              </a:lnSpc>
              <a:spcBef>
                <a:spcPts val="0"/>
              </a:spcBef>
              <a:buNone/>
              <a:defRPr/>
            </a:pPr>
            <a:r>
              <a:rPr lang="en-US" altLang="ja-JP" sz="2000" dirty="0">
                <a:solidFill>
                  <a:schemeClr val="tx2"/>
                </a:solidFill>
                <a:latin typeface="Times New Roman" pitchFamily="18" charset="0"/>
                <a:ea typeface="HGS明朝B" pitchFamily="18" charset="-128"/>
                <a:cs typeface="Times New Roman" pitchFamily="18" charset="0"/>
              </a:rPr>
              <a:t> </a:t>
            </a:r>
            <a:r>
              <a:rPr lang="en-US" altLang="ja-JP" sz="2000" dirty="0" smtClean="0">
                <a:solidFill>
                  <a:schemeClr val="tx2"/>
                </a:solidFill>
                <a:latin typeface="Times New Roman" pitchFamily="18" charset="0"/>
                <a:ea typeface="HGS明朝B" pitchFamily="18" charset="-128"/>
                <a:cs typeface="Times New Roman" pitchFamily="18" charset="0"/>
              </a:rPr>
              <a:t>                   </a:t>
            </a:r>
            <a:r>
              <a:rPr lang="ja-JP" altLang="en-US" sz="2000" dirty="0" smtClean="0">
                <a:solidFill>
                  <a:schemeClr val="tx2"/>
                </a:solidFill>
                <a:latin typeface="Times New Roman" pitchFamily="18" charset="0"/>
                <a:ea typeface="HGS明朝B" pitchFamily="18" charset="-128"/>
                <a:cs typeface="Times New Roman" pitchFamily="18" charset="0"/>
              </a:rPr>
              <a:t>政策は進まず</a:t>
            </a:r>
            <a:endParaRPr lang="en-US" altLang="ja-JP" sz="2000" dirty="0" smtClean="0">
              <a:solidFill>
                <a:schemeClr val="tx2"/>
              </a:solidFill>
              <a:latin typeface="Times New Roman" pitchFamily="18" charset="0"/>
              <a:ea typeface="HGS明朝B" pitchFamily="18" charset="-128"/>
              <a:cs typeface="Times New Roman" pitchFamily="18" charset="0"/>
            </a:endParaRPr>
          </a:p>
          <a:p>
            <a:pPr>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2009</a:t>
            </a:r>
            <a:r>
              <a:rPr lang="ja-JP" altLang="en-US" sz="2000" dirty="0" smtClean="0">
                <a:solidFill>
                  <a:schemeClr val="tx2"/>
                </a:solidFill>
                <a:latin typeface="Times New Roman" pitchFamily="18" charset="0"/>
                <a:ea typeface="HGS明朝B" pitchFamily="18" charset="-128"/>
                <a:cs typeface="Times New Roman" pitchFamily="18" charset="0"/>
              </a:rPr>
              <a:t>年　</a:t>
            </a:r>
            <a:r>
              <a:rPr lang="ja-JP" altLang="ja-JP" sz="2000" dirty="0" smtClean="0">
                <a:solidFill>
                  <a:schemeClr val="tx2"/>
                </a:solidFill>
                <a:latin typeface="Times New Roman" pitchFamily="18" charset="0"/>
                <a:ea typeface="HGS明朝B" pitchFamily="18" charset="-128"/>
                <a:cs typeface="Times New Roman" pitchFamily="18" charset="0"/>
              </a:rPr>
              <a:t>オバマ</a:t>
            </a:r>
            <a:r>
              <a:rPr lang="ja-JP" altLang="en-US" sz="2000" dirty="0" smtClean="0">
                <a:solidFill>
                  <a:schemeClr val="tx2"/>
                </a:solidFill>
                <a:latin typeface="Times New Roman" pitchFamily="18" charset="0"/>
                <a:ea typeface="HGS明朝B" pitchFamily="18" charset="-128"/>
                <a:cs typeface="Times New Roman" pitchFamily="18" charset="0"/>
              </a:rPr>
              <a:t>政権</a:t>
            </a:r>
            <a:r>
              <a:rPr lang="en-US" altLang="ja-JP" sz="2000" dirty="0" smtClean="0">
                <a:solidFill>
                  <a:schemeClr val="tx2"/>
                </a:solidFill>
                <a:latin typeface="Times New Roman" pitchFamily="18" charset="0"/>
                <a:ea typeface="HGS明朝B" pitchFamily="18" charset="-128"/>
                <a:cs typeface="Times New Roman" pitchFamily="18" charset="0"/>
              </a:rPr>
              <a:t>(</a:t>
            </a:r>
            <a:r>
              <a:rPr lang="ja-JP" altLang="en-US" sz="2000" dirty="0" smtClean="0">
                <a:solidFill>
                  <a:schemeClr val="tx2"/>
                </a:solidFill>
                <a:latin typeface="Times New Roman" pitchFamily="18" charset="0"/>
                <a:ea typeface="HGS明朝B" pitchFamily="18" charset="-128"/>
                <a:cs typeface="Times New Roman" pitchFamily="18" charset="0"/>
              </a:rPr>
              <a:t>第</a:t>
            </a:r>
            <a:r>
              <a:rPr lang="en-US" altLang="ja-JP" sz="2000" dirty="0" smtClean="0">
                <a:solidFill>
                  <a:schemeClr val="tx2"/>
                </a:solidFill>
                <a:latin typeface="Times New Roman" pitchFamily="18" charset="0"/>
                <a:ea typeface="HGS明朝B" pitchFamily="18" charset="-128"/>
                <a:cs typeface="Times New Roman" pitchFamily="18" charset="0"/>
              </a:rPr>
              <a:t>1</a:t>
            </a:r>
            <a:r>
              <a:rPr lang="ja-JP" altLang="en-US" sz="2000" dirty="0" smtClean="0">
                <a:solidFill>
                  <a:schemeClr val="tx2"/>
                </a:solidFill>
                <a:latin typeface="Times New Roman" pitchFamily="18" charset="0"/>
                <a:ea typeface="HGS明朝B" pitchFamily="18" charset="-128"/>
                <a:cs typeface="Times New Roman" pitchFamily="18" charset="0"/>
              </a:rPr>
              <a:t>期</a:t>
            </a:r>
            <a:r>
              <a:rPr lang="en-US" altLang="ja-JP" sz="2000" dirty="0" smtClean="0">
                <a:solidFill>
                  <a:schemeClr val="tx2"/>
                </a:solidFill>
                <a:latin typeface="Times New Roman" pitchFamily="18" charset="0"/>
                <a:ea typeface="HGS明朝B" pitchFamily="18" charset="-128"/>
                <a:cs typeface="Times New Roman" pitchFamily="18" charset="0"/>
              </a:rPr>
              <a:t>)</a:t>
            </a:r>
            <a:r>
              <a:rPr lang="ja-JP" altLang="en-US" sz="2000" dirty="0" smtClean="0">
                <a:solidFill>
                  <a:schemeClr val="tx2"/>
                </a:solidFill>
                <a:latin typeface="Times New Roman" pitchFamily="18" charset="0"/>
                <a:ea typeface="HGS明朝B" pitchFamily="18" charset="-128"/>
                <a:cs typeface="Times New Roman" pitchFamily="18" charset="0"/>
              </a:rPr>
              <a:t>：</a:t>
            </a:r>
            <a:r>
              <a:rPr lang="en-US" altLang="ja-JP" sz="2000" dirty="0" smtClean="0">
                <a:solidFill>
                  <a:srgbClr val="C00000"/>
                </a:solidFill>
                <a:latin typeface="Times New Roman" pitchFamily="18" charset="0"/>
                <a:ea typeface="HGS明朝B" pitchFamily="18" charset="-128"/>
                <a:cs typeface="Times New Roman" pitchFamily="18" charset="0"/>
              </a:rPr>
              <a:t>“100,000 Strong Initiative” “100,000 Strong</a:t>
            </a:r>
          </a:p>
          <a:p>
            <a:pPr marL="44450" indent="0">
              <a:lnSpc>
                <a:spcPct val="100000"/>
              </a:lnSpc>
              <a:spcBef>
                <a:spcPts val="0"/>
              </a:spcBef>
              <a:buNone/>
              <a:defRPr/>
            </a:pPr>
            <a:r>
              <a:rPr lang="en-US" altLang="ja-JP" sz="2000" dirty="0">
                <a:solidFill>
                  <a:srgbClr val="C00000"/>
                </a:solidFill>
                <a:latin typeface="Times New Roman" pitchFamily="18" charset="0"/>
                <a:ea typeface="HGS明朝B" pitchFamily="18" charset="-128"/>
                <a:cs typeface="Times New Roman" pitchFamily="18" charset="0"/>
              </a:rPr>
              <a:t> </a:t>
            </a:r>
            <a:r>
              <a:rPr lang="en-US" altLang="ja-JP" sz="2000" dirty="0" smtClean="0">
                <a:solidFill>
                  <a:srgbClr val="C00000"/>
                </a:solidFill>
                <a:latin typeface="Times New Roman" pitchFamily="18" charset="0"/>
                <a:ea typeface="HGS明朝B" pitchFamily="18" charset="-128"/>
                <a:cs typeface="Times New Roman" pitchFamily="18" charset="0"/>
              </a:rPr>
              <a:t>                  </a:t>
            </a:r>
            <a:r>
              <a:rPr lang="ja-JP" altLang="en-US" sz="2000" dirty="0">
                <a:solidFill>
                  <a:srgbClr val="C00000"/>
                </a:solidFill>
                <a:latin typeface="Times New Roman" pitchFamily="18" charset="0"/>
                <a:ea typeface="HGS明朝B" pitchFamily="18" charset="-128"/>
                <a:cs typeface="Times New Roman" pitchFamily="18" charset="0"/>
              </a:rPr>
              <a:t> </a:t>
            </a:r>
            <a:r>
              <a:rPr lang="ja-JP" altLang="en-US" sz="2000" dirty="0" smtClean="0">
                <a:solidFill>
                  <a:srgbClr val="C00000"/>
                </a:solidFill>
                <a:latin typeface="Times New Roman" pitchFamily="18" charset="0"/>
                <a:ea typeface="HGS明朝B" pitchFamily="18" charset="-128"/>
                <a:cs typeface="Times New Roman" pitchFamily="18" charset="0"/>
              </a:rPr>
              <a:t> </a:t>
            </a:r>
            <a:r>
              <a:rPr lang="en-US" altLang="ja-JP" sz="2000" dirty="0" smtClean="0">
                <a:solidFill>
                  <a:srgbClr val="C00000"/>
                </a:solidFill>
                <a:latin typeface="Times New Roman" pitchFamily="18" charset="0"/>
                <a:ea typeface="HGS明朝B" pitchFamily="18" charset="-128"/>
                <a:cs typeface="Times New Roman" pitchFamily="18" charset="0"/>
              </a:rPr>
              <a:t>in the Americas efforts” </a:t>
            </a:r>
            <a:r>
              <a:rPr lang="ja-JP" altLang="en-US" sz="2000" dirty="0" smtClean="0">
                <a:solidFill>
                  <a:schemeClr val="tx2"/>
                </a:solidFill>
                <a:latin typeface="Times New Roman" pitchFamily="18" charset="0"/>
                <a:ea typeface="HGS明朝B" pitchFamily="18" charset="-128"/>
                <a:cs typeface="Times New Roman" pitchFamily="18" charset="0"/>
              </a:rPr>
              <a:t>留学生</a:t>
            </a:r>
            <a:r>
              <a:rPr lang="en-US" altLang="ja-JP" sz="2000" dirty="0" smtClean="0">
                <a:solidFill>
                  <a:schemeClr val="tx2"/>
                </a:solidFill>
                <a:latin typeface="Times New Roman" pitchFamily="18" charset="0"/>
                <a:ea typeface="HGS明朝B" pitchFamily="18" charset="-128"/>
                <a:cs typeface="Times New Roman" pitchFamily="18" charset="0"/>
              </a:rPr>
              <a:t>10</a:t>
            </a:r>
            <a:r>
              <a:rPr lang="ja-JP" altLang="en-US" sz="2000" dirty="0" smtClean="0">
                <a:solidFill>
                  <a:schemeClr val="tx2"/>
                </a:solidFill>
                <a:latin typeface="Times New Roman" pitchFamily="18" charset="0"/>
                <a:ea typeface="HGS明朝B" pitchFamily="18" charset="-128"/>
                <a:cs typeface="Times New Roman" pitchFamily="18" charset="0"/>
              </a:rPr>
              <a:t>万人計画で中国・南米</a:t>
            </a:r>
            <a:r>
              <a:rPr lang="ja-JP" altLang="en-US" sz="2000" dirty="0">
                <a:solidFill>
                  <a:schemeClr val="tx2"/>
                </a:solidFill>
                <a:latin typeface="Times New Roman" pitchFamily="18" charset="0"/>
                <a:ea typeface="HGS明朝B" pitchFamily="18" charset="-128"/>
                <a:cs typeface="Times New Roman" pitchFamily="18" charset="0"/>
              </a:rPr>
              <a:t>に</a:t>
            </a:r>
            <a:r>
              <a:rPr lang="ja-JP" altLang="en-US" sz="2000" dirty="0" smtClean="0">
                <a:solidFill>
                  <a:schemeClr val="tx2"/>
                </a:solidFill>
                <a:latin typeface="Times New Roman" pitchFamily="18" charset="0"/>
                <a:ea typeface="HGS明朝B" pitchFamily="18" charset="-128"/>
                <a:cs typeface="Times New Roman" pitchFamily="18" charset="0"/>
              </a:rPr>
              <a:t>おける　</a:t>
            </a:r>
            <a:endParaRPr lang="en-US" altLang="ja-JP" sz="2000" dirty="0" smtClean="0">
              <a:solidFill>
                <a:schemeClr val="tx2"/>
              </a:solidFill>
              <a:latin typeface="Times New Roman" pitchFamily="18" charset="0"/>
              <a:ea typeface="HGS明朝B" pitchFamily="18" charset="-128"/>
              <a:cs typeface="Times New Roman" pitchFamily="18" charset="0"/>
            </a:endParaRPr>
          </a:p>
          <a:p>
            <a:pPr marL="44450" indent="0">
              <a:lnSpc>
                <a:spcPct val="100000"/>
              </a:lnSpc>
              <a:spcBef>
                <a:spcPts val="0"/>
              </a:spcBef>
              <a:buNone/>
              <a:defRPr/>
            </a:pPr>
            <a:r>
              <a:rPr lang="ja-JP" altLang="en-US" sz="2000" dirty="0">
                <a:solidFill>
                  <a:schemeClr val="tx2"/>
                </a:solidFill>
                <a:latin typeface="Times New Roman" pitchFamily="18" charset="0"/>
                <a:ea typeface="HGS明朝B" pitchFamily="18" charset="-128"/>
                <a:cs typeface="Times New Roman" pitchFamily="18" charset="0"/>
              </a:rPr>
              <a:t>　</a:t>
            </a:r>
            <a:r>
              <a:rPr lang="ja-JP" altLang="en-US" sz="2000" dirty="0" smtClean="0">
                <a:solidFill>
                  <a:schemeClr val="tx2"/>
                </a:solidFill>
                <a:latin typeface="Times New Roman" pitchFamily="18" charset="0"/>
                <a:ea typeface="HGS明朝B" pitchFamily="18" charset="-128"/>
                <a:cs typeface="Times New Roman" pitchFamily="18" charset="0"/>
              </a:rPr>
              <a:t>　　　　国際交流の促進</a:t>
            </a:r>
            <a:endParaRPr lang="en-US" altLang="ja-JP" sz="2000" dirty="0" smtClean="0">
              <a:solidFill>
                <a:schemeClr val="tx2"/>
              </a:solidFill>
              <a:latin typeface="Times New Roman" pitchFamily="18" charset="0"/>
              <a:ea typeface="HGS明朝B" pitchFamily="18" charset="-128"/>
              <a:cs typeface="Times New Roman" pitchFamily="18" charset="0"/>
            </a:endParaRPr>
          </a:p>
          <a:p>
            <a:pPr>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2012</a:t>
            </a:r>
            <a:r>
              <a:rPr lang="ja-JP" altLang="en-US" sz="2000" dirty="0" smtClean="0">
                <a:solidFill>
                  <a:schemeClr val="tx2"/>
                </a:solidFill>
                <a:latin typeface="Times New Roman" pitchFamily="18" charset="0"/>
                <a:ea typeface="HGS明朝B" pitchFamily="18" charset="-128"/>
                <a:cs typeface="Times New Roman" pitchFamily="18" charset="0"/>
              </a:rPr>
              <a:t>年</a:t>
            </a:r>
            <a:r>
              <a:rPr lang="en-US" altLang="ja-JP" sz="2000" dirty="0" smtClean="0">
                <a:solidFill>
                  <a:schemeClr val="tx2"/>
                </a:solidFill>
                <a:latin typeface="Times New Roman" pitchFamily="18" charset="0"/>
                <a:ea typeface="HGS明朝B" pitchFamily="18" charset="-128"/>
                <a:cs typeface="Times New Roman" pitchFamily="18" charset="0"/>
              </a:rPr>
              <a:t>  </a:t>
            </a:r>
            <a:r>
              <a:rPr lang="ja-JP" altLang="en-US" sz="2000" dirty="0">
                <a:solidFill>
                  <a:schemeClr val="tx2"/>
                </a:solidFill>
                <a:latin typeface="Times New Roman" pitchFamily="18" charset="0"/>
                <a:ea typeface="HGS明朝B" pitchFamily="18" charset="-128"/>
                <a:cs typeface="Times New Roman" pitchFamily="18" charset="0"/>
              </a:rPr>
              <a:t> </a:t>
            </a:r>
            <a:r>
              <a:rPr lang="ja-JP" altLang="en-US" sz="2000" dirty="0" smtClean="0">
                <a:solidFill>
                  <a:schemeClr val="tx2"/>
                </a:solidFill>
                <a:latin typeface="Times New Roman" pitchFamily="18" charset="0"/>
                <a:ea typeface="HGS明朝B" pitchFamily="18" charset="-128"/>
                <a:cs typeface="Times New Roman" pitchFamily="18" charset="0"/>
              </a:rPr>
              <a:t> オバマ政権</a:t>
            </a:r>
            <a:r>
              <a:rPr lang="en-US" altLang="ja-JP" sz="2000" dirty="0" smtClean="0">
                <a:solidFill>
                  <a:schemeClr val="tx2"/>
                </a:solidFill>
                <a:latin typeface="Times New Roman" pitchFamily="18" charset="0"/>
                <a:ea typeface="HGS明朝B" pitchFamily="18" charset="-128"/>
                <a:cs typeface="Times New Roman" pitchFamily="18" charset="0"/>
              </a:rPr>
              <a:t>(</a:t>
            </a:r>
            <a:r>
              <a:rPr lang="ja-JP" altLang="en-US" sz="2000" dirty="0" smtClean="0">
                <a:solidFill>
                  <a:schemeClr val="tx2"/>
                </a:solidFill>
                <a:latin typeface="Times New Roman" pitchFamily="18" charset="0"/>
                <a:ea typeface="HGS明朝B" pitchFamily="18" charset="-128"/>
                <a:cs typeface="Times New Roman" pitchFamily="18" charset="0"/>
              </a:rPr>
              <a:t>第</a:t>
            </a:r>
            <a:r>
              <a:rPr lang="en-US" altLang="ja-JP" sz="2000" dirty="0" smtClean="0">
                <a:solidFill>
                  <a:schemeClr val="tx2"/>
                </a:solidFill>
                <a:latin typeface="Times New Roman" pitchFamily="18" charset="0"/>
                <a:ea typeface="HGS明朝B" pitchFamily="18" charset="-128"/>
                <a:cs typeface="Times New Roman" pitchFamily="18" charset="0"/>
              </a:rPr>
              <a:t>2</a:t>
            </a:r>
            <a:r>
              <a:rPr lang="ja-JP" altLang="en-US" sz="2000" dirty="0" smtClean="0">
                <a:solidFill>
                  <a:schemeClr val="tx2"/>
                </a:solidFill>
                <a:latin typeface="Times New Roman" pitchFamily="18" charset="0"/>
                <a:ea typeface="HGS明朝B" pitchFamily="18" charset="-128"/>
                <a:cs typeface="Times New Roman" pitchFamily="18" charset="0"/>
              </a:rPr>
              <a:t>期</a:t>
            </a:r>
            <a:r>
              <a:rPr lang="en-US" altLang="ja-JP" sz="2000" dirty="0">
                <a:solidFill>
                  <a:schemeClr val="tx2"/>
                </a:solidFill>
                <a:latin typeface="Times New Roman" pitchFamily="18" charset="0"/>
                <a:ea typeface="HGS明朝B" pitchFamily="18" charset="-128"/>
                <a:cs typeface="Times New Roman" pitchFamily="18" charset="0"/>
              </a:rPr>
              <a:t>)</a:t>
            </a:r>
            <a:r>
              <a:rPr lang="ja-JP" altLang="en-US" sz="2000" dirty="0" smtClean="0">
                <a:solidFill>
                  <a:schemeClr val="tx2"/>
                </a:solidFill>
                <a:latin typeface="Times New Roman" pitchFamily="18" charset="0"/>
                <a:ea typeface="HGS明朝B" pitchFamily="18" charset="-128"/>
                <a:cs typeface="Times New Roman" pitchFamily="18" charset="0"/>
              </a:rPr>
              <a:t>：</a:t>
            </a:r>
            <a:r>
              <a:rPr lang="en-US" altLang="ja-JP" sz="2000" dirty="0" smtClean="0">
                <a:solidFill>
                  <a:schemeClr val="tx2"/>
                </a:solidFill>
                <a:latin typeface="Times New Roman" pitchFamily="18" charset="0"/>
                <a:ea typeface="HGS明朝B" pitchFamily="18" charset="-128"/>
                <a:cs typeface="Times New Roman" pitchFamily="18" charset="0"/>
              </a:rPr>
              <a:t> </a:t>
            </a:r>
            <a:r>
              <a:rPr lang="ja-JP" altLang="en-US" sz="2000" dirty="0" smtClean="0">
                <a:solidFill>
                  <a:schemeClr val="tx2"/>
                </a:solidFill>
                <a:latin typeface="Times New Roman" pitchFamily="18" charset="0"/>
                <a:ea typeface="HGS明朝B" pitchFamily="18" charset="-128"/>
                <a:cs typeface="Times New Roman" pitchFamily="18" charset="0"/>
              </a:rPr>
              <a:t>連邦教育省が国際戦略 </a:t>
            </a:r>
            <a:r>
              <a:rPr lang="en-US" altLang="ja-JP" sz="2000" dirty="0" smtClean="0">
                <a:solidFill>
                  <a:srgbClr val="C00000"/>
                </a:solidFill>
                <a:latin typeface="Times New Roman" pitchFamily="18" charset="0"/>
                <a:ea typeface="HGS明朝B" pitchFamily="18" charset="-128"/>
                <a:cs typeface="Times New Roman" pitchFamily="18" charset="0"/>
              </a:rPr>
              <a:t>“Succeeding     </a:t>
            </a:r>
          </a:p>
          <a:p>
            <a:pPr marL="44450" indent="0">
              <a:lnSpc>
                <a:spcPct val="100000"/>
              </a:lnSpc>
              <a:spcBef>
                <a:spcPts val="0"/>
              </a:spcBef>
              <a:buNone/>
              <a:defRPr/>
            </a:pPr>
            <a:r>
              <a:rPr lang="en-US" altLang="ja-JP" sz="2000" dirty="0">
                <a:solidFill>
                  <a:srgbClr val="C00000"/>
                </a:solidFill>
                <a:latin typeface="Times New Roman" pitchFamily="18" charset="0"/>
                <a:ea typeface="HGS明朝B" pitchFamily="18" charset="-128"/>
                <a:cs typeface="Times New Roman" pitchFamily="18" charset="0"/>
              </a:rPr>
              <a:t> </a:t>
            </a:r>
            <a:r>
              <a:rPr lang="en-US" altLang="ja-JP" sz="2000" dirty="0" smtClean="0">
                <a:solidFill>
                  <a:srgbClr val="C00000"/>
                </a:solidFill>
                <a:latin typeface="Times New Roman" pitchFamily="18" charset="0"/>
                <a:ea typeface="HGS明朝B" pitchFamily="18" charset="-128"/>
                <a:cs typeface="Times New Roman" pitchFamily="18" charset="0"/>
              </a:rPr>
              <a:t>                    Globally Through International Education and Engagement” </a:t>
            </a:r>
            <a:r>
              <a:rPr lang="ja-JP" altLang="en-US" sz="2000" dirty="0" smtClean="0">
                <a:solidFill>
                  <a:schemeClr val="tx2"/>
                </a:solidFill>
                <a:latin typeface="Times New Roman" pitchFamily="18" charset="0"/>
                <a:ea typeface="HGS明朝B" pitchFamily="18" charset="-128"/>
                <a:cs typeface="Times New Roman" pitchFamily="18" charset="0"/>
              </a:rPr>
              <a:t>を発表</a:t>
            </a:r>
            <a:endParaRPr lang="en-US" altLang="ja-JP" sz="2000" dirty="0" smtClean="0">
              <a:solidFill>
                <a:schemeClr val="tx1"/>
              </a:solidFill>
              <a:latin typeface="Times New Roman" pitchFamily="18" charset="0"/>
              <a:ea typeface="HGS明朝B" pitchFamily="18" charset="-128"/>
              <a:cs typeface="Times New Roman" pitchFamily="18" charset="0"/>
            </a:endParaRPr>
          </a:p>
          <a:p>
            <a:pPr eaLnBrk="1" hangingPunct="1">
              <a:lnSpc>
                <a:spcPct val="100000"/>
              </a:lnSpc>
              <a:spcBef>
                <a:spcPts val="0"/>
              </a:spcBef>
              <a:buNone/>
              <a:defRPr/>
            </a:pPr>
            <a:endParaRPr lang="en-US" altLang="ja-JP" sz="2400" dirty="0" smtClean="0">
              <a:solidFill>
                <a:srgbClr val="0070C0"/>
              </a:solidFill>
              <a:latin typeface="HGS明朝B" pitchFamily="18" charset="-128"/>
              <a:ea typeface="HGS明朝B" pitchFamily="18" charset="-128"/>
              <a:cs typeface="Times New Roman" pitchFamily="18" charset="0"/>
            </a:endParaRPr>
          </a:p>
          <a:p>
            <a:pPr eaLnBrk="1" hangingPunct="1">
              <a:lnSpc>
                <a:spcPct val="100000"/>
              </a:lnSpc>
              <a:spcBef>
                <a:spcPts val="0"/>
              </a:spcBef>
              <a:buNone/>
              <a:defRPr/>
            </a:pPr>
            <a:r>
              <a:rPr lang="ja-JP" altLang="en-US" sz="2400" b="1" dirty="0" smtClean="0">
                <a:solidFill>
                  <a:srgbClr val="002060"/>
                </a:solidFill>
                <a:latin typeface="HGS明朝B" pitchFamily="18" charset="-128"/>
                <a:ea typeface="HGS明朝B" pitchFamily="18" charset="-128"/>
                <a:cs typeface="Times New Roman" pitchFamily="18" charset="0"/>
              </a:rPr>
              <a:t>州政府</a:t>
            </a:r>
            <a:endParaRPr lang="en-US" altLang="ja-JP" sz="2400" b="1" dirty="0" smtClean="0">
              <a:solidFill>
                <a:srgbClr val="002060"/>
              </a:solidFill>
              <a:latin typeface="HGS明朝B" pitchFamily="18" charset="-128"/>
              <a:ea typeface="HGS明朝B" pitchFamily="18" charset="-128"/>
              <a:cs typeface="Times New Roman" pitchFamily="18" charset="0"/>
            </a:endParaRPr>
          </a:p>
          <a:p>
            <a:pPr eaLnBrk="1" hangingPunct="1">
              <a:lnSpc>
                <a:spcPct val="100000"/>
              </a:lnSpc>
              <a:spcBef>
                <a:spcPts val="0"/>
              </a:spcBef>
              <a:buFont typeface="Wingdings" pitchFamily="2" charset="2"/>
              <a:buChar char="u"/>
              <a:defRPr/>
            </a:pPr>
            <a:r>
              <a:rPr lang="en-US" altLang="ja-JP" sz="2000" dirty="0" smtClean="0">
                <a:solidFill>
                  <a:schemeClr val="tx2"/>
                </a:solidFill>
                <a:latin typeface="Times New Roman" pitchFamily="18" charset="0"/>
                <a:ea typeface="HGS明朝B" pitchFamily="18" charset="-128"/>
                <a:cs typeface="Times New Roman" pitchFamily="18" charset="0"/>
              </a:rPr>
              <a:t>2012</a:t>
            </a:r>
            <a:r>
              <a:rPr lang="ja-JP" altLang="ja-JP" sz="2000" dirty="0" smtClean="0">
                <a:solidFill>
                  <a:schemeClr val="tx2"/>
                </a:solidFill>
                <a:latin typeface="Times New Roman" pitchFamily="18" charset="0"/>
                <a:ea typeface="HGS明朝B" pitchFamily="18" charset="-128"/>
                <a:cs typeface="Times New Roman" pitchFamily="18" charset="0"/>
              </a:rPr>
              <a:t>年時点において</a:t>
            </a:r>
            <a:r>
              <a:rPr lang="en-US" altLang="ja-JP" sz="2000" dirty="0" smtClean="0">
                <a:solidFill>
                  <a:schemeClr val="tx2"/>
                </a:solidFill>
                <a:latin typeface="Times New Roman" pitchFamily="18" charset="0"/>
                <a:ea typeface="HGS明朝B" pitchFamily="18" charset="-128"/>
                <a:cs typeface="Times New Roman" pitchFamily="18" charset="0"/>
              </a:rPr>
              <a:t>23</a:t>
            </a:r>
            <a:r>
              <a:rPr lang="ja-JP" altLang="ja-JP" sz="2000" dirty="0" smtClean="0">
                <a:solidFill>
                  <a:schemeClr val="tx2"/>
                </a:solidFill>
                <a:latin typeface="Times New Roman" pitchFamily="18" charset="0"/>
                <a:ea typeface="HGS明朝B" pitchFamily="18" charset="-128"/>
                <a:cs typeface="Times New Roman" pitchFamily="18" charset="0"/>
              </a:rPr>
              <a:t>の州で高等教育を中心とした国際教育推進に関する決議が可決</a:t>
            </a:r>
            <a:r>
              <a:rPr lang="ja-JP" altLang="en-US" sz="2000" dirty="0" smtClean="0">
                <a:solidFill>
                  <a:schemeClr val="tx2"/>
                </a:solidFill>
                <a:latin typeface="Times New Roman" pitchFamily="18" charset="0"/>
                <a:ea typeface="HGS明朝B" pitchFamily="18" charset="-128"/>
                <a:cs typeface="Times New Roman" pitchFamily="18" charset="0"/>
              </a:rPr>
              <a:t>（</a:t>
            </a:r>
            <a:r>
              <a:rPr lang="en-US" altLang="ja-JP" sz="2000" dirty="0" smtClean="0">
                <a:solidFill>
                  <a:schemeClr val="tx2"/>
                </a:solidFill>
                <a:latin typeface="Times New Roman" pitchFamily="18" charset="0"/>
                <a:ea typeface="HGS明朝B" pitchFamily="18" charset="-128"/>
                <a:cs typeface="Times New Roman" pitchFamily="18" charset="0"/>
              </a:rPr>
              <a:t>NAFSA, 2012</a:t>
            </a:r>
            <a:r>
              <a:rPr lang="en-US" altLang="ja-JP" sz="2000" b="1" dirty="0" smtClean="0">
                <a:solidFill>
                  <a:schemeClr val="tx2"/>
                </a:solidFill>
                <a:latin typeface="Times New Roman" pitchFamily="18" charset="0"/>
                <a:ea typeface="HGS明朝B" pitchFamily="18" charset="-128"/>
                <a:cs typeface="Times New Roman" pitchFamily="18" charset="0"/>
              </a:rPr>
              <a:t>)</a:t>
            </a:r>
            <a:endParaRPr lang="ja-JP" altLang="en-US" sz="2000" b="1" dirty="0" smtClean="0">
              <a:solidFill>
                <a:schemeClr val="tx2"/>
              </a:solidFill>
              <a:latin typeface="Times New Roman" pitchFamily="18" charset="0"/>
              <a:ea typeface="HGS明朝B" pitchFamily="18" charset="-128"/>
              <a:cs typeface="Times New Roman" pitchFamily="18" charset="0"/>
            </a:endParaRPr>
          </a:p>
        </p:txBody>
      </p:sp>
      <p:sp>
        <p:nvSpPr>
          <p:cNvPr id="8196" name="スライド番号プレースホルダー 3"/>
          <p:cNvSpPr>
            <a:spLocks noGrp="1"/>
          </p:cNvSpPr>
          <p:nvPr>
            <p:ph type="sldNum" sz="quarter" idx="12"/>
          </p:nvPr>
        </p:nvSpPr>
        <p:spPr>
          <a:noFill/>
          <a:ln>
            <a:miter lim="800000"/>
            <a:headEnd/>
            <a:tailEnd/>
          </a:ln>
        </p:spPr>
        <p:txBody>
          <a:bodyPr/>
          <a:lstStyle/>
          <a:p>
            <a:fld id="{D522D049-4A0D-4770-B59B-8BEBFC64C3C7}" type="slidenum">
              <a:rPr lang="ja-JP" altLang="en-US" smtClean="0"/>
              <a:pPr/>
              <a:t>2</a:t>
            </a:fld>
            <a:endParaRPr lang="ja-JP" altLang="en-US"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1196752"/>
            <a:ext cx="8784976" cy="4975448"/>
          </a:xfrm>
        </p:spPr>
        <p:txBody>
          <a:bodyPr/>
          <a:lstStyle/>
          <a:p>
            <a:pPr eaLnBrk="1" hangingPunct="1">
              <a:defRPr/>
            </a:pPr>
            <a:endParaRPr lang="en-US" altLang="ja-JP" dirty="0" smtClean="0"/>
          </a:p>
          <a:p>
            <a:pPr marL="0" indent="0" eaLnBrk="1" hangingPunct="1">
              <a:buFontTx/>
              <a:buNone/>
              <a:defRPr/>
            </a:pPr>
            <a:endParaRPr lang="en-US" altLang="ja-JP" sz="3600" b="1" dirty="0" smtClean="0">
              <a:solidFill>
                <a:schemeClr val="tx1"/>
              </a:solidFill>
            </a:endParaRPr>
          </a:p>
          <a:p>
            <a:pPr marL="0" indent="0" eaLnBrk="1" hangingPunct="1">
              <a:buFontTx/>
              <a:buNone/>
              <a:defRPr/>
            </a:pPr>
            <a:r>
              <a:rPr lang="ja-JP" altLang="en-US" sz="2800" b="1" dirty="0">
                <a:solidFill>
                  <a:schemeClr val="tx1"/>
                </a:solidFill>
                <a:latin typeface="+mj-lt"/>
              </a:rPr>
              <a:t>　</a:t>
            </a:r>
            <a:r>
              <a:rPr lang="ja-JP" altLang="en-US" sz="2800" b="1" dirty="0" smtClean="0">
                <a:solidFill>
                  <a:schemeClr val="tx1"/>
                </a:solidFill>
                <a:latin typeface="+mj-lt"/>
              </a:rPr>
              <a:t>  </a:t>
            </a:r>
            <a:r>
              <a:rPr lang="en-US" altLang="ja-JP" sz="4000" b="1" dirty="0" smtClean="0">
                <a:solidFill>
                  <a:srgbClr val="C00000"/>
                </a:solidFill>
                <a:latin typeface="Century" pitchFamily="18" charset="0"/>
                <a:ea typeface="HGS明朝B" pitchFamily="18" charset="-128"/>
                <a:cs typeface="Times New Roman" pitchFamily="18" charset="0"/>
              </a:rPr>
              <a:t>American Council on Education</a:t>
            </a:r>
            <a:r>
              <a:rPr lang="ja-JP" altLang="en-US" sz="4000" b="1" dirty="0" smtClean="0">
                <a:latin typeface="HGS明朝B" pitchFamily="18" charset="-128"/>
                <a:ea typeface="HGS明朝B" pitchFamily="18" charset="-128"/>
              </a:rPr>
              <a:t>　</a:t>
            </a:r>
            <a:r>
              <a:rPr lang="ja-JP" altLang="en-US" sz="3200" b="1" dirty="0" smtClean="0">
                <a:latin typeface="HGS明朝B" pitchFamily="18" charset="-128"/>
                <a:ea typeface="HGS明朝B" pitchFamily="18" charset="-128"/>
              </a:rPr>
              <a:t>　　　　　   </a:t>
            </a:r>
            <a:endParaRPr lang="en-US" altLang="ja-JP" sz="3200" b="1" dirty="0" smtClean="0">
              <a:latin typeface="HGS明朝B" pitchFamily="18" charset="-128"/>
              <a:ea typeface="HGS明朝B" pitchFamily="18" charset="-128"/>
            </a:endParaRPr>
          </a:p>
          <a:p>
            <a:pPr marL="0" indent="0" eaLnBrk="1" hangingPunct="1">
              <a:buFontTx/>
              <a:buNone/>
              <a:defRPr/>
            </a:pPr>
            <a:r>
              <a:rPr lang="en-US" altLang="ja-JP" sz="3200" b="1" dirty="0">
                <a:latin typeface="HGS明朝B" pitchFamily="18" charset="-128"/>
                <a:ea typeface="HGS明朝B" pitchFamily="18" charset="-128"/>
              </a:rPr>
              <a:t> </a:t>
            </a:r>
            <a:r>
              <a:rPr lang="en-US" altLang="ja-JP" sz="3200" b="1" dirty="0" smtClean="0">
                <a:latin typeface="HGS明朝B" pitchFamily="18" charset="-128"/>
                <a:ea typeface="HGS明朝B" pitchFamily="18" charset="-128"/>
              </a:rPr>
              <a:t>          </a:t>
            </a:r>
            <a:r>
              <a:rPr lang="ja-JP" altLang="en-US" sz="3200" b="1" dirty="0" smtClean="0">
                <a:solidFill>
                  <a:schemeClr val="tx2"/>
                </a:solidFill>
                <a:latin typeface="HGS明朝B" pitchFamily="18" charset="-128"/>
                <a:ea typeface="HGS明朝B" pitchFamily="18" charset="-128"/>
              </a:rPr>
              <a:t>による大学国際化評価支援</a:t>
            </a:r>
            <a:endParaRPr lang="en-US" altLang="ja-JP" sz="3200" b="1" dirty="0">
              <a:solidFill>
                <a:schemeClr val="tx2"/>
              </a:solidFill>
              <a:latin typeface="HGS明朝B" pitchFamily="18" charset="-128"/>
              <a:ea typeface="HGS明朝B" pitchFamily="18" charset="-128"/>
            </a:endParaRPr>
          </a:p>
          <a:p>
            <a:pPr marL="0" indent="0" eaLnBrk="1" hangingPunct="1">
              <a:buFontTx/>
              <a:buNone/>
              <a:defRPr/>
            </a:pPr>
            <a:r>
              <a:rPr lang="en-US" altLang="ja-JP" sz="2800" b="1" dirty="0" smtClean="0">
                <a:solidFill>
                  <a:schemeClr val="tx2"/>
                </a:solidFill>
                <a:latin typeface="Century "/>
                <a:ea typeface="HGS明朝B" pitchFamily="18" charset="-128"/>
              </a:rPr>
              <a:t>      </a:t>
            </a:r>
          </a:p>
          <a:p>
            <a:pPr marL="0" indent="0" eaLnBrk="1" hangingPunct="1">
              <a:buFontTx/>
              <a:buNone/>
              <a:defRPr/>
            </a:pPr>
            <a:r>
              <a:rPr lang="en-US" altLang="ja-JP" sz="2800" b="1" dirty="0">
                <a:solidFill>
                  <a:schemeClr val="tx2"/>
                </a:solidFill>
                <a:latin typeface="Century "/>
                <a:ea typeface="HGS明朝B" pitchFamily="18" charset="-128"/>
              </a:rPr>
              <a:t> </a:t>
            </a:r>
            <a:endParaRPr lang="ja-JP" altLang="en-US" sz="3200" b="1" dirty="0">
              <a:solidFill>
                <a:schemeClr val="tx2"/>
              </a:solidFill>
              <a:latin typeface="HGS明朝B" pitchFamily="18" charset="-128"/>
              <a:ea typeface="HGS明朝B" pitchFamily="18" charset="-128"/>
            </a:endParaRPr>
          </a:p>
        </p:txBody>
      </p:sp>
      <p:sp>
        <p:nvSpPr>
          <p:cNvPr id="13315" name="スライド番号プレースホルダー 4"/>
          <p:cNvSpPr>
            <a:spLocks noGrp="1"/>
          </p:cNvSpPr>
          <p:nvPr>
            <p:ph type="sldNum" sz="quarter" idx="12"/>
          </p:nvPr>
        </p:nvSpPr>
        <p:spPr>
          <a:noFill/>
          <a:ln>
            <a:miter lim="800000"/>
            <a:headEnd/>
            <a:tailEnd/>
          </a:ln>
        </p:spPr>
        <p:txBody>
          <a:bodyPr/>
          <a:lstStyle/>
          <a:p>
            <a:fld id="{310DC315-239D-4A26-AFA5-622DFADA8042}" type="slidenum">
              <a:rPr lang="ja-JP" altLang="en-US" smtClean="0"/>
              <a:pPr/>
              <a:t>3</a:t>
            </a:fld>
            <a:endParaRPr lang="ja-JP" altLang="en-US" smtClean="0"/>
          </a:p>
        </p:txBody>
      </p:sp>
      <p:sp>
        <p:nvSpPr>
          <p:cNvPr id="2" name="角丸四角形 1"/>
          <p:cNvSpPr/>
          <p:nvPr/>
        </p:nvSpPr>
        <p:spPr>
          <a:xfrm>
            <a:off x="415169" y="3968051"/>
            <a:ext cx="8208912" cy="72008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indent="0" eaLnBrk="1" hangingPunct="1">
              <a:buFontTx/>
              <a:buNone/>
              <a:defRPr/>
            </a:pPr>
            <a:r>
              <a:rPr lang="ja-JP" altLang="en-US" sz="2400" b="1" dirty="0" smtClean="0">
                <a:solidFill>
                  <a:schemeClr val="bg1"/>
                </a:solidFill>
                <a:latin typeface="Century "/>
                <a:ea typeface="HGS明朝B" pitchFamily="18" charset="-128"/>
              </a:rPr>
              <a:t>　　</a:t>
            </a:r>
            <a:endParaRPr lang="en-US" altLang="ja-JP" sz="2400" b="1" dirty="0">
              <a:solidFill>
                <a:schemeClr val="bg1"/>
              </a:solidFill>
              <a:latin typeface="Century "/>
              <a:ea typeface="HGS明朝B" pitchFamily="18" charset="-128"/>
            </a:endParaRPr>
          </a:p>
          <a:p>
            <a:pPr marL="0" indent="0" eaLnBrk="1" hangingPunct="1">
              <a:buFontTx/>
              <a:buNone/>
              <a:defRPr/>
            </a:pPr>
            <a:endParaRPr lang="en-US" altLang="ja-JP" sz="2400" b="1" dirty="0" smtClean="0">
              <a:solidFill>
                <a:schemeClr val="bg1"/>
              </a:solidFill>
              <a:latin typeface="Century "/>
              <a:ea typeface="HGS明朝B" pitchFamily="18" charset="-128"/>
            </a:endParaRPr>
          </a:p>
          <a:p>
            <a:pPr marL="0" indent="0" eaLnBrk="1" hangingPunct="1">
              <a:buFontTx/>
              <a:buNone/>
              <a:defRPr/>
            </a:pPr>
            <a:r>
              <a:rPr lang="en-US" altLang="ja-JP" sz="2400" b="1" dirty="0" smtClean="0">
                <a:solidFill>
                  <a:schemeClr val="bg1"/>
                </a:solidFill>
                <a:latin typeface="Century "/>
                <a:ea typeface="HGS明朝B" pitchFamily="18" charset="-128"/>
              </a:rPr>
              <a:t>”Comprehensive Internationalization”</a:t>
            </a:r>
            <a:r>
              <a:rPr lang="ja-JP" altLang="en-US" sz="2400" b="1" dirty="0" smtClean="0">
                <a:solidFill>
                  <a:schemeClr val="bg1"/>
                </a:solidFill>
                <a:latin typeface="Century "/>
                <a:ea typeface="HGS明朝B" pitchFamily="18" charset="-128"/>
              </a:rPr>
              <a:t>を目指して</a:t>
            </a:r>
            <a:endParaRPr lang="en-US" altLang="ja-JP" sz="2400" b="1" dirty="0" smtClean="0">
              <a:solidFill>
                <a:schemeClr val="bg1"/>
              </a:solidFill>
              <a:latin typeface="Century "/>
              <a:ea typeface="HGS明朝B" pitchFamily="18" charset="-128"/>
            </a:endParaRPr>
          </a:p>
          <a:p>
            <a:pPr marL="0" indent="0" eaLnBrk="1" hangingPunct="1">
              <a:buFontTx/>
              <a:buNone/>
              <a:defRPr/>
            </a:pPr>
            <a:r>
              <a:rPr lang="ja-JP" altLang="en-US" sz="2400" b="1" dirty="0" smtClean="0">
                <a:solidFill>
                  <a:schemeClr val="bg1"/>
                </a:solidFill>
                <a:latin typeface="HGS明朝B" pitchFamily="18" charset="-128"/>
                <a:ea typeface="HGS明朝B" pitchFamily="18" charset="-128"/>
              </a:rPr>
              <a:t>                              </a:t>
            </a:r>
            <a:endParaRPr lang="ja-JP" altLang="en-US" sz="2400" b="1" dirty="0">
              <a:solidFill>
                <a:schemeClr val="bg1"/>
              </a:solidFill>
              <a:latin typeface="HGS明朝B" pitchFamily="18" charset="-128"/>
              <a:ea typeface="HGS明朝B" pitchFamily="18" charset="-128"/>
            </a:endParaRPr>
          </a:p>
          <a:p>
            <a:pPr algn="ctr"/>
            <a:endParaRPr kumimoji="1" lang="ja-JP" altLang="en-US" sz="2400"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0"/>
            <a:ext cx="7560840" cy="907504"/>
          </a:xfrm>
        </p:spPr>
        <p:txBody>
          <a:bodyPr>
            <a:normAutofit/>
          </a:bodyPr>
          <a:lstStyle/>
          <a:p>
            <a:r>
              <a:rPr lang="en-US" altLang="ja-JP" sz="2800" b="1" dirty="0" smtClean="0">
                <a:solidFill>
                  <a:srgbClr val="C00000"/>
                </a:solidFill>
                <a:latin typeface="Century" pitchFamily="18" charset="0"/>
              </a:rPr>
              <a:t>Internationalizing the campus:   A user’s guide (2003) </a:t>
            </a:r>
            <a:endParaRPr kumimoji="1" lang="ja-JP" altLang="en-US" sz="2800" b="1" dirty="0">
              <a:solidFill>
                <a:srgbClr val="C00000"/>
              </a:solidFill>
              <a:latin typeface="Century" pitchFamily="18" charset="0"/>
            </a:endParaRPr>
          </a:p>
        </p:txBody>
      </p:sp>
      <p:graphicFrame>
        <p:nvGraphicFramePr>
          <p:cNvPr id="6" name="コンテンツ プレースホルダ 5"/>
          <p:cNvGraphicFramePr>
            <a:graphicFrameLocks noGrp="1"/>
          </p:cNvGraphicFramePr>
          <p:nvPr>
            <p:ph idx="1"/>
            <p:extLst>
              <p:ext uri="{D42A27DB-BD31-4B8C-83A1-F6EECF244321}">
                <p14:modId xmlns:p14="http://schemas.microsoft.com/office/powerpoint/2010/main" val="1946887865"/>
              </p:ext>
            </p:extLst>
          </p:nvPr>
        </p:nvGraphicFramePr>
        <p:xfrm>
          <a:off x="0" y="1916832"/>
          <a:ext cx="9144000" cy="4987605"/>
        </p:xfrm>
        <a:graphic>
          <a:graphicData uri="http://schemas.openxmlformats.org/drawingml/2006/table">
            <a:tbl>
              <a:tblPr firstRow="1" bandRow="1">
                <a:tableStyleId>{5C22544A-7EE6-4342-B048-85BDC9FD1C3A}</a:tableStyleId>
              </a:tblPr>
              <a:tblGrid>
                <a:gridCol w="395536"/>
                <a:gridCol w="2088232"/>
                <a:gridCol w="6660232"/>
              </a:tblGrid>
              <a:tr h="152388">
                <a:tc gridSpan="3">
                  <a:txBody>
                    <a:bodyPr/>
                    <a:lstStyle/>
                    <a:p>
                      <a:r>
                        <a:rPr kumimoji="1" lang="en-US" altLang="ja-JP" sz="1600" b="1" kern="1200" dirty="0" smtClean="0">
                          <a:solidFill>
                            <a:schemeClr val="lt1"/>
                          </a:solidFill>
                          <a:latin typeface="+mn-lt"/>
                          <a:ea typeface="+mn-ea"/>
                          <a:cs typeface="+mn-cs"/>
                        </a:rPr>
                        <a:t>                            </a:t>
                      </a:r>
                      <a:r>
                        <a:rPr kumimoji="1" lang="ja-JP" altLang="ja-JP" sz="1600" b="1" kern="1200" dirty="0" smtClean="0">
                          <a:solidFill>
                            <a:schemeClr val="lt1"/>
                          </a:solidFill>
                          <a:latin typeface="HGS明朝B" pitchFamily="18" charset="-128"/>
                          <a:ea typeface="HGS明朝B" pitchFamily="18" charset="-128"/>
                          <a:cs typeface="+mn-cs"/>
                        </a:rPr>
                        <a:t>国際化</a:t>
                      </a:r>
                      <a:r>
                        <a:rPr kumimoji="1" lang="ja-JP" altLang="en-US" sz="1600" b="1" kern="1200" dirty="0" smtClean="0">
                          <a:solidFill>
                            <a:schemeClr val="lt1"/>
                          </a:solidFill>
                          <a:latin typeface="HGS明朝B" pitchFamily="18" charset="-128"/>
                          <a:ea typeface="HGS明朝B" pitchFamily="18" charset="-128"/>
                          <a:cs typeface="+mn-cs"/>
                        </a:rPr>
                        <a:t>自己</a:t>
                      </a:r>
                      <a:r>
                        <a:rPr kumimoji="1" lang="ja-JP" altLang="ja-JP" sz="1600" b="1" kern="1200" dirty="0" smtClean="0">
                          <a:solidFill>
                            <a:schemeClr val="lt1"/>
                          </a:solidFill>
                          <a:latin typeface="HGS明朝B" pitchFamily="18" charset="-128"/>
                          <a:ea typeface="HGS明朝B" pitchFamily="18" charset="-128"/>
                          <a:cs typeface="+mn-cs"/>
                        </a:rPr>
                        <a:t>点検要素</a:t>
                      </a:r>
                      <a:r>
                        <a:rPr kumimoji="1" lang="en-US" altLang="ja-JP" sz="1600" b="1" kern="1200" dirty="0" smtClean="0">
                          <a:solidFill>
                            <a:schemeClr val="lt1"/>
                          </a:solidFill>
                          <a:latin typeface="HGS明朝B" pitchFamily="18" charset="-128"/>
                          <a:ea typeface="HGS明朝B" pitchFamily="18" charset="-128"/>
                          <a:cs typeface="+mn-cs"/>
                        </a:rPr>
                        <a:t> (</a:t>
                      </a:r>
                      <a:r>
                        <a:rPr kumimoji="1" lang="en-US" altLang="ja-JP" sz="1600" b="1" kern="1200" dirty="0" smtClean="0">
                          <a:solidFill>
                            <a:schemeClr val="lt1"/>
                          </a:solidFill>
                          <a:latin typeface="Times New Roman" pitchFamily="18" charset="0"/>
                          <a:ea typeface="HGS明朝B" pitchFamily="18" charset="-128"/>
                          <a:cs typeface="Times New Roman" pitchFamily="18" charset="0"/>
                        </a:rPr>
                        <a:t>Elements of an Internationalization Review)</a:t>
                      </a:r>
                      <a:endParaRPr kumimoji="1" lang="ja-JP" altLang="en-US" sz="1600" b="1" dirty="0">
                        <a:latin typeface="Times New Roman" pitchFamily="18" charset="0"/>
                        <a:ea typeface="HGS明朝B" pitchFamily="18" charset="-128"/>
                        <a:cs typeface="Times New Roman" pitchFamily="18" charset="0"/>
                      </a:endParaRPr>
                    </a:p>
                  </a:txBody>
                  <a:tcPr marT="45722" marB="45722">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sz="1200" b="1" dirty="0"/>
                    </a:p>
                  </a:txBody>
                  <a:tcPr marT="45722" marB="45722">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sz="1200" b="1" dirty="0"/>
                    </a:p>
                  </a:txBody>
                  <a:tcPr marT="45722" marB="45722">
                    <a:lnB w="12700" cap="flat" cmpd="sng" algn="ctr">
                      <a:solidFill>
                        <a:schemeClr val="tx1"/>
                      </a:solidFill>
                      <a:prstDash val="solid"/>
                      <a:round/>
                      <a:headEnd type="none" w="med" len="med"/>
                      <a:tailEnd type="none" w="med" len="med"/>
                    </a:lnB>
                    <a:solidFill>
                      <a:srgbClr val="0070C0"/>
                    </a:solidFill>
                  </a:tcPr>
                </a:tc>
              </a:tr>
              <a:tr h="297374">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1</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国際化目標の明文化</a:t>
                      </a:r>
                      <a:endParaRPr kumimoji="1" lang="ja-JP" altLang="en-US" sz="1300" b="0" dirty="0" smtClean="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国際化は、機関のミッション・目標・展望にどの程度不可欠なものと捉えられているか。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2</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国際化に対応できる環境</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地域社会や州、またはより大きな文脈での環境が国際化推進の現況にどのような影響を与えているか。環境が今後の国際化の動向にどのようなインパクトを与えるのか。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7626">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3</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戦略</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目標達成を成し遂げる明確な戦略がどの程度あるか。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4</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体制・方針・実践</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機関の体制や方針、実践、資源が機関の目標にどの程度一貫しているか。どれが国際化を促進しているのか。どの要素が国際化の妨げとなっているか。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5</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カリキュラム・</a:t>
                      </a:r>
                      <a:endParaRPr kumimoji="1" lang="en-US" altLang="ja-JP" sz="1300" b="0" kern="1200" baseline="0" dirty="0" smtClean="0">
                        <a:solidFill>
                          <a:schemeClr val="tx2"/>
                        </a:solidFill>
                        <a:latin typeface="Meiryo UI" pitchFamily="50" charset="-128"/>
                        <a:ea typeface="Meiryo UI" pitchFamily="50" charset="-128"/>
                        <a:cs typeface="Meiryo UI" pitchFamily="50" charset="-128"/>
                      </a:endParaRPr>
                    </a:p>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共同カリキュラム</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機関の教育にとって、国際教育がどの程度不可欠であるか。カリキュラムや共同カリキュラムのどの要素が国際教育を推進しているか。学生のタイプにより参加率は異なるのか。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6</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海外留学・</a:t>
                      </a:r>
                      <a:endParaRPr kumimoji="1" lang="en-US" altLang="ja-JP" sz="1300" b="0" kern="1200" baseline="0" dirty="0" smtClean="0">
                        <a:solidFill>
                          <a:schemeClr val="tx2"/>
                        </a:solidFill>
                        <a:latin typeface="Meiryo UI" pitchFamily="50" charset="-128"/>
                        <a:ea typeface="Meiryo UI" pitchFamily="50" charset="-128"/>
                        <a:cs typeface="Meiryo UI" pitchFamily="50" charset="-128"/>
                      </a:endParaRPr>
                    </a:p>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海外インターンシップ</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海外留学に関する機会はどのようなものがあるか。過去</a:t>
                      </a:r>
                      <a:r>
                        <a:rPr kumimoji="1" lang="en-US" altLang="ja-JP" sz="1200" b="0" kern="1200" baseline="0" dirty="0" smtClean="0">
                          <a:solidFill>
                            <a:schemeClr val="tx2"/>
                          </a:solidFill>
                          <a:latin typeface="Meiryo UI" pitchFamily="50" charset="-128"/>
                          <a:ea typeface="Meiryo UI" pitchFamily="50" charset="-128"/>
                          <a:cs typeface="Meiryo UI" pitchFamily="50" charset="-128"/>
                        </a:rPr>
                        <a:t>5 </a:t>
                      </a:r>
                      <a:r>
                        <a:rPr kumimoji="1" lang="ja-JP" altLang="en-US" sz="1200" b="0" kern="1200" baseline="0" dirty="0" smtClean="0">
                          <a:solidFill>
                            <a:schemeClr val="tx2"/>
                          </a:solidFill>
                          <a:latin typeface="Meiryo UI" pitchFamily="50" charset="-128"/>
                          <a:ea typeface="Meiryo UI" pitchFamily="50" charset="-128"/>
                          <a:cs typeface="Meiryo UI" pitchFamily="50" charset="-128"/>
                        </a:rPr>
                        <a:t>～</a:t>
                      </a:r>
                      <a:r>
                        <a:rPr kumimoji="1" lang="en-US" altLang="ja-JP" sz="1200" b="0" kern="1200" baseline="0" dirty="0" smtClean="0">
                          <a:solidFill>
                            <a:schemeClr val="tx2"/>
                          </a:solidFill>
                          <a:latin typeface="Meiryo UI" pitchFamily="50" charset="-128"/>
                          <a:ea typeface="Meiryo UI" pitchFamily="50" charset="-128"/>
                          <a:cs typeface="Meiryo UI" pitchFamily="50" charset="-128"/>
                        </a:rPr>
                        <a:t>10 </a:t>
                      </a:r>
                      <a:r>
                        <a:rPr kumimoji="1" lang="ja-JP" altLang="en-US" sz="1200" b="0" kern="1200" baseline="0" dirty="0" smtClean="0">
                          <a:solidFill>
                            <a:schemeClr val="tx2"/>
                          </a:solidFill>
                          <a:latin typeface="Meiryo UI" pitchFamily="50" charset="-128"/>
                          <a:ea typeface="Meiryo UI" pitchFamily="50" charset="-128"/>
                          <a:cs typeface="Meiryo UI" pitchFamily="50" charset="-128"/>
                        </a:rPr>
                        <a:t>年間における海外留学・研修プログラムの学生参加の動向はどうか。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7</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海外機関との連携</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教育、研究、サービスラーニング、共同開発の分野に関して海外諸機関のキャンパスとの連携はあるか。それらはどれ程うまく機能しているか。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7626">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8</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キャンパス文化</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国際化がどの程度、教育機関の文化の一部になっているか。それを示す根拠はあるか。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9</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個々の諸活動間の</a:t>
                      </a:r>
                    </a:p>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相乗効果や相互連携</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キャンパスにおける国際化の諸要素間での相乗効果はどの程度あるか。どのようなコミュニケーション手段があるのか。それはどれ程うまく機能しているのか。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10</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結論と提言</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現行の国際化推進活動の強みや改善点は何か。どのような機会が存在しているか。今後の国際化推進の妨げとなるものは何か。この評価から導ける最も重要な結論は何か。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041">
                <a:tc>
                  <a:txBody>
                    <a:bodyPr/>
                    <a:lstStyle/>
                    <a:p>
                      <a:r>
                        <a:rPr kumimoji="1" lang="en-US" altLang="ja-JP" sz="1400" b="0" dirty="0" smtClean="0">
                          <a:solidFill>
                            <a:schemeClr val="tx2"/>
                          </a:solidFill>
                          <a:latin typeface="Times New Roman" pitchFamily="18" charset="0"/>
                          <a:ea typeface="Meiryo UI" pitchFamily="50" charset="-128"/>
                          <a:cs typeface="Times New Roman" pitchFamily="18" charset="0"/>
                        </a:rPr>
                        <a:t>11</a:t>
                      </a:r>
                      <a:endParaRPr kumimoji="1" lang="ja-JP" altLang="en-US" sz="1400" b="0" dirty="0">
                        <a:solidFill>
                          <a:schemeClr val="tx2"/>
                        </a:solidFill>
                        <a:latin typeface="Times New Roman" pitchFamily="18" charset="0"/>
                        <a:ea typeface="Meiryo UI" pitchFamily="50" charset="-128"/>
                        <a:cs typeface="Times New Roman" pitchFamily="18"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kern="1200" baseline="0" dirty="0" smtClean="0">
                          <a:solidFill>
                            <a:schemeClr val="tx2"/>
                          </a:solidFill>
                          <a:latin typeface="Meiryo UI" pitchFamily="50" charset="-128"/>
                          <a:ea typeface="Meiryo UI" pitchFamily="50" charset="-128"/>
                          <a:cs typeface="Meiryo UI" pitchFamily="50" charset="-128"/>
                        </a:rPr>
                        <a:t>国際化計画 </a:t>
                      </a:r>
                      <a:endParaRPr kumimoji="1" lang="ja-JP" altLang="en-US" sz="13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200" b="0" kern="1200" baseline="0" dirty="0" smtClean="0">
                          <a:solidFill>
                            <a:schemeClr val="tx2"/>
                          </a:solidFill>
                          <a:latin typeface="Meiryo UI" pitchFamily="50" charset="-128"/>
                          <a:ea typeface="Meiryo UI" pitchFamily="50" charset="-128"/>
                          <a:cs typeface="Meiryo UI" pitchFamily="50" charset="-128"/>
                        </a:rPr>
                        <a:t>翌年ないし今後</a:t>
                      </a:r>
                      <a:r>
                        <a:rPr kumimoji="1" lang="en-US" altLang="ja-JP" sz="1200" b="0" kern="1200" baseline="0" dirty="0" smtClean="0">
                          <a:solidFill>
                            <a:schemeClr val="tx2"/>
                          </a:solidFill>
                          <a:latin typeface="Meiryo UI" pitchFamily="50" charset="-128"/>
                          <a:ea typeface="Meiryo UI" pitchFamily="50" charset="-128"/>
                          <a:cs typeface="Meiryo UI" pitchFamily="50" charset="-128"/>
                        </a:rPr>
                        <a:t>3</a:t>
                      </a:r>
                      <a:r>
                        <a:rPr kumimoji="1" lang="ja-JP" altLang="en-US" sz="1200" b="0" kern="1200" baseline="0" dirty="0" smtClean="0">
                          <a:solidFill>
                            <a:schemeClr val="tx2"/>
                          </a:solidFill>
                          <a:latin typeface="Meiryo UI" pitchFamily="50" charset="-128"/>
                          <a:ea typeface="Meiryo UI" pitchFamily="50" charset="-128"/>
                          <a:cs typeface="Meiryo UI" pitchFamily="50" charset="-128"/>
                        </a:rPr>
                        <a:t>～</a:t>
                      </a:r>
                      <a:r>
                        <a:rPr kumimoji="1" lang="en-US" altLang="ja-JP" sz="1200" b="0" kern="1200" baseline="0" dirty="0" smtClean="0">
                          <a:solidFill>
                            <a:schemeClr val="tx2"/>
                          </a:solidFill>
                          <a:latin typeface="Meiryo UI" pitchFamily="50" charset="-128"/>
                          <a:ea typeface="Meiryo UI" pitchFamily="50" charset="-128"/>
                          <a:cs typeface="Meiryo UI" pitchFamily="50" charset="-128"/>
                        </a:rPr>
                        <a:t>5 </a:t>
                      </a:r>
                      <a:r>
                        <a:rPr kumimoji="1" lang="ja-JP" altLang="en-US" sz="1200" b="0" kern="1200" baseline="0" dirty="0" smtClean="0">
                          <a:solidFill>
                            <a:schemeClr val="tx2"/>
                          </a:solidFill>
                          <a:latin typeface="Meiryo UI" pitchFamily="50" charset="-128"/>
                          <a:ea typeface="Meiryo UI" pitchFamily="50" charset="-128"/>
                          <a:cs typeface="Meiryo UI" pitchFamily="50" charset="-128"/>
                        </a:rPr>
                        <a:t>年以内の機関の優先事項を考えた際にこの評価過程にはどのような示唆があるか。</a:t>
                      </a:r>
                      <a:endParaRPr kumimoji="1" lang="ja-JP" altLang="en-US" sz="1200" b="0" dirty="0">
                        <a:solidFill>
                          <a:schemeClr val="tx2"/>
                        </a:solidFill>
                        <a:latin typeface="Meiryo UI" pitchFamily="50" charset="-128"/>
                        <a:ea typeface="Meiryo UI" pitchFamily="50" charset="-128"/>
                        <a:cs typeface="Meiryo UI" pitchFamily="50"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スライド番号プレースホルダ 3"/>
          <p:cNvSpPr>
            <a:spLocks noGrp="1"/>
          </p:cNvSpPr>
          <p:nvPr>
            <p:ph type="sldNum" sz="quarter" idx="12"/>
          </p:nvPr>
        </p:nvSpPr>
        <p:spPr/>
        <p:txBody>
          <a:bodyPr/>
          <a:lstStyle/>
          <a:p>
            <a:pPr>
              <a:defRPr/>
            </a:pPr>
            <a:fld id="{DE95A068-EFA4-4EA0-B7D3-211712FC6567}" type="slidenum">
              <a:rPr lang="ja-JP" altLang="en-US" smtClean="0"/>
              <a:pPr>
                <a:defRPr/>
              </a:pPr>
              <a:t>4</a:t>
            </a:fld>
            <a:endParaRPr lang="ja-JP" altLang="en-US"/>
          </a:p>
        </p:txBody>
      </p:sp>
      <p:sp>
        <p:nvSpPr>
          <p:cNvPr id="5" name="角丸四角形 4"/>
          <p:cNvSpPr/>
          <p:nvPr/>
        </p:nvSpPr>
        <p:spPr>
          <a:xfrm>
            <a:off x="6156176" y="980728"/>
            <a:ext cx="2736304"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300" dirty="0" smtClean="0">
                <a:solidFill>
                  <a:schemeClr val="tx2"/>
                </a:solidFill>
                <a:latin typeface="Times New Roman" pitchFamily="18" charset="0"/>
                <a:ea typeface="HGS明朝B" pitchFamily="18" charset="-128"/>
                <a:cs typeface="Times New Roman" pitchFamily="18" charset="0"/>
              </a:rPr>
              <a:t>1990</a:t>
            </a:r>
            <a:r>
              <a:rPr lang="ja-JP" altLang="ja-JP" sz="1300" dirty="0" smtClean="0">
                <a:solidFill>
                  <a:schemeClr val="tx2"/>
                </a:solidFill>
                <a:latin typeface="Times New Roman" pitchFamily="18" charset="0"/>
                <a:ea typeface="HGS明朝B" pitchFamily="18" charset="-128"/>
                <a:cs typeface="Times New Roman" pitchFamily="18" charset="0"/>
              </a:rPr>
              <a:t>年代半ばに欧州で開発された国際化の自己点検ツール</a:t>
            </a:r>
            <a:r>
              <a:rPr lang="ja-JP" altLang="ja-JP" sz="1300" b="1" dirty="0" smtClean="0">
                <a:solidFill>
                  <a:srgbClr val="C00000"/>
                </a:solidFill>
                <a:latin typeface="Times New Roman" pitchFamily="18" charset="0"/>
                <a:ea typeface="HGS明朝B" pitchFamily="18" charset="-128"/>
                <a:cs typeface="Times New Roman" pitchFamily="18" charset="0"/>
              </a:rPr>
              <a:t>「</a:t>
            </a:r>
            <a:r>
              <a:rPr lang="en-US" altLang="ja-JP" sz="1300" b="1" dirty="0" smtClean="0">
                <a:solidFill>
                  <a:srgbClr val="C00000"/>
                </a:solidFill>
                <a:latin typeface="Times New Roman" pitchFamily="18" charset="0"/>
                <a:ea typeface="HGS明朝B" pitchFamily="18" charset="-128"/>
                <a:cs typeface="Times New Roman" pitchFamily="18" charset="0"/>
              </a:rPr>
              <a:t>IQRP(Internationalization Quality Review Process)</a:t>
            </a:r>
            <a:r>
              <a:rPr lang="ja-JP" altLang="ja-JP" sz="1300" b="1" dirty="0" smtClean="0">
                <a:solidFill>
                  <a:srgbClr val="C00000"/>
                </a:solidFill>
                <a:latin typeface="HGS明朝B" pitchFamily="18" charset="-128"/>
                <a:ea typeface="HGS明朝B" pitchFamily="18" charset="-128"/>
              </a:rPr>
              <a:t>」</a:t>
            </a:r>
            <a:r>
              <a:rPr lang="ja-JP" altLang="ja-JP" sz="1300" dirty="0" smtClean="0">
                <a:solidFill>
                  <a:schemeClr val="tx2"/>
                </a:solidFill>
                <a:latin typeface="HGS明朝B" pitchFamily="18" charset="-128"/>
                <a:ea typeface="HGS明朝B" pitchFamily="18" charset="-128"/>
              </a:rPr>
              <a:t>を参考</a:t>
            </a:r>
            <a:endParaRPr kumimoji="1" lang="ja-JP" altLang="en-US" sz="1300" dirty="0">
              <a:solidFill>
                <a:schemeClr val="tx2"/>
              </a:solidFill>
              <a:latin typeface="HGS明朝B" pitchFamily="18" charset="-128"/>
              <a:ea typeface="HGS明朝B" pitchFamily="18" charset="-128"/>
            </a:endParaRPr>
          </a:p>
        </p:txBody>
      </p:sp>
      <p:sp>
        <p:nvSpPr>
          <p:cNvPr id="7" name="角丸四角形 6"/>
          <p:cNvSpPr/>
          <p:nvPr/>
        </p:nvSpPr>
        <p:spPr>
          <a:xfrm>
            <a:off x="107504" y="980728"/>
            <a:ext cx="5904656"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dirty="0" smtClean="0">
                <a:solidFill>
                  <a:schemeClr val="tx2"/>
                </a:solidFill>
                <a:latin typeface="HGS明朝B" pitchFamily="18" charset="-128"/>
                <a:ea typeface="HGS明朝B" pitchFamily="18" charset="-128"/>
              </a:rPr>
              <a:t>国際化</a:t>
            </a:r>
            <a:r>
              <a:rPr lang="ja-JP" altLang="en-US" dirty="0" smtClean="0">
                <a:solidFill>
                  <a:schemeClr val="tx2"/>
                </a:solidFill>
                <a:latin typeface="HGS明朝B" pitchFamily="18" charset="-128"/>
                <a:ea typeface="HGS明朝B" pitchFamily="18" charset="-128"/>
              </a:rPr>
              <a:t>担当</a:t>
            </a:r>
            <a:r>
              <a:rPr lang="ja-JP" altLang="en-US" dirty="0">
                <a:solidFill>
                  <a:schemeClr val="tx2"/>
                </a:solidFill>
                <a:latin typeface="HGS明朝B" pitchFamily="18" charset="-128"/>
                <a:ea typeface="HGS明朝B" pitchFamily="18" charset="-128"/>
              </a:rPr>
              <a:t>の</a:t>
            </a:r>
            <a:r>
              <a:rPr lang="ja-JP" altLang="ja-JP" dirty="0" smtClean="0">
                <a:solidFill>
                  <a:schemeClr val="tx2"/>
                </a:solidFill>
                <a:latin typeface="HGS明朝B" pitchFamily="18" charset="-128"/>
                <a:ea typeface="HGS明朝B" pitchFamily="18" charset="-128"/>
              </a:rPr>
              <a:t>大学教職員を対象にしたガイドライン</a:t>
            </a:r>
            <a:r>
              <a:rPr lang="ja-JP" altLang="en-US" dirty="0" smtClean="0">
                <a:solidFill>
                  <a:schemeClr val="tx2"/>
                </a:solidFill>
                <a:latin typeface="HGS明朝B" pitchFamily="18" charset="-128"/>
                <a:ea typeface="HGS明朝B" pitchFamily="18" charset="-128"/>
              </a:rPr>
              <a:t>：　　　</a:t>
            </a:r>
            <a:r>
              <a:rPr lang="ja-JP" altLang="ja-JP" dirty="0" smtClean="0">
                <a:solidFill>
                  <a:schemeClr val="tx2"/>
                </a:solidFill>
                <a:latin typeface="HGS明朝B" pitchFamily="18" charset="-128"/>
                <a:ea typeface="HGS明朝B" pitchFamily="18" charset="-128"/>
              </a:rPr>
              <a:t>大学国際化の戦略計画</a:t>
            </a:r>
            <a:r>
              <a:rPr lang="ja-JP" altLang="en-US" dirty="0" smtClean="0">
                <a:solidFill>
                  <a:schemeClr val="tx2"/>
                </a:solidFill>
                <a:latin typeface="HGS明朝B" pitchFamily="18" charset="-128"/>
                <a:ea typeface="HGS明朝B" pitchFamily="18" charset="-128"/>
              </a:rPr>
              <a:t>および</a:t>
            </a:r>
            <a:r>
              <a:rPr lang="ja-JP" altLang="ja-JP" dirty="0" smtClean="0">
                <a:solidFill>
                  <a:schemeClr val="tx2"/>
                </a:solidFill>
                <a:latin typeface="HGS明朝B" pitchFamily="18" charset="-128"/>
                <a:ea typeface="HGS明朝B" pitchFamily="18" charset="-128"/>
              </a:rPr>
              <a:t>自己点検の必要性を提唱</a:t>
            </a:r>
            <a:endParaRPr kumimoji="1" lang="ja-JP" altLang="en-US" dirty="0">
              <a:solidFill>
                <a:schemeClr val="tx2"/>
              </a:solidFill>
              <a:latin typeface="HGS明朝B" pitchFamily="18" charset="-128"/>
              <a:ea typeface="HGS明朝B" pitchFamily="18" charset="-128"/>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618993" cy="907504"/>
          </a:xfrm>
        </p:spPr>
        <p:txBody>
          <a:bodyPr>
            <a:noAutofit/>
          </a:bodyPr>
          <a:lstStyle/>
          <a:p>
            <a:r>
              <a:rPr lang="en-US" altLang="ja-JP" sz="2800" b="1" dirty="0" smtClean="0">
                <a:solidFill>
                  <a:srgbClr val="C00000"/>
                </a:solidFill>
                <a:latin typeface="Century" pitchFamily="18" charset="0"/>
                <a:cs typeface="Times New Roman" pitchFamily="18" charset="0"/>
              </a:rPr>
              <a:t>Mapping Internationalization on U.S. campuses</a:t>
            </a:r>
            <a:r>
              <a:rPr lang="ja-JP" altLang="en-US" sz="2800" b="1" dirty="0" smtClean="0">
                <a:solidFill>
                  <a:srgbClr val="C00000"/>
                </a:solidFill>
                <a:latin typeface="Century" pitchFamily="18" charset="0"/>
                <a:cs typeface="Times New Roman" pitchFamily="18" charset="0"/>
              </a:rPr>
              <a:t>　</a:t>
            </a:r>
            <a:r>
              <a:rPr lang="en-US" altLang="ja-JP" sz="2800" b="1" dirty="0" smtClean="0">
                <a:solidFill>
                  <a:srgbClr val="C00000"/>
                </a:solidFill>
                <a:latin typeface="Century" pitchFamily="18" charset="0"/>
                <a:cs typeface="Times New Roman" pitchFamily="18" charset="0"/>
              </a:rPr>
              <a:t>(2003)</a:t>
            </a:r>
            <a:endParaRPr kumimoji="1" lang="ja-JP" altLang="en-US" sz="2800" dirty="0"/>
          </a:p>
        </p:txBody>
      </p:sp>
      <p:sp>
        <p:nvSpPr>
          <p:cNvPr id="4" name="スライド番号プレースホルダ 3"/>
          <p:cNvSpPr>
            <a:spLocks noGrp="1"/>
          </p:cNvSpPr>
          <p:nvPr>
            <p:ph type="sldNum" sz="quarter" idx="12"/>
          </p:nvPr>
        </p:nvSpPr>
        <p:spPr/>
        <p:txBody>
          <a:bodyPr/>
          <a:lstStyle/>
          <a:p>
            <a:pPr>
              <a:defRPr/>
            </a:pPr>
            <a:fld id="{DE95A068-EFA4-4EA0-B7D3-211712FC6567}" type="slidenum">
              <a:rPr lang="ja-JP" altLang="en-US" smtClean="0"/>
              <a:pPr>
                <a:defRPr/>
              </a:pPr>
              <a:t>5</a:t>
            </a:fld>
            <a:endParaRPr lang="ja-JP" altLang="en-US"/>
          </a:p>
        </p:txBody>
      </p:sp>
      <p:graphicFrame>
        <p:nvGraphicFramePr>
          <p:cNvPr id="8" name="コンテンツ プレースホルダ 7"/>
          <p:cNvGraphicFramePr>
            <a:graphicFrameLocks noGrp="1"/>
          </p:cNvGraphicFramePr>
          <p:nvPr>
            <p:ph idx="1"/>
            <p:extLst>
              <p:ext uri="{D42A27DB-BD31-4B8C-83A1-F6EECF244321}">
                <p14:modId xmlns:p14="http://schemas.microsoft.com/office/powerpoint/2010/main" val="2586851985"/>
              </p:ext>
            </p:extLst>
          </p:nvPr>
        </p:nvGraphicFramePr>
        <p:xfrm>
          <a:off x="178991" y="2564903"/>
          <a:ext cx="8784976" cy="3509631"/>
        </p:xfrm>
        <a:graphic>
          <a:graphicData uri="http://schemas.openxmlformats.org/drawingml/2006/table">
            <a:tbl>
              <a:tblPr firstRow="1" bandRow="1">
                <a:tableStyleId>{F2DE63D5-997A-4646-A377-4702673A728D}</a:tableStyleId>
              </a:tblPr>
              <a:tblGrid>
                <a:gridCol w="2592809"/>
                <a:gridCol w="2664296"/>
                <a:gridCol w="3527871"/>
              </a:tblGrid>
              <a:tr h="37398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　           </a:t>
                      </a:r>
                      <a:r>
                        <a:rPr kumimoji="1" lang="ja-JP" altLang="en-US" sz="2000" dirty="0" smtClean="0">
                          <a:latin typeface="HGS明朝B" pitchFamily="18" charset="-128"/>
                          <a:ea typeface="HGS明朝B" pitchFamily="18" charset="-128"/>
                        </a:rPr>
                        <a:t>　　　　マッピング調査</a:t>
                      </a:r>
                      <a:r>
                        <a:rPr kumimoji="1" lang="en-US" altLang="ja-JP" sz="2000" dirty="0" smtClean="0">
                          <a:latin typeface="Times New Roman" pitchFamily="18" charset="0"/>
                          <a:ea typeface="HGS明朝B" pitchFamily="18" charset="-128"/>
                          <a:cs typeface="Times New Roman" pitchFamily="18" charset="0"/>
                        </a:rPr>
                        <a:t>(2001</a:t>
                      </a:r>
                      <a:r>
                        <a:rPr kumimoji="1" lang="ja-JP" altLang="en-US" sz="2000" dirty="0" smtClean="0">
                          <a:latin typeface="Times New Roman" pitchFamily="18" charset="0"/>
                          <a:ea typeface="HGS明朝B" pitchFamily="18" charset="-128"/>
                          <a:cs typeface="Times New Roman" pitchFamily="18" charset="0"/>
                        </a:rPr>
                        <a:t>年度</a:t>
                      </a:r>
                      <a:r>
                        <a:rPr kumimoji="1" lang="en-US" altLang="ja-JP" sz="2000" dirty="0" smtClean="0">
                          <a:latin typeface="Times New Roman" pitchFamily="18" charset="0"/>
                          <a:ea typeface="HGS明朝B" pitchFamily="18" charset="-128"/>
                          <a:cs typeface="Times New Roman" pitchFamily="18" charset="0"/>
                        </a:rPr>
                        <a:t>)</a:t>
                      </a:r>
                      <a:r>
                        <a:rPr kumimoji="1" lang="ja-JP" altLang="en-US" sz="2000" dirty="0" smtClean="0">
                          <a:latin typeface="HGS明朝B" pitchFamily="18" charset="-128"/>
                          <a:ea typeface="HGS明朝B" pitchFamily="18" charset="-128"/>
                        </a:rPr>
                        <a:t>の項目概要</a:t>
                      </a: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r>
              <a:tr h="3164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C00000"/>
                          </a:solidFill>
                          <a:latin typeface="Meiryo UI" pitchFamily="50" charset="-128"/>
                          <a:ea typeface="Meiryo UI" pitchFamily="50" charset="-128"/>
                          <a:cs typeface="Meiryo UI" pitchFamily="50" charset="-128"/>
                        </a:rPr>
                        <a:t>　　</a:t>
                      </a:r>
                      <a:r>
                        <a:rPr kumimoji="1" lang="ja-JP" altLang="en-US" sz="1600" baseline="0" dirty="0" smtClean="0">
                          <a:solidFill>
                            <a:srgbClr val="C00000"/>
                          </a:solidFill>
                          <a:latin typeface="Meiryo UI" pitchFamily="50" charset="-128"/>
                          <a:ea typeface="Meiryo UI" pitchFamily="50" charset="-128"/>
                          <a:cs typeface="Meiryo UI" pitchFamily="50" charset="-128"/>
                        </a:rPr>
                        <a:t> 　　  </a:t>
                      </a:r>
                      <a:r>
                        <a:rPr kumimoji="1" lang="ja-JP" altLang="en-US" sz="1600" dirty="0" smtClean="0">
                          <a:solidFill>
                            <a:srgbClr val="C00000"/>
                          </a:solidFill>
                          <a:latin typeface="Meiryo UI" pitchFamily="50" charset="-128"/>
                          <a:ea typeface="Meiryo UI" pitchFamily="50" charset="-128"/>
                          <a:cs typeface="Meiryo UI" pitchFamily="50" charset="-128"/>
                        </a:rPr>
                        <a:t>学生調査　　　　　　                          　　                             </a:t>
                      </a:r>
                      <a:endParaRPr kumimoji="1" lang="ja-JP" altLang="en-US" sz="1600" b="1" dirty="0" smtClean="0">
                        <a:solidFill>
                          <a:srgbClr val="C00000"/>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C00000"/>
                          </a:solidFill>
                          <a:latin typeface="Meiryo UI" pitchFamily="50" charset="-128"/>
                          <a:ea typeface="Meiryo UI" pitchFamily="50" charset="-128"/>
                          <a:cs typeface="Meiryo UI" pitchFamily="50" charset="-128"/>
                        </a:rPr>
                        <a:t>          教員調査</a:t>
                      </a:r>
                      <a:endParaRPr kumimoji="1" lang="ja-JP" altLang="en-US" sz="1600" b="1" dirty="0" smtClean="0">
                        <a:solidFill>
                          <a:srgbClr val="C00000"/>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C00000"/>
                          </a:solidFill>
                          <a:latin typeface="Meiryo UI" pitchFamily="50" charset="-128"/>
                          <a:ea typeface="Meiryo UI" pitchFamily="50" charset="-128"/>
                          <a:cs typeface="Meiryo UI" pitchFamily="50" charset="-128"/>
                        </a:rPr>
                        <a:t>                 　機関調査</a:t>
                      </a:r>
                      <a:endParaRPr kumimoji="1" lang="ja-JP" altLang="en-US" sz="1600" b="1" dirty="0" smtClean="0">
                        <a:solidFill>
                          <a:srgbClr val="C00000"/>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25893">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国際化に対する姿勢</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国際化に対する姿勢</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ja-JP" sz="1600" kern="1200" dirty="0" smtClean="0">
                          <a:solidFill>
                            <a:schemeClr val="tx2"/>
                          </a:solidFill>
                          <a:effectLst/>
                          <a:latin typeface="Meiryo UI" pitchFamily="50" charset="-128"/>
                          <a:ea typeface="Meiryo UI" pitchFamily="50" charset="-128"/>
                          <a:cs typeface="Meiryo UI" pitchFamily="50" charset="-128"/>
                        </a:rPr>
                        <a:t>機関の</a:t>
                      </a:r>
                      <a:r>
                        <a:rPr kumimoji="1" lang="ja-JP" altLang="en-US" sz="1600" kern="1200" dirty="0" smtClean="0">
                          <a:solidFill>
                            <a:schemeClr val="tx2"/>
                          </a:solidFill>
                          <a:effectLst/>
                          <a:latin typeface="Meiryo UI" pitchFamily="50" charset="-128"/>
                          <a:ea typeface="Meiryo UI" pitchFamily="50" charset="-128"/>
                          <a:cs typeface="Meiryo UI" pitchFamily="50" charset="-128"/>
                        </a:rPr>
                        <a:t>コミットメント（方針や体制）</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6553">
                <a:tc>
                  <a:txBody>
                    <a:bodyPr/>
                    <a:lstStyle/>
                    <a:p>
                      <a:pPr algn="ct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2"/>
                          </a:solidFill>
                          <a:latin typeface="Meiryo UI" pitchFamily="50" charset="-128"/>
                          <a:ea typeface="Meiryo UI" pitchFamily="50" charset="-128"/>
                          <a:cs typeface="Meiryo UI" pitchFamily="50" charset="-128"/>
                        </a:rPr>
                        <a:t>国際化に対する機関の　　　支援体制への見解</a:t>
                      </a:r>
                      <a:endParaRPr kumimoji="1" lang="ja-JP" altLang="en-US" sz="1600" b="1" dirty="0" smtClean="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財源</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2"/>
                          </a:solidFill>
                          <a:latin typeface="Meiryo UI" pitchFamily="50" charset="-128"/>
                          <a:ea typeface="Meiryo UI" pitchFamily="50" charset="-128"/>
                          <a:cs typeface="Meiryo UI" pitchFamily="50" charset="-128"/>
                        </a:rPr>
                        <a:t>海外渡航・留学経験</a:t>
                      </a:r>
                      <a:endParaRPr kumimoji="1" lang="ja-JP" altLang="en-US" sz="1600" b="1" dirty="0" smtClean="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海外渡航経験</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2"/>
                          </a:solidFill>
                          <a:latin typeface="Meiryo UI" pitchFamily="50" charset="-128"/>
                          <a:ea typeface="Meiryo UI" pitchFamily="50" charset="-128"/>
                          <a:cs typeface="Meiryo UI" pitchFamily="50" charset="-128"/>
                        </a:rPr>
                        <a:t>海外プログラム</a:t>
                      </a:r>
                      <a:endParaRPr kumimoji="1" lang="ja-JP" altLang="en-US" sz="1600" b="1" dirty="0" smtClean="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5893">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外国語運用能力</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外国語運用能力</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外国語履修の必修状況・授業の提供</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6553">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国際的な授業の履修状況</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国際的な授業の履修必修状況・授業の提供</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6553">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学内における国際活動への　参加状況</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2"/>
                          </a:solidFill>
                          <a:latin typeface="Meiryo UI" pitchFamily="50" charset="-128"/>
                          <a:ea typeface="Meiryo UI" pitchFamily="50" charset="-128"/>
                          <a:cs typeface="Meiryo UI" pitchFamily="50" charset="-128"/>
                        </a:rPr>
                        <a:t>学内における国際活動への　参加状況</a:t>
                      </a:r>
                      <a:endParaRPr kumimoji="1" lang="ja-JP" altLang="en-US" sz="1600" b="1" dirty="0" smtClean="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600" dirty="0" smtClean="0">
                          <a:solidFill>
                            <a:schemeClr val="tx2"/>
                          </a:solidFill>
                          <a:latin typeface="Meiryo UI" pitchFamily="50" charset="-128"/>
                          <a:ea typeface="Meiryo UI" pitchFamily="50" charset="-128"/>
                          <a:cs typeface="Meiryo UI" pitchFamily="50" charset="-128"/>
                        </a:rPr>
                        <a:t>国際的な課外活動</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49" marR="9144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 name="角丸四角形 10"/>
          <p:cNvSpPr/>
          <p:nvPr/>
        </p:nvSpPr>
        <p:spPr>
          <a:xfrm>
            <a:off x="1448194" y="1124744"/>
            <a:ext cx="6048671" cy="504056"/>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2000" b="1" dirty="0" smtClean="0">
                <a:solidFill>
                  <a:schemeClr val="bg1"/>
                </a:solidFill>
                <a:latin typeface="HGS明朝B" pitchFamily="18" charset="-128"/>
                <a:ea typeface="HGS明朝B" pitchFamily="18" charset="-128"/>
              </a:rPr>
              <a:t>マッピング調査：大学国際化の現況を把握する</a:t>
            </a:r>
            <a:endParaRPr kumimoji="1" lang="ja-JP" altLang="en-US" sz="2000" b="1" dirty="0">
              <a:solidFill>
                <a:schemeClr val="bg1"/>
              </a:solidFill>
              <a:latin typeface="HGS明朝B" pitchFamily="18" charset="-128"/>
              <a:ea typeface="HGS明朝B" pitchFamily="18" charset="-128"/>
            </a:endParaRPr>
          </a:p>
        </p:txBody>
      </p:sp>
      <p:sp>
        <p:nvSpPr>
          <p:cNvPr id="5" name="角丸四角形吹き出し 4"/>
          <p:cNvSpPr/>
          <p:nvPr/>
        </p:nvSpPr>
        <p:spPr>
          <a:xfrm>
            <a:off x="6732240" y="1728381"/>
            <a:ext cx="2096772" cy="1098037"/>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tLang="ja-JP" sz="1400" b="1" dirty="0" smtClean="0">
              <a:solidFill>
                <a:srgbClr val="C00000"/>
              </a:solidFill>
              <a:latin typeface="HGS明朝B" pitchFamily="18" charset="-128"/>
              <a:ea typeface="HGS明朝B" pitchFamily="18" charset="-128"/>
            </a:endParaRPr>
          </a:p>
          <a:p>
            <a:pPr algn="ctr"/>
            <a:r>
              <a:rPr lang="ja-JP" altLang="en-US" sz="1400" dirty="0" smtClean="0">
                <a:solidFill>
                  <a:srgbClr val="C00000"/>
                </a:solidFill>
                <a:latin typeface="Meiryo UI" pitchFamily="50" charset="-128"/>
                <a:ea typeface="Meiryo UI" pitchFamily="50" charset="-128"/>
                <a:cs typeface="Meiryo UI" pitchFamily="50" charset="-128"/>
              </a:rPr>
              <a:t>機関</a:t>
            </a:r>
            <a:r>
              <a:rPr lang="ja-JP" altLang="en-US" sz="1400" dirty="0">
                <a:solidFill>
                  <a:srgbClr val="C00000"/>
                </a:solidFill>
                <a:latin typeface="Meiryo UI" pitchFamily="50" charset="-128"/>
                <a:ea typeface="Meiryo UI" pitchFamily="50" charset="-128"/>
                <a:cs typeface="Meiryo UI" pitchFamily="50" charset="-128"/>
              </a:rPr>
              <a:t>類型</a:t>
            </a:r>
            <a:r>
              <a:rPr lang="ja-JP" altLang="en-US" sz="1400" dirty="0" smtClean="0">
                <a:solidFill>
                  <a:srgbClr val="C00000"/>
                </a:solidFill>
                <a:latin typeface="Meiryo UI" pitchFamily="50" charset="-128"/>
                <a:ea typeface="Meiryo UI" pitchFamily="50" charset="-128"/>
                <a:cs typeface="Meiryo UI" pitchFamily="50" charset="-128"/>
              </a:rPr>
              <a:t>別</a:t>
            </a:r>
            <a:endParaRPr lang="en-US" altLang="ja-JP" sz="1400" dirty="0" smtClean="0">
              <a:solidFill>
                <a:srgbClr val="C00000"/>
              </a:solidFill>
              <a:latin typeface="Meiryo UI" pitchFamily="50" charset="-128"/>
              <a:ea typeface="Meiryo UI" pitchFamily="50" charset="-128"/>
              <a:cs typeface="Meiryo UI" pitchFamily="50" charset="-128"/>
            </a:endParaRPr>
          </a:p>
          <a:p>
            <a:pPr algn="ctr">
              <a:tabLst>
                <a:tab pos="85725" algn="l"/>
              </a:tabLst>
            </a:pPr>
            <a:r>
              <a:rPr lang="ja-JP" altLang="en-US" sz="1400" dirty="0">
                <a:solidFill>
                  <a:schemeClr val="tx2"/>
                </a:solidFill>
                <a:latin typeface="Times New Roman" pitchFamily="18" charset="0"/>
                <a:ea typeface="Meiryo UI" pitchFamily="50" charset="-128"/>
                <a:cs typeface="Times New Roman" pitchFamily="18" charset="0"/>
              </a:rPr>
              <a:t>①</a:t>
            </a:r>
            <a:r>
              <a:rPr lang="ja-JP" altLang="ja-JP" sz="1400" dirty="0">
                <a:solidFill>
                  <a:schemeClr val="tx2"/>
                </a:solidFill>
                <a:latin typeface="Times New Roman" pitchFamily="18" charset="0"/>
                <a:ea typeface="Meiryo UI" pitchFamily="50" charset="-128"/>
                <a:cs typeface="Times New Roman" pitchFamily="18" charset="0"/>
              </a:rPr>
              <a:t>研究大学</a:t>
            </a:r>
            <a:r>
              <a:rPr lang="en-US" altLang="ja-JP" sz="1400" dirty="0">
                <a:solidFill>
                  <a:schemeClr val="tx2"/>
                </a:solidFill>
                <a:latin typeface="Times New Roman" pitchFamily="18" charset="0"/>
                <a:ea typeface="Meiryo UI" pitchFamily="50" charset="-128"/>
                <a:cs typeface="Times New Roman" pitchFamily="18" charset="0"/>
              </a:rPr>
              <a:t>(144 )</a:t>
            </a:r>
          </a:p>
          <a:p>
            <a:pPr algn="ctr"/>
            <a:r>
              <a:rPr lang="ja-JP" altLang="en-US" sz="1400" dirty="0">
                <a:solidFill>
                  <a:schemeClr val="tx2"/>
                </a:solidFill>
                <a:latin typeface="Times New Roman" pitchFamily="18" charset="0"/>
                <a:ea typeface="Meiryo UI" pitchFamily="50" charset="-128"/>
                <a:cs typeface="Times New Roman" pitchFamily="18" charset="0"/>
              </a:rPr>
              <a:t>②</a:t>
            </a:r>
            <a:r>
              <a:rPr lang="ja-JP" altLang="ja-JP" sz="1400" dirty="0">
                <a:solidFill>
                  <a:schemeClr val="tx2"/>
                </a:solidFill>
                <a:latin typeface="Times New Roman" pitchFamily="18" charset="0"/>
                <a:ea typeface="Meiryo UI" pitchFamily="50" charset="-128"/>
                <a:cs typeface="Times New Roman" pitchFamily="18" charset="0"/>
              </a:rPr>
              <a:t>総合大学</a:t>
            </a:r>
            <a:r>
              <a:rPr lang="en-US" altLang="ja-JP" sz="1400" dirty="0">
                <a:solidFill>
                  <a:schemeClr val="tx2"/>
                </a:solidFill>
                <a:latin typeface="Times New Roman" pitchFamily="18" charset="0"/>
                <a:ea typeface="Meiryo UI" pitchFamily="50" charset="-128"/>
                <a:cs typeface="Times New Roman" pitchFamily="18" charset="0"/>
              </a:rPr>
              <a:t>(233 )</a:t>
            </a:r>
          </a:p>
          <a:p>
            <a:pPr algn="ctr"/>
            <a:r>
              <a:rPr lang="ja-JP" altLang="en-US" sz="1400" dirty="0">
                <a:solidFill>
                  <a:schemeClr val="tx2"/>
                </a:solidFill>
                <a:latin typeface="Times New Roman" pitchFamily="18" charset="0"/>
                <a:ea typeface="Meiryo UI" pitchFamily="50" charset="-128"/>
                <a:cs typeface="Times New Roman" pitchFamily="18" charset="0"/>
              </a:rPr>
              <a:t>③</a:t>
            </a:r>
            <a:r>
              <a:rPr lang="ja-JP" altLang="ja-JP" sz="1400" dirty="0">
                <a:solidFill>
                  <a:schemeClr val="tx2"/>
                </a:solidFill>
                <a:latin typeface="Times New Roman" pitchFamily="18" charset="0"/>
                <a:ea typeface="Meiryo UI" pitchFamily="50" charset="-128"/>
                <a:cs typeface="Times New Roman" pitchFamily="18" charset="0"/>
              </a:rPr>
              <a:t>リベラルアーツ</a:t>
            </a:r>
            <a:r>
              <a:rPr lang="en-US" altLang="ja-JP" sz="1400" dirty="0">
                <a:solidFill>
                  <a:schemeClr val="tx2"/>
                </a:solidFill>
                <a:latin typeface="Times New Roman" pitchFamily="18" charset="0"/>
                <a:ea typeface="Meiryo UI" pitchFamily="50" charset="-128"/>
                <a:cs typeface="Times New Roman" pitchFamily="18" charset="0"/>
              </a:rPr>
              <a:t>(187) </a:t>
            </a:r>
          </a:p>
          <a:p>
            <a:pPr algn="ctr"/>
            <a:r>
              <a:rPr lang="ja-JP" altLang="en-US" sz="1400" dirty="0">
                <a:solidFill>
                  <a:schemeClr val="tx2"/>
                </a:solidFill>
                <a:latin typeface="Times New Roman" pitchFamily="18" charset="0"/>
                <a:ea typeface="Meiryo UI" pitchFamily="50" charset="-128"/>
                <a:cs typeface="Times New Roman" pitchFamily="18" charset="0"/>
              </a:rPr>
              <a:t>④</a:t>
            </a:r>
            <a:r>
              <a:rPr lang="ja-JP" altLang="ja-JP" sz="1400" dirty="0">
                <a:solidFill>
                  <a:schemeClr val="tx2"/>
                </a:solidFill>
                <a:latin typeface="Times New Roman" pitchFamily="18" charset="0"/>
                <a:ea typeface="Meiryo UI" pitchFamily="50" charset="-128"/>
                <a:cs typeface="Times New Roman" pitchFamily="18" charset="0"/>
              </a:rPr>
              <a:t>コミュニティカレッジ</a:t>
            </a:r>
            <a:r>
              <a:rPr lang="en-US" altLang="ja-JP" sz="1400" dirty="0">
                <a:solidFill>
                  <a:schemeClr val="tx2"/>
                </a:solidFill>
                <a:latin typeface="Times New Roman" pitchFamily="18" charset="0"/>
                <a:ea typeface="Meiryo UI" pitchFamily="50" charset="-128"/>
                <a:cs typeface="Times New Roman" pitchFamily="18" charset="0"/>
              </a:rPr>
              <a:t>(188</a:t>
            </a:r>
            <a:r>
              <a:rPr lang="en-US" altLang="ja-JP" sz="1400" b="1" dirty="0">
                <a:solidFill>
                  <a:schemeClr val="tx2"/>
                </a:solidFill>
                <a:latin typeface="Times New Roman" pitchFamily="18" charset="0"/>
                <a:cs typeface="Times New Roman" pitchFamily="18" charset="0"/>
              </a:rPr>
              <a:t>)</a:t>
            </a:r>
            <a:endParaRPr lang="ja-JP" altLang="en-US" sz="1400" b="1" dirty="0">
              <a:solidFill>
                <a:schemeClr val="tx2"/>
              </a:solidFill>
              <a:latin typeface="Times New Roman" pitchFamily="18" charset="0"/>
              <a:cs typeface="Times New Roman" pitchFamily="18" charset="0"/>
            </a:endParaRPr>
          </a:p>
          <a:p>
            <a:pPr algn="ctr"/>
            <a:r>
              <a:rPr lang="ja-JP" altLang="en-US" sz="1400" b="1" dirty="0">
                <a:solidFill>
                  <a:srgbClr val="C00000"/>
                </a:solidFill>
                <a:latin typeface="HGS明朝B" pitchFamily="18" charset="-128"/>
                <a:ea typeface="HGS明朝B" pitchFamily="18" charset="-128"/>
              </a:rPr>
              <a:t>　</a:t>
            </a:r>
            <a:endParaRPr kumimoji="1" lang="ja-JP" altLang="en-US" sz="14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618993" cy="907504"/>
          </a:xfrm>
        </p:spPr>
        <p:txBody>
          <a:bodyPr>
            <a:noAutofit/>
          </a:bodyPr>
          <a:lstStyle/>
          <a:p>
            <a:r>
              <a:rPr lang="en-US" altLang="ja-JP" sz="2800" b="1" dirty="0" smtClean="0">
                <a:solidFill>
                  <a:srgbClr val="C00000"/>
                </a:solidFill>
                <a:latin typeface="Century" pitchFamily="18" charset="0"/>
                <a:cs typeface="Times New Roman" pitchFamily="18" charset="0"/>
              </a:rPr>
              <a:t>Mapping Internationalization on U.S. campuses</a:t>
            </a:r>
            <a:r>
              <a:rPr lang="ja-JP" altLang="en-US" sz="2800" b="1" dirty="0" smtClean="0">
                <a:solidFill>
                  <a:srgbClr val="C00000"/>
                </a:solidFill>
                <a:latin typeface="Century" pitchFamily="18" charset="0"/>
                <a:cs typeface="Times New Roman" pitchFamily="18" charset="0"/>
              </a:rPr>
              <a:t>　</a:t>
            </a:r>
            <a:r>
              <a:rPr lang="en-US" altLang="ja-JP" sz="2800" b="1" dirty="0" smtClean="0">
                <a:solidFill>
                  <a:srgbClr val="C00000"/>
                </a:solidFill>
                <a:latin typeface="Century" pitchFamily="18" charset="0"/>
                <a:cs typeface="Times New Roman" pitchFamily="18" charset="0"/>
              </a:rPr>
              <a:t>(2008)</a:t>
            </a:r>
            <a:endParaRPr kumimoji="1" lang="ja-JP" altLang="en-US" sz="2800" dirty="0"/>
          </a:p>
        </p:txBody>
      </p:sp>
      <p:graphicFrame>
        <p:nvGraphicFramePr>
          <p:cNvPr id="6" name="コンテンツ プレースホルダ 5"/>
          <p:cNvGraphicFramePr>
            <a:graphicFrameLocks noGrp="1"/>
          </p:cNvGraphicFramePr>
          <p:nvPr>
            <p:ph idx="1"/>
            <p:extLst>
              <p:ext uri="{D42A27DB-BD31-4B8C-83A1-F6EECF244321}">
                <p14:modId xmlns:p14="http://schemas.microsoft.com/office/powerpoint/2010/main" val="4194079759"/>
              </p:ext>
            </p:extLst>
          </p:nvPr>
        </p:nvGraphicFramePr>
        <p:xfrm>
          <a:off x="323528" y="1484784"/>
          <a:ext cx="8424935" cy="4159283"/>
        </p:xfrm>
        <a:graphic>
          <a:graphicData uri="http://schemas.openxmlformats.org/drawingml/2006/table">
            <a:tbl>
              <a:tblPr firstRow="1" bandRow="1">
                <a:tableStyleId>{F2DE63D5-997A-4646-A377-4702673A728D}</a:tableStyleId>
              </a:tblPr>
              <a:tblGrid>
                <a:gridCol w="229744"/>
                <a:gridCol w="2650576"/>
                <a:gridCol w="5544615"/>
              </a:tblGrid>
              <a:tr h="432048">
                <a:tc>
                  <a:txBody>
                    <a:bodyPr/>
                    <a:lstStyle/>
                    <a:p>
                      <a:endParaRPr lang="ja-JP" altLang="en-US" sz="2000" dirty="0"/>
                    </a:p>
                  </a:txBody>
                  <a:tcPr marL="68580" marR="68580" marT="0" marB="0">
                    <a:lnB w="12700" cap="flat" cmpd="sng" algn="ctr">
                      <a:solidFill>
                        <a:schemeClr val="tx1"/>
                      </a:solidFill>
                      <a:prstDash val="solid"/>
                      <a:round/>
                      <a:headEnd type="none" w="med" len="med"/>
                      <a:tailEnd type="none" w="med" len="med"/>
                    </a:lnB>
                  </a:tcPr>
                </a:tc>
                <a:tc gridSpan="2">
                  <a:txBody>
                    <a:bodyPr/>
                    <a:lstStyle/>
                    <a:p>
                      <a:r>
                        <a:rPr kumimoji="1" lang="en-US" altLang="ja-JP" sz="2000" baseline="0" dirty="0" smtClean="0">
                          <a:latin typeface="+mn-lt"/>
                          <a:ea typeface="+mn-ea"/>
                        </a:rPr>
                        <a:t>    </a:t>
                      </a:r>
                      <a:r>
                        <a:rPr kumimoji="1" lang="ja-JP" altLang="en-US" sz="2000" baseline="0" dirty="0" smtClean="0">
                          <a:latin typeface="+mn-lt"/>
                          <a:ea typeface="+mn-ea"/>
                        </a:rPr>
                        <a:t>　</a:t>
                      </a:r>
                      <a:r>
                        <a:rPr kumimoji="1" lang="en-US" altLang="ja-JP" sz="2000" baseline="0" dirty="0" smtClean="0">
                          <a:latin typeface="+mn-lt"/>
                          <a:ea typeface="+mn-ea"/>
                        </a:rPr>
                        <a:t> </a:t>
                      </a:r>
                      <a:r>
                        <a:rPr kumimoji="1" lang="ja-JP" altLang="en-US" sz="2000" dirty="0" smtClean="0">
                          <a:latin typeface="HGS明朝B" pitchFamily="18" charset="-128"/>
                          <a:ea typeface="HGS明朝B" pitchFamily="18" charset="-128"/>
                        </a:rPr>
                        <a:t>マッピング調査</a:t>
                      </a:r>
                      <a:r>
                        <a:rPr kumimoji="1" lang="en-US" altLang="ja-JP" sz="2000" dirty="0" smtClean="0">
                          <a:latin typeface="Times New Roman" pitchFamily="18" charset="0"/>
                          <a:ea typeface="HGS明朝B" pitchFamily="18" charset="-128"/>
                          <a:cs typeface="Times New Roman" pitchFamily="18" charset="0"/>
                        </a:rPr>
                        <a:t>(2006</a:t>
                      </a:r>
                      <a:r>
                        <a:rPr kumimoji="1" lang="ja-JP" altLang="en-US" sz="2000" dirty="0" smtClean="0">
                          <a:latin typeface="Times New Roman" pitchFamily="18" charset="0"/>
                          <a:ea typeface="HGS明朝B" pitchFamily="18" charset="-128"/>
                          <a:cs typeface="Times New Roman" pitchFamily="18" charset="0"/>
                        </a:rPr>
                        <a:t>年度</a:t>
                      </a:r>
                      <a:r>
                        <a:rPr kumimoji="1" lang="en-US" altLang="ja-JP" sz="2000" dirty="0" smtClean="0">
                          <a:latin typeface="Times New Roman" pitchFamily="18" charset="0"/>
                          <a:ea typeface="HGS明朝B" pitchFamily="18" charset="-128"/>
                          <a:cs typeface="Times New Roman" pitchFamily="18" charset="0"/>
                        </a:rPr>
                        <a:t>)</a:t>
                      </a:r>
                      <a:r>
                        <a:rPr kumimoji="1" lang="ja-JP" altLang="en-US" sz="2000" dirty="0" smtClean="0">
                          <a:latin typeface="Times New Roman" pitchFamily="18" charset="0"/>
                          <a:ea typeface="HGS明朝B" pitchFamily="18" charset="-128"/>
                          <a:cs typeface="Times New Roman" pitchFamily="18" charset="0"/>
                        </a:rPr>
                        <a:t>の領域と項目例</a:t>
                      </a:r>
                      <a:r>
                        <a:rPr kumimoji="1" lang="en-US" altLang="ja-JP" sz="2000" dirty="0" smtClean="0">
                          <a:latin typeface="HGS明朝B" pitchFamily="18" charset="-128"/>
                          <a:ea typeface="HGS明朝B" pitchFamily="18" charset="-128"/>
                        </a:rPr>
                        <a:t>【</a:t>
                      </a:r>
                      <a:r>
                        <a:rPr kumimoji="1" lang="ja-JP" altLang="en-US" sz="2000" dirty="0" smtClean="0">
                          <a:latin typeface="HGS明朝B" pitchFamily="18" charset="-128"/>
                          <a:ea typeface="HGS明朝B" pitchFamily="18" charset="-128"/>
                        </a:rPr>
                        <a:t>類型別機関調査</a:t>
                      </a:r>
                      <a:r>
                        <a:rPr kumimoji="1" lang="en-US" altLang="ja-JP" sz="2000" dirty="0" smtClean="0">
                          <a:latin typeface="HGS明朝B" pitchFamily="18" charset="-128"/>
                          <a:ea typeface="HGS明朝B" pitchFamily="18" charset="-128"/>
                        </a:rPr>
                        <a:t>】</a:t>
                      </a:r>
                      <a:endParaRPr kumimoji="1" lang="ja-JP" altLang="en-US" sz="2000" dirty="0">
                        <a:latin typeface="HGS明朝B" pitchFamily="18" charset="-128"/>
                        <a:ea typeface="HGS明朝B" pitchFamily="18" charset="-128"/>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marL="68580" marR="68580" marT="0" marB="0"/>
                </a:tc>
              </a:tr>
              <a:tr h="665252">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1</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機関の支援</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国際化のコミットメントの明示、組織体制、人員、外部資金</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2279">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2</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履修の必修状況</a:t>
                      </a:r>
                      <a:r>
                        <a:rPr lang="ja-JP" sz="1800" kern="100" dirty="0" smtClean="0">
                          <a:solidFill>
                            <a:schemeClr val="tx2"/>
                          </a:solidFill>
                          <a:latin typeface="Meiryo UI" pitchFamily="50" charset="-128"/>
                          <a:ea typeface="Meiryo UI" pitchFamily="50" charset="-128"/>
                          <a:cs typeface="Meiryo UI" pitchFamily="50" charset="-128"/>
                        </a:rPr>
                        <a:t>、</a:t>
                      </a:r>
                      <a:r>
                        <a:rPr lang="en-US" altLang="ja-JP" sz="1800" kern="100" baseline="0" dirty="0" smtClean="0">
                          <a:solidFill>
                            <a:schemeClr val="tx2"/>
                          </a:solidFill>
                          <a:latin typeface="Meiryo UI" pitchFamily="50" charset="-128"/>
                          <a:ea typeface="Meiryo UI" pitchFamily="50" charset="-128"/>
                          <a:cs typeface="Meiryo UI" pitchFamily="50" charset="-128"/>
                        </a:rPr>
                        <a:t>              </a:t>
                      </a:r>
                      <a:r>
                        <a:rPr lang="ja-JP" sz="1800" kern="100" dirty="0" smtClean="0">
                          <a:solidFill>
                            <a:schemeClr val="tx2"/>
                          </a:solidFill>
                          <a:latin typeface="Meiryo UI" pitchFamily="50" charset="-128"/>
                          <a:ea typeface="Meiryo UI" pitchFamily="50" charset="-128"/>
                          <a:cs typeface="Meiryo UI" pitchFamily="50" charset="-128"/>
                        </a:rPr>
                        <a:t>プログラム</a:t>
                      </a:r>
                      <a:r>
                        <a:rPr lang="ja-JP" sz="1800" kern="100" dirty="0">
                          <a:solidFill>
                            <a:schemeClr val="tx2"/>
                          </a:solidFill>
                          <a:latin typeface="Meiryo UI" pitchFamily="50" charset="-128"/>
                          <a:ea typeface="Meiryo UI" pitchFamily="50" charset="-128"/>
                          <a:cs typeface="Meiryo UI" pitchFamily="50" charset="-128"/>
                        </a:rPr>
                        <a:t>、課外活動</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外国語の授業の提供・履修必修状況、国際的</a:t>
                      </a:r>
                      <a:r>
                        <a:rPr lang="en-US" sz="1800" kern="100" dirty="0">
                          <a:solidFill>
                            <a:schemeClr val="tx2"/>
                          </a:solidFill>
                          <a:latin typeface="Meiryo UI" pitchFamily="50" charset="-128"/>
                          <a:ea typeface="Meiryo UI" pitchFamily="50" charset="-128"/>
                          <a:cs typeface="Meiryo UI" pitchFamily="50" charset="-128"/>
                        </a:rPr>
                        <a:t>/</a:t>
                      </a:r>
                      <a:r>
                        <a:rPr lang="ja-JP" sz="1800" kern="100" dirty="0">
                          <a:solidFill>
                            <a:schemeClr val="tx2"/>
                          </a:solidFill>
                          <a:latin typeface="Meiryo UI" pitchFamily="50" charset="-128"/>
                          <a:ea typeface="Meiryo UI" pitchFamily="50" charset="-128"/>
                          <a:cs typeface="Meiryo UI" pitchFamily="50" charset="-128"/>
                        </a:rPr>
                        <a:t>グローバルな授業の履修必修状況、海外研修、テクノロジーの活用</a:t>
                      </a:r>
                      <a:r>
                        <a:rPr lang="ja-JP" sz="1800" kern="100" dirty="0">
                          <a:solidFill>
                            <a:schemeClr val="tx1"/>
                          </a:solidFill>
                          <a:latin typeface="Meiryo UI" pitchFamily="50" charset="-128"/>
                          <a:ea typeface="Meiryo UI" pitchFamily="50" charset="-128"/>
                          <a:cs typeface="Meiryo UI" pitchFamily="50" charset="-128"/>
                        </a:rPr>
                        <a:t>、</a:t>
                      </a:r>
                      <a:r>
                        <a:rPr lang="ja-JP" sz="1800" kern="100" dirty="0">
                          <a:solidFill>
                            <a:srgbClr val="C00000"/>
                          </a:solidFill>
                          <a:latin typeface="Meiryo UI" pitchFamily="50" charset="-128"/>
                          <a:ea typeface="Meiryo UI" pitchFamily="50" charset="-128"/>
                          <a:cs typeface="Meiryo UI" pitchFamily="50" charset="-128"/>
                        </a:rPr>
                        <a:t>ジョイントディグリー</a:t>
                      </a:r>
                      <a:r>
                        <a:rPr lang="ja-JP" sz="1800" kern="100" dirty="0" smtClean="0">
                          <a:solidFill>
                            <a:schemeClr val="tx2"/>
                          </a:solidFill>
                          <a:latin typeface="Meiryo UI" pitchFamily="50" charset="-128"/>
                          <a:ea typeface="Meiryo UI" pitchFamily="50" charset="-128"/>
                          <a:cs typeface="Meiryo UI" pitchFamily="50" charset="-128"/>
                        </a:rPr>
                        <a:t>、キャンパス</a:t>
                      </a:r>
                      <a:r>
                        <a:rPr lang="ja-JP" sz="1800" kern="100" dirty="0">
                          <a:solidFill>
                            <a:schemeClr val="tx2"/>
                          </a:solidFill>
                          <a:latin typeface="Meiryo UI" pitchFamily="50" charset="-128"/>
                          <a:ea typeface="Meiryo UI" pitchFamily="50" charset="-128"/>
                          <a:cs typeface="Meiryo UI" pitchFamily="50" charset="-128"/>
                        </a:rPr>
                        <a:t>活動</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4852">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3</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smtClean="0">
                          <a:solidFill>
                            <a:schemeClr val="tx2"/>
                          </a:solidFill>
                          <a:latin typeface="Meiryo UI" pitchFamily="50" charset="-128"/>
                          <a:ea typeface="Meiryo UI" pitchFamily="50" charset="-128"/>
                          <a:cs typeface="Meiryo UI" pitchFamily="50" charset="-128"/>
                        </a:rPr>
                        <a:t>教員</a:t>
                      </a:r>
                      <a:r>
                        <a:rPr lang="ja-JP" altLang="en-US" sz="1800" kern="100" dirty="0" smtClean="0">
                          <a:solidFill>
                            <a:schemeClr val="tx2"/>
                          </a:solidFill>
                          <a:latin typeface="Meiryo UI" pitchFamily="50" charset="-128"/>
                          <a:ea typeface="Meiryo UI" pitchFamily="50" charset="-128"/>
                          <a:cs typeface="Meiryo UI" pitchFamily="50" charset="-128"/>
                        </a:rPr>
                        <a:t>に関する</a:t>
                      </a:r>
                      <a:r>
                        <a:rPr lang="ja-JP" sz="1800" kern="100" dirty="0" smtClean="0">
                          <a:solidFill>
                            <a:schemeClr val="tx2"/>
                          </a:solidFill>
                          <a:latin typeface="Meiryo UI" pitchFamily="50" charset="-128"/>
                          <a:ea typeface="Meiryo UI" pitchFamily="50" charset="-128"/>
                          <a:cs typeface="Meiryo UI" pitchFamily="50" charset="-128"/>
                        </a:rPr>
                        <a:t>指針</a:t>
                      </a:r>
                      <a:r>
                        <a:rPr lang="ja-JP" sz="1800" kern="100" dirty="0">
                          <a:solidFill>
                            <a:schemeClr val="tx2"/>
                          </a:solidFill>
                          <a:latin typeface="Meiryo UI" pitchFamily="50" charset="-128"/>
                          <a:ea typeface="Meiryo UI" pitchFamily="50" charset="-128"/>
                          <a:cs typeface="Meiryo UI" pitchFamily="50" charset="-128"/>
                        </a:rPr>
                        <a:t>や機会</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教員の機会に対する財政支援、昇進・テニュア・採用にかかわる基準</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4852">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4</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海外留学生</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在籍数、海外留学生募集のターゲットや戦略、財政支援、プログラムや支援サービス</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スライド番号プレースホルダ 3"/>
          <p:cNvSpPr>
            <a:spLocks noGrp="1"/>
          </p:cNvSpPr>
          <p:nvPr>
            <p:ph type="sldNum" sz="quarter" idx="12"/>
          </p:nvPr>
        </p:nvSpPr>
        <p:spPr/>
        <p:txBody>
          <a:bodyPr/>
          <a:lstStyle/>
          <a:p>
            <a:pPr>
              <a:defRPr/>
            </a:pPr>
            <a:fld id="{DE95A068-EFA4-4EA0-B7D3-211712FC6567}" type="slidenum">
              <a:rPr lang="ja-JP" altLang="en-US" smtClean="0"/>
              <a:pPr>
                <a:defRPr/>
              </a:pPr>
              <a:t>6</a:t>
            </a:fld>
            <a:endParaRPr lang="ja-JP" alt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618993" cy="907504"/>
          </a:xfrm>
        </p:spPr>
        <p:txBody>
          <a:bodyPr>
            <a:noAutofit/>
          </a:bodyPr>
          <a:lstStyle/>
          <a:p>
            <a:r>
              <a:rPr lang="en-US" altLang="ja-JP" sz="2800" b="1" dirty="0" smtClean="0">
                <a:solidFill>
                  <a:srgbClr val="C00000"/>
                </a:solidFill>
                <a:latin typeface="Century" pitchFamily="18" charset="0"/>
                <a:cs typeface="Times New Roman" pitchFamily="18" charset="0"/>
              </a:rPr>
              <a:t>Mapping Internationalization on U.S. campuses</a:t>
            </a:r>
            <a:r>
              <a:rPr lang="ja-JP" altLang="en-US" sz="2800" b="1" dirty="0" smtClean="0">
                <a:solidFill>
                  <a:srgbClr val="C00000"/>
                </a:solidFill>
                <a:latin typeface="Century" pitchFamily="18" charset="0"/>
                <a:cs typeface="Times New Roman" pitchFamily="18" charset="0"/>
              </a:rPr>
              <a:t>　</a:t>
            </a:r>
            <a:r>
              <a:rPr lang="en-US" altLang="ja-JP" sz="2800" b="1" dirty="0" smtClean="0">
                <a:solidFill>
                  <a:srgbClr val="C00000"/>
                </a:solidFill>
                <a:latin typeface="Century" pitchFamily="18" charset="0"/>
                <a:cs typeface="Times New Roman" pitchFamily="18" charset="0"/>
              </a:rPr>
              <a:t>(2012)</a:t>
            </a:r>
            <a:endParaRPr kumimoji="1" lang="ja-JP" altLang="en-US" sz="2800" dirty="0"/>
          </a:p>
        </p:txBody>
      </p:sp>
      <p:sp>
        <p:nvSpPr>
          <p:cNvPr id="4" name="スライド番号プレースホルダ 3"/>
          <p:cNvSpPr>
            <a:spLocks noGrp="1"/>
          </p:cNvSpPr>
          <p:nvPr>
            <p:ph type="sldNum" sz="quarter" idx="12"/>
          </p:nvPr>
        </p:nvSpPr>
        <p:spPr/>
        <p:txBody>
          <a:bodyPr/>
          <a:lstStyle/>
          <a:p>
            <a:pPr>
              <a:defRPr/>
            </a:pPr>
            <a:fld id="{DE95A068-EFA4-4EA0-B7D3-211712FC6567}" type="slidenum">
              <a:rPr lang="ja-JP" altLang="en-US" smtClean="0"/>
              <a:pPr>
                <a:defRPr/>
              </a:pPr>
              <a:t>7</a:t>
            </a:fld>
            <a:endParaRPr lang="ja-JP" altLang="en-US"/>
          </a:p>
        </p:txBody>
      </p:sp>
      <p:graphicFrame>
        <p:nvGraphicFramePr>
          <p:cNvPr id="9" name="表 8"/>
          <p:cNvGraphicFramePr>
            <a:graphicFrameLocks noGrp="1"/>
          </p:cNvGraphicFramePr>
          <p:nvPr>
            <p:extLst>
              <p:ext uri="{D42A27DB-BD31-4B8C-83A1-F6EECF244321}">
                <p14:modId xmlns:p14="http://schemas.microsoft.com/office/powerpoint/2010/main" val="1759343966"/>
              </p:ext>
            </p:extLst>
          </p:nvPr>
        </p:nvGraphicFramePr>
        <p:xfrm>
          <a:off x="323528" y="1412775"/>
          <a:ext cx="8424937" cy="4320481"/>
        </p:xfrm>
        <a:graphic>
          <a:graphicData uri="http://schemas.openxmlformats.org/drawingml/2006/table">
            <a:tbl>
              <a:tblPr firstRow="1" bandRow="1">
                <a:tableStyleId>{F2DE63D5-997A-4646-A377-4702673A728D}</a:tableStyleId>
              </a:tblPr>
              <a:tblGrid>
                <a:gridCol w="278430"/>
                <a:gridCol w="2529882"/>
                <a:gridCol w="5616625"/>
              </a:tblGrid>
              <a:tr h="402932">
                <a:tc gridSpan="3">
                  <a:txBody>
                    <a:bodyPr/>
                    <a:lstStyle/>
                    <a:p>
                      <a:r>
                        <a:rPr kumimoji="1" lang="ja-JP" altLang="en-US" sz="2000" baseline="0" dirty="0" smtClean="0">
                          <a:latin typeface="HGS明朝B" pitchFamily="18" charset="-128"/>
                          <a:ea typeface="HGS明朝B" pitchFamily="18" charset="-128"/>
                        </a:rPr>
                        <a:t>   　　</a:t>
                      </a:r>
                      <a:r>
                        <a:rPr kumimoji="1" lang="ja-JP" altLang="en-US" sz="2000" dirty="0" smtClean="0">
                          <a:latin typeface="HGS明朝B" pitchFamily="18" charset="-128"/>
                          <a:ea typeface="HGS明朝B" pitchFamily="18" charset="-128"/>
                        </a:rPr>
                        <a:t>マッピング調査</a:t>
                      </a:r>
                      <a:r>
                        <a:rPr kumimoji="1" lang="en-US" altLang="ja-JP" sz="2000" dirty="0" smtClean="0">
                          <a:latin typeface="Times New Roman" pitchFamily="18" charset="0"/>
                          <a:ea typeface="HGS明朝B" pitchFamily="18" charset="-128"/>
                          <a:cs typeface="Times New Roman" pitchFamily="18" charset="0"/>
                        </a:rPr>
                        <a:t>(2011</a:t>
                      </a:r>
                      <a:r>
                        <a:rPr kumimoji="1" lang="ja-JP" altLang="en-US" sz="2000" dirty="0" smtClean="0">
                          <a:latin typeface="Times New Roman" pitchFamily="18" charset="0"/>
                          <a:ea typeface="HGS明朝B" pitchFamily="18" charset="-128"/>
                          <a:cs typeface="Times New Roman" pitchFamily="18" charset="0"/>
                        </a:rPr>
                        <a:t>年度</a:t>
                      </a:r>
                      <a:r>
                        <a:rPr kumimoji="1" lang="en-US" altLang="ja-JP" sz="2000" dirty="0" smtClean="0">
                          <a:latin typeface="Times New Roman" pitchFamily="18" charset="0"/>
                          <a:ea typeface="HGS明朝B" pitchFamily="18" charset="-128"/>
                          <a:cs typeface="Times New Roman" pitchFamily="18" charset="0"/>
                        </a:rPr>
                        <a:t>)</a:t>
                      </a:r>
                      <a:r>
                        <a:rPr kumimoji="1" lang="ja-JP" altLang="en-US" sz="2000" dirty="0" smtClean="0">
                          <a:latin typeface="Times New Roman" pitchFamily="18" charset="0"/>
                          <a:ea typeface="HGS明朝B" pitchFamily="18" charset="-128"/>
                          <a:cs typeface="Times New Roman" pitchFamily="18" charset="0"/>
                        </a:rPr>
                        <a:t>の領域と項目例</a:t>
                      </a:r>
                      <a:r>
                        <a:rPr kumimoji="1" lang="en-US" altLang="ja-JP" sz="2000" dirty="0" smtClean="0">
                          <a:latin typeface="HGS明朝B" pitchFamily="18" charset="-128"/>
                          <a:ea typeface="HGS明朝B" pitchFamily="18" charset="-128"/>
                        </a:rPr>
                        <a:t>【</a:t>
                      </a:r>
                      <a:r>
                        <a:rPr kumimoji="1" lang="ja-JP" altLang="en-US" sz="2000" dirty="0" smtClean="0">
                          <a:latin typeface="HGS明朝B" pitchFamily="18" charset="-128"/>
                          <a:ea typeface="HGS明朝B" pitchFamily="18" charset="-128"/>
                        </a:rPr>
                        <a:t>類型別機関調査</a:t>
                      </a:r>
                      <a:r>
                        <a:rPr kumimoji="1" lang="en-US" altLang="ja-JP" sz="2000" dirty="0" smtClean="0">
                          <a:latin typeface="HGS明朝B" pitchFamily="18" charset="-128"/>
                          <a:ea typeface="HGS明朝B" pitchFamily="18" charset="-128"/>
                        </a:rPr>
                        <a:t>】</a:t>
                      </a:r>
                      <a:endParaRPr kumimoji="1" lang="ja-JP" altLang="en-US" sz="2000" dirty="0">
                        <a:latin typeface="HGS明朝B" pitchFamily="18" charset="-128"/>
                        <a:ea typeface="HGS明朝B" pitchFamily="18" charset="-128"/>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marL="68580" marR="68580" marT="0" marB="0">
                    <a:lnB w="12700" cap="flat" cmpd="sng" algn="ctr">
                      <a:solidFill>
                        <a:schemeClr val="tx1"/>
                      </a:solidFill>
                      <a:prstDash val="solid"/>
                      <a:round/>
                      <a:headEnd type="none" w="med" len="med"/>
                      <a:tailEnd type="none" w="med" len="med"/>
                    </a:lnB>
                    <a:solidFill>
                      <a:srgbClr val="C00000"/>
                    </a:solidFill>
                  </a:tcPr>
                </a:tc>
                <a:tc hMerge="1">
                  <a:txBody>
                    <a:bodyPr/>
                    <a:lstStyle/>
                    <a:p>
                      <a:endParaRPr kumimoji="1" lang="ja-JP" altLang="en-US" sz="1400" dirty="0"/>
                    </a:p>
                  </a:txBody>
                  <a:tcPr marL="68580" marR="68580" marT="0" marB="0"/>
                </a:tc>
              </a:tr>
              <a:tr h="662353">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1</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機関のコミットメント</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ミッションステイトメント、戦略計画</a:t>
                      </a:r>
                      <a:r>
                        <a:rPr lang="ja-JP" sz="1800" kern="100" dirty="0" smtClean="0">
                          <a:solidFill>
                            <a:schemeClr val="tx2"/>
                          </a:solidFill>
                          <a:latin typeface="Meiryo UI" pitchFamily="50" charset="-128"/>
                          <a:ea typeface="Meiryo UI" pitchFamily="50" charset="-128"/>
                          <a:cs typeface="Meiryo UI" pitchFamily="50" charset="-128"/>
                        </a:rPr>
                        <a:t>、</a:t>
                      </a:r>
                      <a:r>
                        <a:rPr lang="ja-JP" altLang="en-US" sz="1800" kern="100" dirty="0" smtClean="0">
                          <a:solidFill>
                            <a:srgbClr val="C00000"/>
                          </a:solidFill>
                          <a:latin typeface="Meiryo UI" pitchFamily="50" charset="-128"/>
                          <a:ea typeface="Meiryo UI" pitchFamily="50" charset="-128"/>
                          <a:cs typeface="Meiryo UI" pitchFamily="50" charset="-128"/>
                        </a:rPr>
                        <a:t>形式的評価機能（アクレディテーションとの連動等）、学習成果の設定や評価</a:t>
                      </a:r>
                      <a:endParaRPr lang="ja-JP" sz="1800" b="1" kern="100" dirty="0">
                        <a:solidFill>
                          <a:srgbClr val="C00000"/>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2932">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2</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組織体制や人員</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体制や人員に関する報告、オフィスの配置</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3530">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3</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1200"/>
                        </a:spcBef>
                        <a:spcAft>
                          <a:spcPts val="0"/>
                        </a:spcAft>
                      </a:pPr>
                      <a:r>
                        <a:rPr lang="ja-JP" sz="1800" kern="100" dirty="0" smtClean="0">
                          <a:solidFill>
                            <a:schemeClr val="tx2"/>
                          </a:solidFill>
                          <a:latin typeface="Meiryo UI" pitchFamily="50" charset="-128"/>
                          <a:ea typeface="Meiryo UI" pitchFamily="50" charset="-128"/>
                          <a:cs typeface="Meiryo UI" pitchFamily="50" charset="-128"/>
                        </a:rPr>
                        <a:t>カリキュラム</a:t>
                      </a:r>
                      <a:r>
                        <a:rPr lang="en-US" altLang="ja-JP" sz="1800" kern="100" baseline="0" dirty="0" smtClean="0">
                          <a:solidFill>
                            <a:schemeClr val="tx2"/>
                          </a:solidFill>
                          <a:latin typeface="Meiryo UI" pitchFamily="50" charset="-128"/>
                          <a:ea typeface="Meiryo UI" pitchFamily="50" charset="-128"/>
                          <a:cs typeface="Meiryo UI" pitchFamily="50" charset="-128"/>
                        </a:rPr>
                        <a:t>               </a:t>
                      </a:r>
                      <a:r>
                        <a:rPr lang="ja-JP" altLang="en-US" sz="1800" kern="100" baseline="0" dirty="0" smtClean="0">
                          <a:solidFill>
                            <a:schemeClr val="tx2"/>
                          </a:solidFill>
                          <a:latin typeface="Meiryo UI" pitchFamily="50" charset="-128"/>
                          <a:ea typeface="Meiryo UI" pitchFamily="50" charset="-128"/>
                          <a:cs typeface="Meiryo UI" pitchFamily="50" charset="-128"/>
                        </a:rPr>
                        <a:t>　</a:t>
                      </a:r>
                      <a:r>
                        <a:rPr lang="ja-JP" sz="1800" kern="100" dirty="0" smtClean="0">
                          <a:solidFill>
                            <a:schemeClr val="tx2"/>
                          </a:solidFill>
                          <a:latin typeface="Meiryo UI" pitchFamily="50" charset="-128"/>
                          <a:ea typeface="Meiryo UI" pitchFamily="50" charset="-128"/>
                          <a:cs typeface="Meiryo UI" pitchFamily="50" charset="-128"/>
                        </a:rPr>
                        <a:t>共同カリキュラム</a:t>
                      </a:r>
                      <a:r>
                        <a:rPr lang="en-US" altLang="ja-JP" sz="1800" kern="100" dirty="0" smtClean="0">
                          <a:solidFill>
                            <a:schemeClr val="tx2"/>
                          </a:solidFill>
                          <a:latin typeface="Meiryo UI" pitchFamily="50" charset="-128"/>
                          <a:ea typeface="Meiryo UI" pitchFamily="50" charset="-128"/>
                          <a:cs typeface="Meiryo UI" pitchFamily="50" charset="-128"/>
                        </a:rPr>
                        <a:t>        </a:t>
                      </a:r>
                      <a:r>
                        <a:rPr lang="ja-JP" altLang="en-US" sz="1800" kern="100" dirty="0" smtClean="0">
                          <a:solidFill>
                            <a:schemeClr val="tx2"/>
                          </a:solidFill>
                          <a:latin typeface="Meiryo UI" pitchFamily="50" charset="-128"/>
                          <a:ea typeface="Meiryo UI" pitchFamily="50" charset="-128"/>
                          <a:cs typeface="Meiryo UI" pitchFamily="50" charset="-128"/>
                        </a:rPr>
                        <a:t>　</a:t>
                      </a:r>
                      <a:r>
                        <a:rPr lang="ja-JP" sz="1800" kern="100" dirty="0" smtClean="0">
                          <a:solidFill>
                            <a:srgbClr val="C00000"/>
                          </a:solidFill>
                          <a:latin typeface="Meiryo UI" pitchFamily="50" charset="-128"/>
                          <a:ea typeface="Meiryo UI" pitchFamily="50" charset="-128"/>
                          <a:cs typeface="Meiryo UI" pitchFamily="50" charset="-128"/>
                        </a:rPr>
                        <a:t>学習</a:t>
                      </a:r>
                      <a:r>
                        <a:rPr lang="ja-JP" sz="1800" kern="100" dirty="0">
                          <a:solidFill>
                            <a:srgbClr val="C00000"/>
                          </a:solidFill>
                          <a:latin typeface="Meiryo UI" pitchFamily="50" charset="-128"/>
                          <a:ea typeface="Meiryo UI" pitchFamily="50" charset="-128"/>
                          <a:cs typeface="Meiryo UI" pitchFamily="50" charset="-128"/>
                        </a:rPr>
                        <a:t>成果</a:t>
                      </a:r>
                      <a:endParaRPr lang="ja-JP" sz="1800" b="1" kern="100" dirty="0">
                        <a:solidFill>
                          <a:srgbClr val="C00000"/>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（国際問題に関する）一般教育や外国語の履修必修状況、共同カリキュラム活動やプログラム、学生の学習成果</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2353">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4</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smtClean="0">
                          <a:solidFill>
                            <a:schemeClr val="tx2"/>
                          </a:solidFill>
                          <a:latin typeface="Meiryo UI" pitchFamily="50" charset="-128"/>
                          <a:ea typeface="Meiryo UI" pitchFamily="50" charset="-128"/>
                          <a:cs typeface="Meiryo UI" pitchFamily="50" charset="-128"/>
                        </a:rPr>
                        <a:t>教員</a:t>
                      </a:r>
                      <a:r>
                        <a:rPr lang="ja-JP" altLang="en-US" sz="1800" kern="100" dirty="0" smtClean="0">
                          <a:solidFill>
                            <a:schemeClr val="tx2"/>
                          </a:solidFill>
                          <a:latin typeface="Meiryo UI" pitchFamily="50" charset="-128"/>
                          <a:ea typeface="Meiryo UI" pitchFamily="50" charset="-128"/>
                          <a:cs typeface="Meiryo UI" pitchFamily="50" charset="-128"/>
                        </a:rPr>
                        <a:t>に関する指針</a:t>
                      </a:r>
                      <a:r>
                        <a:rPr lang="ja-JP" sz="1800" kern="100" dirty="0" smtClean="0">
                          <a:solidFill>
                            <a:schemeClr val="tx2"/>
                          </a:solidFill>
                          <a:latin typeface="Meiryo UI" pitchFamily="50" charset="-128"/>
                          <a:ea typeface="Meiryo UI" pitchFamily="50" charset="-128"/>
                          <a:cs typeface="Meiryo UI" pitchFamily="50" charset="-128"/>
                        </a:rPr>
                        <a:t>や</a:t>
                      </a:r>
                      <a:r>
                        <a:rPr lang="ja-JP" sz="1800" kern="100" dirty="0">
                          <a:solidFill>
                            <a:schemeClr val="tx2"/>
                          </a:solidFill>
                          <a:latin typeface="Meiryo UI" pitchFamily="50" charset="-128"/>
                          <a:ea typeface="Meiryo UI" pitchFamily="50" charset="-128"/>
                          <a:cs typeface="Meiryo UI" pitchFamily="50" charset="-128"/>
                        </a:rPr>
                        <a:t>実践</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雇用指針、テニュアや昇進の指針</a:t>
                      </a:r>
                      <a:r>
                        <a:rPr lang="ja-JP" sz="1800" kern="100" dirty="0" smtClean="0">
                          <a:solidFill>
                            <a:schemeClr val="tx2"/>
                          </a:solidFill>
                          <a:latin typeface="Meiryo UI" pitchFamily="50" charset="-128"/>
                          <a:ea typeface="Meiryo UI" pitchFamily="50" charset="-128"/>
                          <a:cs typeface="Meiryo UI" pitchFamily="50" charset="-128"/>
                        </a:rPr>
                        <a:t>、ファカルティ・</a:t>
                      </a:r>
                      <a:r>
                        <a:rPr lang="ja-JP" sz="1800" kern="100" dirty="0">
                          <a:solidFill>
                            <a:schemeClr val="tx2"/>
                          </a:solidFill>
                          <a:latin typeface="Meiryo UI" pitchFamily="50" charset="-128"/>
                          <a:ea typeface="Meiryo UI" pitchFamily="50" charset="-128"/>
                          <a:cs typeface="Meiryo UI" pitchFamily="50" charset="-128"/>
                        </a:rPr>
                        <a:t>ディベロップメントの機会</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2932">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5</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学生モビリティ</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留学プログラム、海外留学生の募集や支援</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3449">
                <a:tc>
                  <a:txBody>
                    <a:bodyPr/>
                    <a:lstStyle/>
                    <a:p>
                      <a:pPr algn="just">
                        <a:lnSpc>
                          <a:spcPct val="100000"/>
                        </a:lnSpc>
                        <a:spcBef>
                          <a:spcPts val="1200"/>
                        </a:spcBef>
                        <a:spcAft>
                          <a:spcPts val="0"/>
                        </a:spcAft>
                      </a:pPr>
                      <a:r>
                        <a:rPr lang="en-US" sz="1800" kern="100" dirty="0">
                          <a:solidFill>
                            <a:schemeClr val="tx2"/>
                          </a:solidFill>
                          <a:latin typeface="Times New Roman" pitchFamily="18" charset="0"/>
                          <a:cs typeface="Times New Roman" pitchFamily="18" charset="0"/>
                        </a:rPr>
                        <a:t>6</a:t>
                      </a:r>
                      <a:endParaRPr lang="ja-JP" sz="1800" b="1" kern="100" dirty="0">
                        <a:solidFill>
                          <a:schemeClr val="tx2"/>
                        </a:solidFill>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連携やパートナーシップ</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1200"/>
                        </a:spcBef>
                        <a:spcAft>
                          <a:spcPts val="0"/>
                        </a:spcAft>
                      </a:pPr>
                      <a:r>
                        <a:rPr lang="ja-JP" sz="1800" kern="100" dirty="0">
                          <a:solidFill>
                            <a:schemeClr val="tx2"/>
                          </a:solidFill>
                          <a:latin typeface="Meiryo UI" pitchFamily="50" charset="-128"/>
                          <a:ea typeface="Meiryo UI" pitchFamily="50" charset="-128"/>
                          <a:cs typeface="Meiryo UI" pitchFamily="50" charset="-128"/>
                        </a:rPr>
                        <a:t>ジョイントあるいはデュアル</a:t>
                      </a:r>
                      <a:r>
                        <a:rPr lang="en-US" sz="1800" kern="100" dirty="0">
                          <a:solidFill>
                            <a:schemeClr val="tx2"/>
                          </a:solidFill>
                          <a:latin typeface="Meiryo UI" pitchFamily="50" charset="-128"/>
                          <a:ea typeface="Meiryo UI" pitchFamily="50" charset="-128"/>
                          <a:cs typeface="Meiryo UI" pitchFamily="50" charset="-128"/>
                        </a:rPr>
                        <a:t>/</a:t>
                      </a:r>
                      <a:r>
                        <a:rPr lang="ja-JP" sz="1800" kern="100" dirty="0">
                          <a:solidFill>
                            <a:schemeClr val="tx2"/>
                          </a:solidFill>
                          <a:latin typeface="Meiryo UI" pitchFamily="50" charset="-128"/>
                          <a:ea typeface="Meiryo UI" pitchFamily="50" charset="-128"/>
                          <a:cs typeface="Meiryo UI" pitchFamily="50" charset="-128"/>
                        </a:rPr>
                        <a:t>ダブルディグリープログラム</a:t>
                      </a:r>
                      <a:r>
                        <a:rPr lang="ja-JP" sz="1800" kern="100" dirty="0" smtClean="0">
                          <a:solidFill>
                            <a:schemeClr val="tx2"/>
                          </a:solidFill>
                          <a:latin typeface="Meiryo UI" pitchFamily="50" charset="-128"/>
                          <a:ea typeface="Meiryo UI" pitchFamily="50" charset="-128"/>
                          <a:cs typeface="Meiryo UI" pitchFamily="50" charset="-128"/>
                        </a:rPr>
                        <a:t>、</a:t>
                      </a:r>
                      <a:r>
                        <a:rPr lang="en-US" altLang="ja-JP" sz="1800" kern="100" baseline="0" dirty="0" smtClean="0">
                          <a:solidFill>
                            <a:schemeClr val="tx2"/>
                          </a:solidFill>
                          <a:latin typeface="Meiryo UI" pitchFamily="50" charset="-128"/>
                          <a:ea typeface="Meiryo UI" pitchFamily="50" charset="-128"/>
                          <a:cs typeface="Meiryo UI" pitchFamily="50" charset="-128"/>
                        </a:rPr>
                        <a:t>         </a:t>
                      </a:r>
                      <a:r>
                        <a:rPr lang="ja-JP" sz="1800" kern="100" dirty="0" smtClean="0">
                          <a:solidFill>
                            <a:schemeClr val="tx2"/>
                          </a:solidFill>
                          <a:latin typeface="Meiryo UI" pitchFamily="50" charset="-128"/>
                          <a:ea typeface="Meiryo UI" pitchFamily="50" charset="-128"/>
                          <a:cs typeface="Meiryo UI" pitchFamily="50" charset="-128"/>
                        </a:rPr>
                        <a:t>海外</a:t>
                      </a:r>
                      <a:r>
                        <a:rPr lang="ja-JP" sz="1800" kern="100" dirty="0">
                          <a:solidFill>
                            <a:schemeClr val="tx2"/>
                          </a:solidFill>
                          <a:latin typeface="Meiryo UI" pitchFamily="50" charset="-128"/>
                          <a:ea typeface="Meiryo UI" pitchFamily="50" charset="-128"/>
                          <a:cs typeface="Meiryo UI" pitchFamily="50" charset="-128"/>
                        </a:rPr>
                        <a:t>分校</a:t>
                      </a:r>
                      <a:r>
                        <a:rPr lang="ja-JP" sz="1800" kern="100" dirty="0" smtClean="0">
                          <a:solidFill>
                            <a:schemeClr val="tx2"/>
                          </a:solidFill>
                          <a:latin typeface="Meiryo UI" pitchFamily="50" charset="-128"/>
                          <a:ea typeface="Meiryo UI" pitchFamily="50" charset="-128"/>
                          <a:cs typeface="Meiryo UI" pitchFamily="50" charset="-128"/>
                        </a:rPr>
                        <a:t>、</a:t>
                      </a:r>
                      <a:r>
                        <a:rPr lang="en-US" altLang="ja-JP" sz="1800" kern="100" dirty="0" smtClean="0">
                          <a:solidFill>
                            <a:schemeClr val="tx2"/>
                          </a:solidFill>
                          <a:latin typeface="Meiryo UI" pitchFamily="50" charset="-128"/>
                          <a:ea typeface="Meiryo UI" pitchFamily="50" charset="-128"/>
                          <a:cs typeface="Meiryo UI" pitchFamily="50" charset="-128"/>
                        </a:rPr>
                        <a:t> </a:t>
                      </a:r>
                      <a:r>
                        <a:rPr lang="ja-JP" sz="1800" kern="100" dirty="0" smtClean="0">
                          <a:solidFill>
                            <a:schemeClr val="tx2"/>
                          </a:solidFill>
                          <a:latin typeface="Meiryo UI" pitchFamily="50" charset="-128"/>
                          <a:ea typeface="Meiryo UI" pitchFamily="50" charset="-128"/>
                          <a:cs typeface="Meiryo UI" pitchFamily="50" charset="-128"/>
                        </a:rPr>
                        <a:t>オフショアプログラム</a:t>
                      </a:r>
                      <a:endParaRPr lang="ja-JP" sz="1800" b="1" kern="100" dirty="0">
                        <a:solidFill>
                          <a:schemeClr val="tx2"/>
                        </a:solidFill>
                        <a:latin typeface="Meiryo UI" pitchFamily="50" charset="-128"/>
                        <a:ea typeface="Meiryo UI" pitchFamily="50" charset="-128"/>
                        <a:cs typeface="Meiryo UI"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角丸四角形 2"/>
          <p:cNvSpPr/>
          <p:nvPr/>
        </p:nvSpPr>
        <p:spPr>
          <a:xfrm>
            <a:off x="1259632" y="5943600"/>
            <a:ext cx="6552728" cy="50973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ja-JP" altLang="en-US" sz="2000" b="1" dirty="0">
                <a:solidFill>
                  <a:schemeClr val="bg1"/>
                </a:solidFill>
                <a:latin typeface="HGS明朝B" pitchFamily="18" charset="-128"/>
                <a:ea typeface="HGS明朝B" pitchFamily="18" charset="-128"/>
              </a:rPr>
              <a:t>進捗状況や動向を把握し、国際化の優先事項を確認</a:t>
            </a:r>
            <a:endParaRPr kumimoji="1" lang="ja-JP" altLang="en-US" sz="2000" dirty="0">
              <a:solidFill>
                <a:schemeClr val="bg1"/>
              </a:solidFill>
            </a:endParaRPr>
          </a:p>
        </p:txBody>
      </p:sp>
    </p:spTree>
    <p:extLst>
      <p:ext uri="{BB962C8B-B14F-4D97-AF65-F5344CB8AC3E}">
        <p14:creationId xmlns:p14="http://schemas.microsoft.com/office/powerpoint/2010/main" val="35594040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タイトル 1"/>
          <p:cNvSpPr>
            <a:spLocks noGrp="1"/>
          </p:cNvSpPr>
          <p:nvPr>
            <p:ph type="title"/>
          </p:nvPr>
        </p:nvSpPr>
        <p:spPr>
          <a:xfrm>
            <a:off x="179512" y="-315416"/>
            <a:ext cx="8964488" cy="1412776"/>
          </a:xfrm>
        </p:spPr>
        <p:txBody>
          <a:bodyPr>
            <a:normAutofit fontScale="90000"/>
          </a:bodyPr>
          <a:lstStyle/>
          <a:p>
            <a:pPr eaLnBrk="1" hangingPunct="1"/>
            <a:r>
              <a:rPr lang="ja-JP" altLang="en-US" sz="2800" b="1" dirty="0" smtClean="0">
                <a:solidFill>
                  <a:srgbClr val="C00000"/>
                </a:solidFill>
                <a:latin typeface="Century" pitchFamily="18" charset="0"/>
                <a:cs typeface="Times New Roman" pitchFamily="18" charset="0"/>
              </a:rPr>
              <a:t>　　</a:t>
            </a:r>
            <a:r>
              <a:rPr lang="en-US" altLang="ja-JP" sz="2800" b="1" dirty="0" smtClean="0">
                <a:solidFill>
                  <a:srgbClr val="C00000"/>
                </a:solidFill>
                <a:latin typeface="Century" pitchFamily="18" charset="0"/>
                <a:cs typeface="Times New Roman" pitchFamily="18" charset="0"/>
              </a:rPr>
              <a:t/>
            </a:r>
            <a:br>
              <a:rPr lang="en-US" altLang="ja-JP" sz="2800" b="1" dirty="0" smtClean="0">
                <a:solidFill>
                  <a:srgbClr val="C00000"/>
                </a:solidFill>
                <a:latin typeface="Century" pitchFamily="18" charset="0"/>
                <a:cs typeface="Times New Roman" pitchFamily="18" charset="0"/>
              </a:rPr>
            </a:br>
            <a:r>
              <a:rPr lang="en-US" altLang="ja-JP" sz="3100" b="1" dirty="0" smtClean="0">
                <a:solidFill>
                  <a:srgbClr val="C00000"/>
                </a:solidFill>
                <a:latin typeface="Century" pitchFamily="18" charset="0"/>
                <a:cs typeface="Times New Roman" pitchFamily="18" charset="0"/>
              </a:rPr>
              <a:t>Measuring Internationalization</a:t>
            </a:r>
            <a:r>
              <a:rPr lang="ja-JP" altLang="en-US" sz="3100" b="1" dirty="0" smtClean="0">
                <a:solidFill>
                  <a:srgbClr val="C00000"/>
                </a:solidFill>
                <a:latin typeface="Century" pitchFamily="18" charset="0"/>
                <a:cs typeface="Times New Roman" pitchFamily="18" charset="0"/>
              </a:rPr>
              <a:t>（</a:t>
            </a:r>
            <a:r>
              <a:rPr lang="en-US" altLang="ja-JP" sz="3100" b="1" dirty="0" smtClean="0">
                <a:solidFill>
                  <a:srgbClr val="C00000"/>
                </a:solidFill>
                <a:latin typeface="Century" pitchFamily="18" charset="0"/>
                <a:cs typeface="Times New Roman" pitchFamily="18" charset="0"/>
              </a:rPr>
              <a:t>2005</a:t>
            </a:r>
            <a:r>
              <a:rPr lang="ja-JP" altLang="en-US" sz="3100" b="1" dirty="0" smtClean="0">
                <a:solidFill>
                  <a:srgbClr val="C00000"/>
                </a:solidFill>
                <a:latin typeface="Century" pitchFamily="18" charset="0"/>
                <a:cs typeface="Times New Roman" pitchFamily="18" charset="0"/>
              </a:rPr>
              <a:t>）</a:t>
            </a:r>
            <a:r>
              <a:rPr lang="en-US" altLang="ja-JP" sz="3100" dirty="0" smtClean="0">
                <a:latin typeface="Century" pitchFamily="18" charset="0"/>
                <a:cs typeface="Times New Roman" pitchFamily="18" charset="0"/>
              </a:rPr>
              <a:t/>
            </a:r>
            <a:br>
              <a:rPr lang="en-US" altLang="ja-JP" sz="3100" dirty="0" smtClean="0">
                <a:latin typeface="Century" pitchFamily="18" charset="0"/>
                <a:cs typeface="Times New Roman" pitchFamily="18" charset="0"/>
              </a:rPr>
            </a:br>
            <a:r>
              <a:rPr lang="ja-JP" altLang="en-US" sz="3200" dirty="0" smtClean="0">
                <a:latin typeface="Century" pitchFamily="18" charset="0"/>
                <a:cs typeface="Times New Roman" pitchFamily="18" charset="0"/>
              </a:rPr>
              <a:t>　　　　　　　　　　　　　</a:t>
            </a:r>
            <a:endParaRPr lang="ja-JP" altLang="en-US" sz="2400" b="1" dirty="0" smtClean="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2115160094"/>
              </p:ext>
            </p:extLst>
          </p:nvPr>
        </p:nvGraphicFramePr>
        <p:xfrm>
          <a:off x="179512" y="1700808"/>
          <a:ext cx="8784976" cy="4840240"/>
        </p:xfrm>
        <a:graphic>
          <a:graphicData uri="http://schemas.openxmlformats.org/drawingml/2006/table">
            <a:tbl>
              <a:tblPr firstRow="1" bandRow="1">
                <a:tableStyleId>{69012ECD-51FC-41F1-AA8D-1B2483CD663E}</a:tableStyleId>
              </a:tblPr>
              <a:tblGrid>
                <a:gridCol w="283386"/>
                <a:gridCol w="2452918"/>
                <a:gridCol w="6048672"/>
              </a:tblGrid>
              <a:tr h="119892">
                <a:tc>
                  <a:txBody>
                    <a:bodyPr/>
                    <a:lstStyle/>
                    <a:p>
                      <a:endParaRPr kumimoji="1" lang="ja-JP" altLang="en-US" sz="1600" b="1" dirty="0">
                        <a:latin typeface="ＭＳ 明朝" pitchFamily="17" charset="-128"/>
                        <a:ea typeface="ＭＳ 明朝" pitchFamily="17" charset="-128"/>
                      </a:endParaRPr>
                    </a:p>
                  </a:txBody>
                  <a:tcPr marL="91455" marR="91455" marT="45703" marB="45703">
                    <a:lnB w="12700" cap="flat" cmpd="sng" algn="ctr">
                      <a:solidFill>
                        <a:schemeClr val="tx1"/>
                      </a:solidFill>
                      <a:prstDash val="solid"/>
                      <a:round/>
                      <a:headEnd type="none" w="med" len="med"/>
                      <a:tailEnd type="none" w="med" len="med"/>
                    </a:lnB>
                    <a:solidFill>
                      <a:srgbClr val="0070C0"/>
                    </a:solidFill>
                  </a:tcPr>
                </a:tc>
                <a:tc gridSpan="2">
                  <a:txBody>
                    <a:bodyPr/>
                    <a:lstStyle/>
                    <a:p>
                      <a:r>
                        <a:rPr lang="ja-JP" altLang="en-US" sz="1600" baseline="0" dirty="0" smtClean="0">
                          <a:latin typeface="HGS明朝B" pitchFamily="18" charset="-128"/>
                          <a:ea typeface="HGS明朝B" pitchFamily="18" charset="-128"/>
                        </a:rPr>
                        <a:t>国際化</a:t>
                      </a:r>
                      <a:r>
                        <a:rPr lang="zh-TW" altLang="en-US" sz="1600" baseline="0" dirty="0" smtClean="0">
                          <a:latin typeface="HGS明朝B" pitchFamily="18" charset="-128"/>
                          <a:ea typeface="HGS明朝B" pitchFamily="18" charset="-128"/>
                        </a:rPr>
                        <a:t>指標 </a:t>
                      </a:r>
                      <a:r>
                        <a:rPr lang="en-US" altLang="zh-TW" sz="1600" baseline="0" dirty="0" smtClean="0">
                          <a:latin typeface="Times New Roman" pitchFamily="18" charset="0"/>
                          <a:ea typeface="HGS明朝B" pitchFamily="18" charset="-128"/>
                          <a:cs typeface="Times New Roman" pitchFamily="18" charset="0"/>
                        </a:rPr>
                        <a:t>(</a:t>
                      </a:r>
                      <a:r>
                        <a:rPr kumimoji="1" lang="en-US" altLang="ja-JP" sz="1800" b="1" kern="1200" dirty="0" smtClean="0">
                          <a:solidFill>
                            <a:schemeClr val="bg1"/>
                          </a:solidFill>
                          <a:effectLst/>
                          <a:latin typeface="Times New Roman" pitchFamily="18" charset="0"/>
                          <a:ea typeface="+mn-ea"/>
                          <a:cs typeface="Times New Roman" pitchFamily="18" charset="0"/>
                        </a:rPr>
                        <a:t>Internationalization Index)</a:t>
                      </a:r>
                      <a:r>
                        <a:rPr kumimoji="1" lang="ja-JP" altLang="en-US" sz="1600" b="0" kern="1200" baseline="0" dirty="0" smtClean="0">
                          <a:solidFill>
                            <a:schemeClr val="tx1"/>
                          </a:solidFill>
                          <a:effectLst/>
                          <a:latin typeface="Times New Roman" pitchFamily="18" charset="0"/>
                          <a:ea typeface="HGS明朝B" pitchFamily="18" charset="-128"/>
                          <a:cs typeface="Times New Roman" pitchFamily="18" charset="0"/>
                        </a:rPr>
                        <a:t>                     </a:t>
                      </a:r>
                      <a:r>
                        <a:rPr lang="zh-TW" altLang="en-US" sz="1600" baseline="0" dirty="0" smtClean="0">
                          <a:latin typeface="HGS明朝B" pitchFamily="18" charset="-128"/>
                          <a:ea typeface="HGS明朝B" pitchFamily="18" charset="-128"/>
                        </a:rPr>
                        <a:t>内容</a:t>
                      </a:r>
                      <a:r>
                        <a:rPr lang="ja-JP" altLang="en-US" sz="1600" baseline="0" dirty="0" smtClean="0">
                          <a:latin typeface="HGS明朝B" pitchFamily="18" charset="-128"/>
                          <a:ea typeface="HGS明朝B" pitchFamily="18" charset="-128"/>
                        </a:rPr>
                        <a:t>例</a:t>
                      </a:r>
                      <a:endParaRPr kumimoji="1" lang="ja-JP" altLang="en-US" sz="1600" b="0" dirty="0">
                        <a:solidFill>
                          <a:schemeClr val="tx1"/>
                        </a:solidFill>
                        <a:latin typeface="HGS明朝B" pitchFamily="18" charset="-128"/>
                        <a:ea typeface="HGS明朝B" pitchFamily="18" charset="-128"/>
                        <a:cs typeface="Meiryo UI" pitchFamily="50" charset="-128"/>
                      </a:endParaRPr>
                    </a:p>
                  </a:txBody>
                  <a:tcPr marL="91455" marR="91455" marT="45703" marB="45703">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sz="1600" b="0" dirty="0">
                        <a:solidFill>
                          <a:schemeClr val="tx1"/>
                        </a:solidFill>
                        <a:latin typeface="HGS明朝B" pitchFamily="18" charset="-128"/>
                        <a:ea typeface="HGS明朝B" pitchFamily="18" charset="-128"/>
                        <a:cs typeface="Meiryo UI" pitchFamily="50" charset="-128"/>
                      </a:endParaRPr>
                    </a:p>
                  </a:txBody>
                  <a:tcPr marL="91455" marR="91455" marT="45703" marB="45703">
                    <a:lnB w="12700" cap="flat" cmpd="sng" algn="ctr">
                      <a:solidFill>
                        <a:schemeClr val="tx1"/>
                      </a:solidFill>
                      <a:prstDash val="solid"/>
                      <a:round/>
                      <a:headEnd type="none" w="med" len="med"/>
                      <a:tailEnd type="none" w="med" len="med"/>
                    </a:lnB>
                    <a:solidFill>
                      <a:srgbClr val="0070C0"/>
                    </a:solidFill>
                  </a:tcPr>
                </a:tc>
              </a:tr>
              <a:tr h="673666">
                <a:tc>
                  <a:txBody>
                    <a:bodyPr/>
                    <a:lstStyle/>
                    <a:p>
                      <a:r>
                        <a:rPr kumimoji="1" lang="en-US" altLang="ja-JP" sz="1600" b="1" dirty="0" smtClean="0">
                          <a:solidFill>
                            <a:schemeClr val="tx2"/>
                          </a:solidFill>
                          <a:latin typeface="Times New Roman" pitchFamily="18" charset="0"/>
                          <a:ea typeface="+mn-ea"/>
                          <a:cs typeface="Times New Roman" pitchFamily="18" charset="0"/>
                        </a:rPr>
                        <a:t>1</a:t>
                      </a:r>
                      <a:endParaRPr kumimoji="1" lang="ja-JP" altLang="en-US" sz="1600" b="1" dirty="0">
                        <a:solidFill>
                          <a:schemeClr val="tx2"/>
                        </a:solidFill>
                        <a:latin typeface="Times New Roman" pitchFamily="18" charset="0"/>
                        <a:ea typeface="ＭＳ 明朝" pitchFamily="17" charset="-128"/>
                        <a:cs typeface="Times New Roman" pitchFamily="18" charset="0"/>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国際化目標の明文化</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kern="1200" baseline="0" dirty="0" smtClean="0">
                          <a:solidFill>
                            <a:schemeClr val="tx2"/>
                          </a:solidFill>
                          <a:latin typeface="Meiryo UI" pitchFamily="50" charset="-128"/>
                          <a:ea typeface="Meiryo UI" pitchFamily="50" charset="-128"/>
                          <a:cs typeface="Meiryo UI" pitchFamily="50" charset="-128"/>
                        </a:rPr>
                        <a:t>大学の設立理念、中長期計画、入学案内、留学案内資料などの文書において、国際化の目標や政策を明文化しているか。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6602">
                <a:tc>
                  <a:txBody>
                    <a:bodyPr/>
                    <a:lstStyle/>
                    <a:p>
                      <a:r>
                        <a:rPr kumimoji="1" lang="en-US" altLang="ja-JP" sz="1600" b="1" dirty="0" smtClean="0">
                          <a:solidFill>
                            <a:schemeClr val="tx2"/>
                          </a:solidFill>
                          <a:latin typeface="Times New Roman" pitchFamily="18" charset="0"/>
                          <a:ea typeface="+mn-ea"/>
                          <a:cs typeface="Times New Roman" pitchFamily="18" charset="0"/>
                        </a:rPr>
                        <a:t>2</a:t>
                      </a:r>
                      <a:endParaRPr kumimoji="1" lang="ja-JP" altLang="en-US" sz="1600" b="1" dirty="0">
                        <a:solidFill>
                          <a:schemeClr val="tx2"/>
                        </a:solidFill>
                        <a:latin typeface="Times New Roman" pitchFamily="18" charset="0"/>
                        <a:ea typeface="ＭＳ 明朝" pitchFamily="17" charset="-128"/>
                        <a:cs typeface="Times New Roman" pitchFamily="18" charset="0"/>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教育面</a:t>
                      </a:r>
                    </a:p>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（学士課程カリキュラム）</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kern="1200" baseline="0" dirty="0" smtClean="0">
                          <a:solidFill>
                            <a:schemeClr val="tx2"/>
                          </a:solidFill>
                          <a:latin typeface="Meiryo UI" pitchFamily="50" charset="-128"/>
                          <a:ea typeface="Meiryo UI" pitchFamily="50" charset="-128"/>
                          <a:cs typeface="Meiryo UI" pitchFamily="50" charset="-128"/>
                        </a:rPr>
                        <a:t>外国語を入学・卒業要件にしているか。外国語履修、国際要素を含んだ一般教育を必修化しているか。留学、海外インターンシップを単位化しているか。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4096">
                <a:tc>
                  <a:txBody>
                    <a:bodyPr/>
                    <a:lstStyle/>
                    <a:p>
                      <a:r>
                        <a:rPr kumimoji="1" lang="en-US" altLang="ja-JP" sz="1600" b="1" dirty="0" smtClean="0">
                          <a:solidFill>
                            <a:schemeClr val="tx2"/>
                          </a:solidFill>
                          <a:latin typeface="Times New Roman" pitchFamily="18" charset="0"/>
                          <a:ea typeface="+mn-ea"/>
                          <a:cs typeface="Times New Roman" pitchFamily="18" charset="0"/>
                        </a:rPr>
                        <a:t>3</a:t>
                      </a:r>
                      <a:endParaRPr kumimoji="1" lang="ja-JP" altLang="en-US" sz="1600" b="1" dirty="0">
                        <a:solidFill>
                          <a:schemeClr val="tx2"/>
                        </a:solidFill>
                        <a:latin typeface="Times New Roman" pitchFamily="18" charset="0"/>
                        <a:ea typeface="ＭＳ 明朝" pitchFamily="17" charset="-128"/>
                        <a:cs typeface="Times New Roman" pitchFamily="18" charset="0"/>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組織的インフラ</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kern="1200" baseline="0" dirty="0" smtClean="0">
                          <a:solidFill>
                            <a:schemeClr val="tx2"/>
                          </a:solidFill>
                          <a:latin typeface="Meiryo UI" pitchFamily="50" charset="-128"/>
                          <a:ea typeface="Meiryo UI" pitchFamily="50" charset="-128"/>
                          <a:cs typeface="Meiryo UI" pitchFamily="50" charset="-128"/>
                        </a:rPr>
                        <a:t>人的資源（国際センター職員、国際化関連委員会などの設置）および物的資源（設備、事務所など）が充実しているか。</a:t>
                      </a:r>
                      <a:r>
                        <a:rPr kumimoji="1" lang="en-US" altLang="ja-JP" sz="1600" b="0" kern="1200" baseline="0" dirty="0" smtClean="0">
                          <a:solidFill>
                            <a:schemeClr val="tx2"/>
                          </a:solidFill>
                          <a:latin typeface="Meiryo UI" pitchFamily="50" charset="-128"/>
                          <a:ea typeface="Meiryo UI" pitchFamily="50" charset="-128"/>
                          <a:cs typeface="Meiryo UI" pitchFamily="50" charset="-128"/>
                        </a:rPr>
                        <a:t>E </a:t>
                      </a:r>
                      <a:r>
                        <a:rPr kumimoji="1" lang="ja-JP" altLang="en-US" sz="1600" b="0" kern="1200" baseline="0" dirty="0" smtClean="0">
                          <a:solidFill>
                            <a:schemeClr val="tx2"/>
                          </a:solidFill>
                          <a:latin typeface="Meiryo UI" pitchFamily="50" charset="-128"/>
                          <a:ea typeface="Meiryo UI" pitchFamily="50" charset="-128"/>
                          <a:cs typeface="Meiryo UI" pitchFamily="50" charset="-128"/>
                        </a:rPr>
                        <a:t>メール、ニュースレター、ホームページ等の</a:t>
                      </a:r>
                      <a:r>
                        <a:rPr kumimoji="1" lang="en-US" altLang="ja-JP" sz="1600" b="0" kern="1200" baseline="0" dirty="0" smtClean="0">
                          <a:solidFill>
                            <a:schemeClr val="tx2"/>
                          </a:solidFill>
                          <a:latin typeface="Meiryo UI" pitchFamily="50" charset="-128"/>
                          <a:ea typeface="Meiryo UI" pitchFamily="50" charset="-128"/>
                          <a:cs typeface="Meiryo UI" pitchFamily="50" charset="-128"/>
                        </a:rPr>
                        <a:t>IT </a:t>
                      </a:r>
                      <a:r>
                        <a:rPr kumimoji="1" lang="ja-JP" altLang="en-US" sz="1600" b="0" kern="1200" baseline="0" dirty="0" smtClean="0">
                          <a:solidFill>
                            <a:schemeClr val="tx2"/>
                          </a:solidFill>
                          <a:latin typeface="Meiryo UI" pitchFamily="50" charset="-128"/>
                          <a:ea typeface="Meiryo UI" pitchFamily="50" charset="-128"/>
                          <a:cs typeface="Meiryo UI" pitchFamily="50" charset="-128"/>
                        </a:rPr>
                        <a:t>基盤のコミュニケーションも含む。</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2924">
                <a:tc>
                  <a:txBody>
                    <a:bodyPr/>
                    <a:lstStyle/>
                    <a:p>
                      <a:r>
                        <a:rPr kumimoji="1" lang="en-US" altLang="ja-JP" sz="1600" b="1" dirty="0" smtClean="0">
                          <a:solidFill>
                            <a:schemeClr val="tx2"/>
                          </a:solidFill>
                          <a:latin typeface="Times New Roman" pitchFamily="18" charset="0"/>
                          <a:ea typeface="+mn-ea"/>
                          <a:cs typeface="Times New Roman" pitchFamily="18" charset="0"/>
                        </a:rPr>
                        <a:t>4</a:t>
                      </a:r>
                      <a:endParaRPr kumimoji="1" lang="ja-JP" altLang="en-US" sz="1600" b="1" dirty="0">
                        <a:solidFill>
                          <a:schemeClr val="tx2"/>
                        </a:solidFill>
                        <a:latin typeface="Times New Roman" pitchFamily="18" charset="0"/>
                        <a:ea typeface="ＭＳ 明朝" pitchFamily="17" charset="-128"/>
                        <a:cs typeface="Times New Roman" pitchFamily="18" charset="0"/>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TW" altLang="en-US" sz="1600" b="1" kern="1200" baseline="0" dirty="0" smtClean="0">
                          <a:solidFill>
                            <a:schemeClr val="tx2"/>
                          </a:solidFill>
                          <a:latin typeface="Meiryo UI" pitchFamily="50" charset="-128"/>
                          <a:ea typeface="Meiryo UI" pitchFamily="50" charset="-128"/>
                          <a:cs typeface="Meiryo UI" pitchFamily="50" charset="-128"/>
                        </a:rPr>
                        <a:t>外部資金</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kern="1200" baseline="0" dirty="0" smtClean="0">
                          <a:solidFill>
                            <a:schemeClr val="tx2"/>
                          </a:solidFill>
                          <a:latin typeface="Meiryo UI" pitchFamily="50" charset="-128"/>
                          <a:ea typeface="Meiryo UI" pitchFamily="50" charset="-128"/>
                          <a:cs typeface="Meiryo UI" pitchFamily="50" charset="-128"/>
                        </a:rPr>
                        <a:t>国際化推進を目的とした外部資金－</a:t>
                      </a:r>
                      <a:r>
                        <a:rPr kumimoji="1" lang="en-US" altLang="ja-JP" sz="1600" b="0" kern="1200" baseline="0" dirty="0" smtClean="0">
                          <a:solidFill>
                            <a:schemeClr val="tx2"/>
                          </a:solidFill>
                          <a:latin typeface="Meiryo UI" pitchFamily="50" charset="-128"/>
                          <a:ea typeface="Meiryo UI" pitchFamily="50" charset="-128"/>
                          <a:cs typeface="Meiryo UI" pitchFamily="50" charset="-128"/>
                        </a:rPr>
                        <a:t>1) </a:t>
                      </a:r>
                      <a:r>
                        <a:rPr kumimoji="1" lang="ja-JP" altLang="en-US" sz="1600" b="0" kern="1200" baseline="0" dirty="0" smtClean="0">
                          <a:solidFill>
                            <a:schemeClr val="tx2"/>
                          </a:solidFill>
                          <a:latin typeface="Meiryo UI" pitchFamily="50" charset="-128"/>
                          <a:ea typeface="Meiryo UI" pitchFamily="50" charset="-128"/>
                          <a:cs typeface="Meiryo UI" pitchFamily="50" charset="-128"/>
                        </a:rPr>
                        <a:t>連邦政府</a:t>
                      </a:r>
                      <a:r>
                        <a:rPr kumimoji="1" lang="zh-TW" altLang="en-US" sz="1600" b="0" kern="1200" baseline="0" dirty="0" smtClean="0">
                          <a:solidFill>
                            <a:schemeClr val="tx2"/>
                          </a:solidFill>
                          <a:latin typeface="Meiryo UI" pitchFamily="50" charset="-128"/>
                          <a:ea typeface="Meiryo UI" pitchFamily="50" charset="-128"/>
                          <a:cs typeface="Meiryo UI" pitchFamily="50" charset="-128"/>
                        </a:rPr>
                        <a:t>資金 </a:t>
                      </a:r>
                      <a:r>
                        <a:rPr kumimoji="1" lang="en-US" altLang="zh-TW" sz="1600" b="0" kern="1200" baseline="0" dirty="0" smtClean="0">
                          <a:solidFill>
                            <a:schemeClr val="tx2"/>
                          </a:solidFill>
                          <a:latin typeface="Meiryo UI" pitchFamily="50" charset="-128"/>
                          <a:ea typeface="Meiryo UI" pitchFamily="50" charset="-128"/>
                          <a:cs typeface="Meiryo UI" pitchFamily="50" charset="-128"/>
                        </a:rPr>
                        <a:t>2) </a:t>
                      </a:r>
                      <a:r>
                        <a:rPr kumimoji="1" lang="zh-TW" altLang="en-US" sz="1600" b="0" kern="1200" baseline="0" dirty="0" smtClean="0">
                          <a:solidFill>
                            <a:schemeClr val="tx2"/>
                          </a:solidFill>
                          <a:latin typeface="Meiryo UI" pitchFamily="50" charset="-128"/>
                          <a:ea typeface="Meiryo UI" pitchFamily="50" charset="-128"/>
                          <a:cs typeface="Meiryo UI" pitchFamily="50" charset="-128"/>
                        </a:rPr>
                        <a:t>州政府資金 </a:t>
                      </a:r>
                      <a:r>
                        <a:rPr kumimoji="1" lang="en-US" altLang="zh-TW" sz="1600" b="0" kern="1200" baseline="0" dirty="0" smtClean="0">
                          <a:solidFill>
                            <a:schemeClr val="tx2"/>
                          </a:solidFill>
                          <a:latin typeface="Meiryo UI" pitchFamily="50" charset="-128"/>
                          <a:ea typeface="Meiryo UI" pitchFamily="50" charset="-128"/>
                          <a:cs typeface="Meiryo UI" pitchFamily="50" charset="-128"/>
                        </a:rPr>
                        <a:t>3) </a:t>
                      </a:r>
                      <a:r>
                        <a:rPr kumimoji="1" lang="zh-TW" altLang="en-US" sz="1600" b="0" kern="1200" baseline="0" dirty="0" smtClean="0">
                          <a:solidFill>
                            <a:schemeClr val="tx2"/>
                          </a:solidFill>
                          <a:latin typeface="Meiryo UI" pitchFamily="50" charset="-128"/>
                          <a:ea typeface="Meiryo UI" pitchFamily="50" charset="-128"/>
                          <a:cs typeface="Meiryo UI" pitchFamily="50" charset="-128"/>
                        </a:rPr>
                        <a:t>民間資金（財団、民間</a:t>
                      </a:r>
                      <a:r>
                        <a:rPr kumimoji="1" lang="ja-JP" altLang="en-US" sz="1600" b="0" kern="1200" baseline="0" dirty="0" smtClean="0">
                          <a:solidFill>
                            <a:schemeClr val="tx2"/>
                          </a:solidFill>
                          <a:latin typeface="Meiryo UI" pitchFamily="50" charset="-128"/>
                          <a:ea typeface="Meiryo UI" pitchFamily="50" charset="-128"/>
                          <a:cs typeface="Meiryo UI" pitchFamily="50" charset="-128"/>
                        </a:rPr>
                        <a:t>企業、卒業生による寄付金） </a:t>
                      </a:r>
                      <a:r>
                        <a:rPr kumimoji="1" lang="en-US" altLang="ja-JP" sz="1600" b="0" kern="1200" baseline="0" dirty="0" smtClean="0">
                          <a:solidFill>
                            <a:schemeClr val="tx2"/>
                          </a:solidFill>
                          <a:latin typeface="Meiryo UI" pitchFamily="50" charset="-128"/>
                          <a:ea typeface="Meiryo UI" pitchFamily="50" charset="-128"/>
                          <a:cs typeface="Meiryo UI" pitchFamily="50" charset="-128"/>
                        </a:rPr>
                        <a:t>4) </a:t>
                      </a:r>
                      <a:r>
                        <a:rPr kumimoji="1" lang="ja-JP" altLang="en-US" sz="1600" b="0" kern="1200" baseline="0" dirty="0" smtClean="0">
                          <a:solidFill>
                            <a:schemeClr val="tx2"/>
                          </a:solidFill>
                          <a:latin typeface="Meiryo UI" pitchFamily="50" charset="-128"/>
                          <a:ea typeface="Meiryo UI" pitchFamily="50" charset="-128"/>
                          <a:cs typeface="Meiryo UI" pitchFamily="50" charset="-128"/>
                        </a:rPr>
                        <a:t>その他の財源</a:t>
                      </a:r>
                      <a:r>
                        <a:rPr kumimoji="1" lang="en-US" altLang="ja-JP" sz="1600" b="0" kern="1200" baseline="0" dirty="0" smtClean="0">
                          <a:solidFill>
                            <a:schemeClr val="tx2"/>
                          </a:solidFill>
                          <a:latin typeface="Meiryo UI" pitchFamily="50" charset="-128"/>
                          <a:ea typeface="Meiryo UI" pitchFamily="50" charset="-128"/>
                          <a:cs typeface="Meiryo UI" pitchFamily="50" charset="-128"/>
                        </a:rPr>
                        <a:t>―</a:t>
                      </a:r>
                      <a:r>
                        <a:rPr kumimoji="1" lang="ja-JP" altLang="en-US" sz="1600" b="0" kern="1200" baseline="0" dirty="0" smtClean="0">
                          <a:solidFill>
                            <a:schemeClr val="tx2"/>
                          </a:solidFill>
                          <a:latin typeface="Meiryo UI" pitchFamily="50" charset="-128"/>
                          <a:ea typeface="Meiryo UI" pitchFamily="50" charset="-128"/>
                          <a:cs typeface="Meiryo UI" pitchFamily="50" charset="-128"/>
                        </a:rPr>
                        <a:t>を確保しているか。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7234">
                <a:tc>
                  <a:txBody>
                    <a:bodyPr/>
                    <a:lstStyle/>
                    <a:p>
                      <a:r>
                        <a:rPr kumimoji="1" lang="en-US" altLang="ja-JP" sz="1600" b="1" dirty="0" smtClean="0">
                          <a:solidFill>
                            <a:schemeClr val="tx2"/>
                          </a:solidFill>
                          <a:latin typeface="Times New Roman" pitchFamily="18" charset="0"/>
                          <a:ea typeface="+mn-ea"/>
                          <a:cs typeface="Times New Roman" pitchFamily="18" charset="0"/>
                        </a:rPr>
                        <a:t>5</a:t>
                      </a:r>
                      <a:endParaRPr kumimoji="1" lang="ja-JP" altLang="en-US" sz="1600" b="1" dirty="0">
                        <a:solidFill>
                          <a:schemeClr val="tx2"/>
                        </a:solidFill>
                        <a:latin typeface="Times New Roman" pitchFamily="18" charset="0"/>
                        <a:ea typeface="ＭＳ 明朝" pitchFamily="17" charset="-128"/>
                        <a:cs typeface="Times New Roman" pitchFamily="18" charset="0"/>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教員支援</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kern="1200" baseline="0" dirty="0" smtClean="0">
                          <a:solidFill>
                            <a:schemeClr val="tx2"/>
                          </a:solidFill>
                          <a:latin typeface="Meiryo UI" pitchFamily="50" charset="-128"/>
                          <a:ea typeface="Meiryo UI" pitchFamily="50" charset="-128"/>
                          <a:cs typeface="Meiryo UI" pitchFamily="50" charset="-128"/>
                        </a:rPr>
                        <a:t>教員の国際交流、カリキュラムを国際化するためのワークショップなど教員に対する研修、ファカルティ・ディベロップメント対策があるか。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3666">
                <a:tc>
                  <a:txBody>
                    <a:bodyPr/>
                    <a:lstStyle/>
                    <a:p>
                      <a:r>
                        <a:rPr kumimoji="1" lang="en-US" altLang="ja-JP" sz="1600" b="1" dirty="0" smtClean="0">
                          <a:solidFill>
                            <a:schemeClr val="tx2"/>
                          </a:solidFill>
                          <a:latin typeface="Times New Roman" pitchFamily="18" charset="0"/>
                          <a:ea typeface="+mn-ea"/>
                          <a:cs typeface="Times New Roman" pitchFamily="18" charset="0"/>
                        </a:rPr>
                        <a:t>6</a:t>
                      </a:r>
                      <a:endParaRPr kumimoji="1" lang="ja-JP" altLang="en-US" sz="1600" b="1" dirty="0">
                        <a:solidFill>
                          <a:schemeClr val="tx2"/>
                        </a:solidFill>
                        <a:latin typeface="Times New Roman" pitchFamily="18" charset="0"/>
                        <a:ea typeface="ＭＳ 明朝" pitchFamily="17" charset="-128"/>
                        <a:cs typeface="Times New Roman" pitchFamily="18" charset="0"/>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海外留学生と</a:t>
                      </a:r>
                    </a:p>
                    <a:p>
                      <a:r>
                        <a:rPr kumimoji="1" lang="ja-JP" altLang="en-US" sz="1600" b="1" kern="1200" baseline="0" dirty="0" smtClean="0">
                          <a:solidFill>
                            <a:schemeClr val="tx2"/>
                          </a:solidFill>
                          <a:latin typeface="Meiryo UI" pitchFamily="50" charset="-128"/>
                          <a:ea typeface="Meiryo UI" pitchFamily="50" charset="-128"/>
                          <a:cs typeface="Meiryo UI" pitchFamily="50" charset="-128"/>
                        </a:rPr>
                        <a:t>学生プログラム</a:t>
                      </a:r>
                      <a:endParaRPr kumimoji="1" lang="ja-JP" altLang="en-US" sz="1600" b="1"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kern="1200" baseline="0" dirty="0" smtClean="0">
                          <a:solidFill>
                            <a:schemeClr val="tx2"/>
                          </a:solidFill>
                          <a:latin typeface="Meiryo UI" pitchFamily="50" charset="-128"/>
                          <a:ea typeface="Meiryo UI" pitchFamily="50" charset="-128"/>
                          <a:cs typeface="Meiryo UI" pitchFamily="50" charset="-128"/>
                        </a:rPr>
                        <a:t>大学内外の学生向け国際活動、海外留学生の在籍数、留学生受け入れ対策はどうか。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55" marR="91455"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445" name="スライド番号プレースホルダー 3"/>
          <p:cNvSpPr>
            <a:spLocks noGrp="1"/>
          </p:cNvSpPr>
          <p:nvPr>
            <p:ph type="sldNum" sz="quarter" idx="12"/>
          </p:nvPr>
        </p:nvSpPr>
        <p:spPr>
          <a:noFill/>
          <a:ln>
            <a:miter lim="800000"/>
            <a:headEnd/>
            <a:tailEnd/>
          </a:ln>
        </p:spPr>
        <p:txBody>
          <a:bodyPr/>
          <a:lstStyle/>
          <a:p>
            <a:fld id="{459D2069-5FA7-4E99-BD61-1C2E24731675}" type="slidenum">
              <a:rPr lang="ja-JP" altLang="en-US" smtClean="0"/>
              <a:pPr/>
              <a:t>8</a:t>
            </a:fld>
            <a:endParaRPr lang="ja-JP" altLang="en-US" smtClean="0"/>
          </a:p>
        </p:txBody>
      </p:sp>
      <p:sp>
        <p:nvSpPr>
          <p:cNvPr id="6" name="角丸四角形 5"/>
          <p:cNvSpPr/>
          <p:nvPr/>
        </p:nvSpPr>
        <p:spPr>
          <a:xfrm>
            <a:off x="251520" y="836712"/>
            <a:ext cx="8496944" cy="504056"/>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ja-JP" b="1" dirty="0" smtClean="0">
                <a:latin typeface="HGS明朝B" pitchFamily="18" charset="-128"/>
                <a:ea typeface="HGS明朝B" pitchFamily="18" charset="-128"/>
              </a:rPr>
              <a:t>マッピング調査</a:t>
            </a:r>
            <a:r>
              <a:rPr lang="ja-JP" altLang="en-US" b="1" dirty="0">
                <a:latin typeface="HGS明朝B" pitchFamily="18" charset="-128"/>
                <a:ea typeface="HGS明朝B" pitchFamily="18" charset="-128"/>
              </a:rPr>
              <a:t>結果</a:t>
            </a:r>
            <a:r>
              <a:rPr lang="ja-JP" altLang="ja-JP" b="1" dirty="0" smtClean="0">
                <a:latin typeface="HGS明朝B" pitchFamily="18" charset="-128"/>
                <a:ea typeface="HGS明朝B" pitchFamily="18" charset="-128"/>
              </a:rPr>
              <a:t>に基づ</a:t>
            </a:r>
            <a:r>
              <a:rPr lang="ja-JP" altLang="en-US" b="1" dirty="0" smtClean="0">
                <a:latin typeface="HGS明朝B" pitchFamily="18" charset="-128"/>
                <a:ea typeface="HGS明朝B" pitchFamily="18" charset="-128"/>
              </a:rPr>
              <a:t>いた指標開発</a:t>
            </a:r>
            <a:r>
              <a:rPr lang="ja-JP" altLang="en-US" b="1" dirty="0">
                <a:latin typeface="HGS明朝B" pitchFamily="18" charset="-128"/>
                <a:ea typeface="HGS明朝B" pitchFamily="18" charset="-128"/>
              </a:rPr>
              <a:t>・</a:t>
            </a:r>
            <a:r>
              <a:rPr lang="ja-JP" altLang="en-US" b="1" dirty="0" smtClean="0">
                <a:latin typeface="HGS明朝B" pitchFamily="18" charset="-128"/>
                <a:ea typeface="HGS明朝B" pitchFamily="18" charset="-128"/>
              </a:rPr>
              <a:t>機関類型別に大学</a:t>
            </a:r>
            <a:r>
              <a:rPr lang="ja-JP" altLang="ja-JP" b="1" dirty="0" smtClean="0">
                <a:latin typeface="HGS明朝B" pitchFamily="18" charset="-128"/>
                <a:ea typeface="HGS明朝B" pitchFamily="18" charset="-128"/>
              </a:rPr>
              <a:t>の国際化を</a:t>
            </a:r>
            <a:r>
              <a:rPr lang="ja-JP" altLang="en-US" b="1" dirty="0" smtClean="0">
                <a:latin typeface="HGS明朝B" pitchFamily="18" charset="-128"/>
                <a:ea typeface="HGS明朝B" pitchFamily="18" charset="-128"/>
              </a:rPr>
              <a:t>評価</a:t>
            </a:r>
            <a:endParaRPr kumimoji="1" lang="ja-JP" altLang="en-US" b="1" dirty="0">
              <a:latin typeface="HGS明朝B" pitchFamily="18" charset="-128"/>
              <a:ea typeface="HGS明朝B" pitchFamily="18" charset="-128"/>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タイトル 1"/>
          <p:cNvSpPr>
            <a:spLocks noGrp="1"/>
          </p:cNvSpPr>
          <p:nvPr>
            <p:ph type="title"/>
          </p:nvPr>
        </p:nvSpPr>
        <p:spPr>
          <a:xfrm>
            <a:off x="251520" y="0"/>
            <a:ext cx="8784976" cy="1494234"/>
          </a:xfrm>
        </p:spPr>
        <p:txBody>
          <a:bodyPr>
            <a:normAutofit fontScale="90000"/>
          </a:bodyPr>
          <a:lstStyle/>
          <a:p>
            <a:pPr eaLnBrk="1" hangingPunct="1">
              <a:defRPr/>
            </a:pP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3100" b="1" dirty="0" smtClean="0">
                <a:solidFill>
                  <a:srgbClr val="C00000"/>
                </a:solidFill>
                <a:latin typeface="Century" pitchFamily="18" charset="0"/>
              </a:rPr>
              <a:t/>
            </a:r>
            <a:br>
              <a:rPr lang="en-US" altLang="ja-JP" sz="3100" b="1" dirty="0" smtClean="0">
                <a:solidFill>
                  <a:srgbClr val="C00000"/>
                </a:solidFill>
                <a:latin typeface="Century" pitchFamily="18" charset="0"/>
              </a:rPr>
            </a:br>
            <a:r>
              <a:rPr lang="en-US" altLang="ja-JP" sz="2900" b="1" dirty="0" smtClean="0">
                <a:solidFill>
                  <a:srgbClr val="C00000"/>
                </a:solidFill>
                <a:latin typeface="Century" pitchFamily="18" charset="0"/>
              </a:rPr>
              <a:t>Internationalization Laboratory</a:t>
            </a:r>
            <a:r>
              <a:rPr lang="ja-JP" altLang="en-US" sz="2900" b="1" dirty="0" smtClean="0">
                <a:solidFill>
                  <a:srgbClr val="C00000"/>
                </a:solidFill>
                <a:latin typeface="Century" pitchFamily="18" charset="0"/>
              </a:rPr>
              <a:t>（</a:t>
            </a:r>
            <a:r>
              <a:rPr lang="en-US" altLang="ja-JP" sz="2900" b="1" dirty="0" smtClean="0">
                <a:solidFill>
                  <a:srgbClr val="C00000"/>
                </a:solidFill>
                <a:latin typeface="Century" pitchFamily="18" charset="0"/>
              </a:rPr>
              <a:t>2003</a:t>
            </a:r>
            <a:r>
              <a:rPr lang="ja-JP" altLang="en-US" sz="2900" b="1" dirty="0" smtClean="0">
                <a:solidFill>
                  <a:srgbClr val="C00000"/>
                </a:solidFill>
                <a:latin typeface="Century" pitchFamily="18" charset="0"/>
              </a:rPr>
              <a:t>～）</a:t>
            </a:r>
            <a:r>
              <a:rPr lang="ja-JP" altLang="en-US" sz="2700" dirty="0" smtClean="0">
                <a:solidFill>
                  <a:srgbClr val="C00000"/>
                </a:solidFill>
              </a:rPr>
              <a:t>　　　　　</a:t>
            </a:r>
            <a:r>
              <a:rPr lang="en-US" altLang="ja-JP" sz="2700" dirty="0" smtClean="0">
                <a:solidFill>
                  <a:srgbClr val="C00000"/>
                </a:solidFill>
              </a:rPr>
              <a:t/>
            </a:r>
            <a:br>
              <a:rPr lang="en-US" altLang="ja-JP" sz="2700" dirty="0" smtClean="0">
                <a:solidFill>
                  <a:srgbClr val="C00000"/>
                </a:solidFill>
              </a:rPr>
            </a:br>
            <a:r>
              <a:rPr lang="ja-JP" altLang="en-US" sz="2700" dirty="0" smtClean="0">
                <a:solidFill>
                  <a:srgbClr val="C00000"/>
                </a:solidFill>
              </a:rPr>
              <a:t>　　　　　　　　　</a:t>
            </a:r>
            <a:r>
              <a:rPr lang="ja-JP" altLang="en-US" sz="2700" dirty="0" smtClean="0">
                <a:solidFill>
                  <a:schemeClr val="tx2"/>
                </a:solidFill>
              </a:rPr>
              <a:t>　</a:t>
            </a:r>
            <a:r>
              <a:rPr lang="ja-JP" altLang="en-US" sz="2700" b="1" dirty="0" smtClean="0">
                <a:solidFill>
                  <a:schemeClr val="tx2"/>
                </a:solidFill>
                <a:latin typeface="HGS明朝B" pitchFamily="18" charset="-128"/>
                <a:ea typeface="HGS明朝B" pitchFamily="18" charset="-128"/>
              </a:rPr>
              <a:t>－大学と連携した実践的取組</a:t>
            </a:r>
            <a:r>
              <a:rPr lang="en-US" altLang="ja-JP" sz="2700" b="1" dirty="0" smtClean="0">
                <a:solidFill>
                  <a:schemeClr val="tx2"/>
                </a:solidFill>
                <a:latin typeface="HGS明朝B" pitchFamily="18" charset="-128"/>
                <a:ea typeface="HGS明朝B" pitchFamily="18" charset="-128"/>
              </a:rPr>
              <a:t>―</a:t>
            </a:r>
            <a:r>
              <a:rPr lang="en-US" altLang="ja-JP" sz="3100" b="1" dirty="0">
                <a:latin typeface="HGS明朝B" pitchFamily="18" charset="-128"/>
                <a:ea typeface="HGS明朝B" pitchFamily="18" charset="-128"/>
              </a:rPr>
              <a:t/>
            </a:r>
            <a:br>
              <a:rPr lang="en-US" altLang="ja-JP" sz="3100" b="1" dirty="0">
                <a:latin typeface="HGS明朝B" pitchFamily="18" charset="-128"/>
                <a:ea typeface="HGS明朝B" pitchFamily="18" charset="-128"/>
              </a:rPr>
            </a:br>
            <a:r>
              <a:rPr lang="ja-JP" altLang="en-US" sz="3100" b="1" dirty="0" smtClean="0"/>
              <a:t>　</a:t>
            </a:r>
            <a:endParaRPr lang="ja-JP" altLang="en-US" sz="3100" b="1" dirty="0" smtClean="0">
              <a:latin typeface="Century" pitchFamily="18" charset="0"/>
            </a:endParaRPr>
          </a:p>
        </p:txBody>
      </p:sp>
      <p:sp>
        <p:nvSpPr>
          <p:cNvPr id="3" name="コンテンツ プレースホルダ 2"/>
          <p:cNvSpPr>
            <a:spLocks noGrp="1"/>
          </p:cNvSpPr>
          <p:nvPr>
            <p:ph idx="1"/>
          </p:nvPr>
        </p:nvSpPr>
        <p:spPr>
          <a:xfrm>
            <a:off x="1588" y="1412875"/>
            <a:ext cx="9144000" cy="5589588"/>
          </a:xfrm>
        </p:spPr>
        <p:txBody>
          <a:bodyPr/>
          <a:lstStyle/>
          <a:p>
            <a:pPr eaLnBrk="1" hangingPunct="1">
              <a:defRPr/>
            </a:pPr>
            <a:endParaRPr lang="en-US" altLang="ja-JP" sz="2000" dirty="0"/>
          </a:p>
          <a:p>
            <a:pPr eaLnBrk="1" hangingPunct="1">
              <a:defRPr/>
            </a:pPr>
            <a:endParaRPr lang="en-US" altLang="ja-JP" sz="2000" dirty="0" smtClean="0"/>
          </a:p>
          <a:p>
            <a:pPr eaLnBrk="1" hangingPunct="1">
              <a:defRPr/>
            </a:pPr>
            <a:endParaRPr lang="en-US" altLang="ja-JP" sz="2000" dirty="0"/>
          </a:p>
          <a:p>
            <a:pPr eaLnBrk="1" hangingPunct="1">
              <a:defRPr/>
            </a:pPr>
            <a:endParaRPr lang="en-US" altLang="ja-JP" sz="2000" dirty="0" smtClean="0"/>
          </a:p>
          <a:p>
            <a:pPr eaLnBrk="1" hangingPunct="1">
              <a:defRPr/>
            </a:pPr>
            <a:endParaRPr lang="en-US" altLang="ja-JP" sz="2000" dirty="0"/>
          </a:p>
          <a:p>
            <a:pPr eaLnBrk="1" hangingPunct="1">
              <a:defRPr/>
            </a:pPr>
            <a:endParaRPr lang="en-US" altLang="ja-JP" sz="2000" dirty="0" smtClean="0"/>
          </a:p>
          <a:p>
            <a:pPr eaLnBrk="1" hangingPunct="1">
              <a:defRPr/>
            </a:pPr>
            <a:endParaRPr lang="en-US" altLang="ja-JP" sz="2000" dirty="0"/>
          </a:p>
          <a:p>
            <a:pPr eaLnBrk="1" hangingPunct="1">
              <a:defRPr/>
            </a:pPr>
            <a:endParaRPr lang="en-US" altLang="ja-JP" sz="2000" dirty="0" smtClean="0"/>
          </a:p>
          <a:p>
            <a:pPr eaLnBrk="1" hangingPunct="1">
              <a:defRPr/>
            </a:pPr>
            <a:endParaRPr lang="en-US" altLang="ja-JP" sz="2000" dirty="0" smtClean="0"/>
          </a:p>
          <a:p>
            <a:pPr eaLnBrk="1" hangingPunct="1">
              <a:defRPr/>
            </a:pPr>
            <a:endParaRPr lang="en-US" altLang="ja-JP" sz="2000" dirty="0"/>
          </a:p>
          <a:p>
            <a:pPr eaLnBrk="1" hangingPunct="1">
              <a:defRPr/>
            </a:pPr>
            <a:endParaRPr lang="en-US" altLang="ja-JP" sz="2000" dirty="0" smtClean="0"/>
          </a:p>
          <a:p>
            <a:pPr eaLnBrk="1" hangingPunct="1">
              <a:defRPr/>
            </a:pPr>
            <a:endParaRPr lang="en-US" altLang="ja-JP" sz="2400" dirty="0" smtClean="0">
              <a:latin typeface="Times New Roman" pitchFamily="18" charset="0"/>
              <a:cs typeface="Times New Roman" pitchFamily="18" charset="0"/>
            </a:endParaRPr>
          </a:p>
          <a:p>
            <a:pPr eaLnBrk="1" hangingPunct="1">
              <a:defRPr/>
            </a:pPr>
            <a:endParaRPr lang="en-US" altLang="ja-JP" sz="2400" dirty="0" smtClean="0">
              <a:latin typeface="Times New Roman" pitchFamily="18" charset="0"/>
              <a:cs typeface="Times New Roman" pitchFamily="18" charset="0"/>
            </a:endParaRPr>
          </a:p>
          <a:p>
            <a:pPr eaLnBrk="1" hangingPunct="1">
              <a:defRPr/>
            </a:pPr>
            <a:endParaRPr lang="en-US" altLang="ja-JP" sz="2400" dirty="0" smtClean="0">
              <a:latin typeface="Times New Roman" pitchFamily="18" charset="0"/>
              <a:cs typeface="Times New Roman" pitchFamily="18" charset="0"/>
            </a:endParaRPr>
          </a:p>
          <a:p>
            <a:pPr eaLnBrk="1" hangingPunct="1">
              <a:defRPr/>
            </a:pPr>
            <a:endParaRPr lang="en-US" altLang="ja-JP" sz="2400" dirty="0" smtClean="0">
              <a:latin typeface="Times New Roman" pitchFamily="18" charset="0"/>
              <a:cs typeface="Times New Roman" pitchFamily="18" charset="0"/>
            </a:endParaRPr>
          </a:p>
          <a:p>
            <a:pPr eaLnBrk="1" hangingPunct="1">
              <a:defRPr/>
            </a:pPr>
            <a:endParaRPr lang="en-US" altLang="ja-JP" sz="2400" dirty="0" smtClean="0">
              <a:latin typeface="Times New Roman" pitchFamily="18" charset="0"/>
              <a:cs typeface="Times New Roman" pitchFamily="18" charset="0"/>
            </a:endParaRPr>
          </a:p>
          <a:p>
            <a:pPr eaLnBrk="1" hangingPunct="1">
              <a:defRPr/>
            </a:pPr>
            <a:endParaRPr lang="en-US" altLang="ja-JP" sz="2400" dirty="0" smtClean="0">
              <a:latin typeface="Times New Roman" pitchFamily="18" charset="0"/>
              <a:cs typeface="Times New Roman" pitchFamily="18" charset="0"/>
            </a:endParaRPr>
          </a:p>
          <a:p>
            <a:pPr marL="0" indent="0" eaLnBrk="1" hangingPunct="1">
              <a:buFont typeface="Wingdings" pitchFamily="2" charset="2"/>
              <a:buNone/>
              <a:defRPr/>
            </a:pPr>
            <a:endParaRPr lang="en-US" altLang="ja-JP" sz="2400" dirty="0" smtClean="0">
              <a:latin typeface="Times New Roman" pitchFamily="18" charset="0"/>
              <a:cs typeface="Times New Roman" pitchFamily="18" charset="0"/>
            </a:endParaRPr>
          </a:p>
          <a:p>
            <a:pPr marL="0" indent="0" eaLnBrk="1" hangingPunct="1">
              <a:buFontTx/>
              <a:buNone/>
              <a:defRPr/>
            </a:pPr>
            <a:endParaRPr lang="en-US" altLang="ja-JP" dirty="0" smtClean="0"/>
          </a:p>
          <a:p>
            <a:pPr eaLnBrk="1" hangingPunct="1">
              <a:buFont typeface="Wingdings" pitchFamily="2" charset="2"/>
              <a:buNone/>
              <a:defRPr/>
            </a:pPr>
            <a:endParaRPr lang="ja-JP" altLang="en-US" dirty="0"/>
          </a:p>
        </p:txBody>
      </p:sp>
      <p:sp>
        <p:nvSpPr>
          <p:cNvPr id="18436" name="スライド番号プレースホルダー 5"/>
          <p:cNvSpPr>
            <a:spLocks noGrp="1"/>
          </p:cNvSpPr>
          <p:nvPr>
            <p:ph type="sldNum" sz="quarter" idx="12"/>
          </p:nvPr>
        </p:nvSpPr>
        <p:spPr>
          <a:noFill/>
          <a:ln>
            <a:miter lim="800000"/>
            <a:headEnd/>
            <a:tailEnd/>
          </a:ln>
        </p:spPr>
        <p:txBody>
          <a:bodyPr/>
          <a:lstStyle/>
          <a:p>
            <a:fld id="{018B944C-99D9-4500-BD9C-A4A6841AF5A6}" type="slidenum">
              <a:rPr lang="ja-JP" altLang="en-US" smtClean="0"/>
              <a:pPr/>
              <a:t>9</a:t>
            </a:fld>
            <a:endParaRPr lang="ja-JP" altLang="en-US" smtClean="0"/>
          </a:p>
        </p:txBody>
      </p:sp>
      <p:graphicFrame>
        <p:nvGraphicFramePr>
          <p:cNvPr id="4" name="表 3"/>
          <p:cNvGraphicFramePr>
            <a:graphicFrameLocks noGrp="1"/>
          </p:cNvGraphicFramePr>
          <p:nvPr>
            <p:extLst>
              <p:ext uri="{D42A27DB-BD31-4B8C-83A1-F6EECF244321}">
                <p14:modId xmlns:p14="http://schemas.microsoft.com/office/powerpoint/2010/main" val="1734042151"/>
              </p:ext>
            </p:extLst>
          </p:nvPr>
        </p:nvGraphicFramePr>
        <p:xfrm>
          <a:off x="179512" y="3356992"/>
          <a:ext cx="8856984" cy="3343277"/>
        </p:xfrm>
        <a:graphic>
          <a:graphicData uri="http://schemas.openxmlformats.org/drawingml/2006/table">
            <a:tbl>
              <a:tblPr firstRow="1" bandRow="1">
                <a:tableStyleId>{72833802-FEF1-4C79-8D5D-14CF1EAF98D9}</a:tableStyleId>
              </a:tblPr>
              <a:tblGrid>
                <a:gridCol w="2880320"/>
                <a:gridCol w="5976664"/>
              </a:tblGrid>
              <a:tr h="352493">
                <a:tc gridSpan="2">
                  <a:txBody>
                    <a:bodyPr/>
                    <a:lstStyle/>
                    <a:p>
                      <a:pPr>
                        <a:lnSpc>
                          <a:spcPts val="1920"/>
                        </a:lnSpc>
                        <a:spcBef>
                          <a:spcPts val="0"/>
                        </a:spcBef>
                      </a:pPr>
                      <a:r>
                        <a:rPr kumimoji="1" lang="ja-JP" altLang="en-US" sz="1600" b="1" dirty="0" smtClean="0"/>
                        <a:t>　　　　　　　　　　　　　　　　　</a:t>
                      </a:r>
                      <a:r>
                        <a:rPr kumimoji="1" lang="ja-JP" altLang="en-US" sz="1600" b="1" dirty="0" smtClean="0">
                          <a:latin typeface="HGS明朝B" pitchFamily="18" charset="-128"/>
                          <a:ea typeface="HGS明朝B" pitchFamily="18" charset="-128"/>
                        </a:rPr>
                        <a:t>　活動の流れ</a:t>
                      </a:r>
                      <a:endParaRPr kumimoji="1" lang="ja-JP" altLang="en-US" sz="1600" b="1" dirty="0">
                        <a:latin typeface="HGS明朝B" pitchFamily="18" charset="-128"/>
                        <a:ea typeface="HGS明朝B" pitchFamily="18"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ts val="1920"/>
                        </a:lnSpc>
                        <a:spcBef>
                          <a:spcPts val="0"/>
                        </a:spcBef>
                      </a:pPr>
                      <a:endParaRPr kumimoji="1" lang="ja-JP" altLang="en-US" sz="1600" b="1" dirty="0">
                        <a:latin typeface="+mn-ea"/>
                        <a:ea typeface="+mn-ea"/>
                      </a:endParaRPr>
                    </a:p>
                  </a:txBody>
                  <a:tcPr marL="91443" marR="91443" marT="45716" marB="45716">
                    <a:lnB w="12700" cap="flat" cmpd="sng" algn="ctr">
                      <a:solidFill>
                        <a:schemeClr val="tx1"/>
                      </a:solidFill>
                      <a:prstDash val="solid"/>
                      <a:round/>
                      <a:headEnd type="none" w="med" len="med"/>
                      <a:tailEnd type="none" w="med" len="med"/>
                    </a:lnB>
                  </a:tcPr>
                </a:tc>
              </a:tr>
              <a:tr h="626724">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①ＡＣＥスタッフによる</a:t>
                      </a:r>
                      <a:endParaRPr kumimoji="1" lang="en-US" altLang="ja-JP" sz="1600" b="0" dirty="0" smtClean="0">
                        <a:solidFill>
                          <a:schemeClr val="tx2"/>
                        </a:solidFill>
                        <a:latin typeface="Meiryo UI" pitchFamily="50" charset="-128"/>
                        <a:ea typeface="Meiryo UI" pitchFamily="50" charset="-128"/>
                        <a:cs typeface="Meiryo UI" pitchFamily="50" charset="-128"/>
                      </a:endParaRPr>
                    </a:p>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　機関訪問支援</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機関の自己評価書作成の支援。執行部や主要ステークホルダーとの面談を通し、目標や課題を明確にする（学習成果目標の設定）。</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112">
                <a:tc>
                  <a:txBody>
                    <a:bodyPr/>
                    <a:lstStyle/>
                    <a:p>
                      <a:pPr>
                        <a:lnSpc>
                          <a:spcPts val="1920"/>
                        </a:lnSpc>
                        <a:spcBef>
                          <a:spcPts val="0"/>
                        </a:spcBef>
                      </a:pPr>
                      <a:r>
                        <a:rPr lang="ja-JP" altLang="en-US" sz="1600" b="0" dirty="0" smtClean="0">
                          <a:solidFill>
                            <a:schemeClr val="tx2"/>
                          </a:solidFill>
                          <a:latin typeface="Meiryo UI" pitchFamily="50" charset="-128"/>
                          <a:ea typeface="Meiryo UI" pitchFamily="50" charset="-128"/>
                          <a:cs typeface="Meiryo UI" pitchFamily="50" charset="-128"/>
                        </a:rPr>
                        <a:t>②機関による自己評価</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各機関が学内リーダーシップチームを形成。現在の国際化の状況や活動を評価し、戦略計画を立て、自己評価書を作成する。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112">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③ＡＣＥスタッフによる</a:t>
                      </a:r>
                      <a:endParaRPr kumimoji="1" lang="en-US" altLang="ja-JP" sz="1600" b="0" dirty="0" smtClean="0">
                        <a:solidFill>
                          <a:schemeClr val="tx2"/>
                        </a:solidFill>
                        <a:latin typeface="Meiryo UI" pitchFamily="50" charset="-128"/>
                        <a:ea typeface="Meiryo UI" pitchFamily="50" charset="-128"/>
                        <a:cs typeface="Meiryo UI" pitchFamily="50" charset="-128"/>
                      </a:endParaRPr>
                    </a:p>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　定期的コンサルテーション</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自己評価書作成に際し、電話やメールで機関の相談を受ける。</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112">
                <a:tc>
                  <a:txBody>
                    <a:bodyPr/>
                    <a:lstStyle/>
                    <a:p>
                      <a:pPr>
                        <a:lnSpc>
                          <a:spcPts val="1920"/>
                        </a:lnSpc>
                        <a:spcBef>
                          <a:spcPts val="0"/>
                        </a:spcBef>
                      </a:pPr>
                      <a:r>
                        <a:rPr lang="ja-JP" altLang="en-US" sz="1600" b="0" dirty="0" smtClean="0">
                          <a:solidFill>
                            <a:schemeClr val="tx2"/>
                          </a:solidFill>
                          <a:latin typeface="Meiryo UI" pitchFamily="50" charset="-128"/>
                          <a:ea typeface="Meiryo UI" pitchFamily="50" charset="-128"/>
                          <a:cs typeface="Meiryo UI" pitchFamily="50" charset="-128"/>
                        </a:rPr>
                        <a:t>④ピアレビュー訪問調査　　　　</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自己評価書の完成後、ＡＣＥスタッフと外部委員による機関訪問。学長、執行部、理事会、教職員、学生との面談。</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6724">
                <a:tc>
                  <a:txBody>
                    <a:bodyPr/>
                    <a:lstStyle/>
                    <a:p>
                      <a:pPr>
                        <a:lnSpc>
                          <a:spcPts val="1920"/>
                        </a:lnSpc>
                        <a:spcBef>
                          <a:spcPts val="0"/>
                        </a:spcBef>
                      </a:pPr>
                      <a:r>
                        <a:rPr lang="ja-JP" altLang="en-US" sz="1600" b="0" dirty="0" smtClean="0">
                          <a:solidFill>
                            <a:schemeClr val="tx2"/>
                          </a:solidFill>
                          <a:latin typeface="Meiryo UI" pitchFamily="50" charset="-128"/>
                          <a:ea typeface="Meiryo UI" pitchFamily="50" charset="-128"/>
                          <a:cs typeface="Meiryo UI" pitchFamily="50" charset="-128"/>
                        </a:rPr>
                        <a:t>⑤訪問調査団（ピア）による</a:t>
                      </a:r>
                      <a:endParaRPr lang="en-US" altLang="ja-JP" sz="1600" b="0" dirty="0" smtClean="0">
                        <a:solidFill>
                          <a:schemeClr val="tx2"/>
                        </a:solidFill>
                        <a:latin typeface="Meiryo UI" pitchFamily="50" charset="-128"/>
                        <a:ea typeface="Meiryo UI" pitchFamily="50" charset="-128"/>
                        <a:cs typeface="Meiryo UI" pitchFamily="50" charset="-128"/>
                      </a:endParaRPr>
                    </a:p>
                    <a:p>
                      <a:pPr>
                        <a:lnSpc>
                          <a:spcPts val="1920"/>
                        </a:lnSpc>
                        <a:spcBef>
                          <a:spcPts val="0"/>
                        </a:spcBef>
                      </a:pPr>
                      <a:r>
                        <a:rPr lang="ja-JP" altLang="en-US" sz="1600" b="0" dirty="0" smtClean="0">
                          <a:solidFill>
                            <a:schemeClr val="tx2"/>
                          </a:solidFill>
                          <a:latin typeface="Meiryo UI" pitchFamily="50" charset="-128"/>
                          <a:ea typeface="Meiryo UI" pitchFamily="50" charset="-128"/>
                          <a:cs typeface="Meiryo UI" pitchFamily="50" charset="-128"/>
                        </a:rPr>
                        <a:t>　最終報告書作成</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nSpc>
                          <a:spcPts val="1920"/>
                        </a:lnSpc>
                        <a:spcBef>
                          <a:spcPts val="0"/>
                        </a:spcBef>
                      </a:pPr>
                      <a:r>
                        <a:rPr kumimoji="1" lang="ja-JP" altLang="en-US" sz="1600" b="0" dirty="0" smtClean="0">
                          <a:solidFill>
                            <a:schemeClr val="tx2"/>
                          </a:solidFill>
                          <a:latin typeface="Meiryo UI" pitchFamily="50" charset="-128"/>
                          <a:ea typeface="Meiryo UI" pitchFamily="50" charset="-128"/>
                          <a:cs typeface="Meiryo UI" pitchFamily="50" charset="-128"/>
                        </a:rPr>
                        <a:t>国際化の現況分析、今後の国際化戦略への提言。</a:t>
                      </a:r>
                      <a:endParaRPr kumimoji="1" lang="ja-JP" altLang="en-US" sz="1600" b="0" dirty="0">
                        <a:solidFill>
                          <a:schemeClr val="tx2"/>
                        </a:solidFill>
                        <a:latin typeface="Meiryo UI" pitchFamily="50" charset="-128"/>
                        <a:ea typeface="Meiryo UI" pitchFamily="50" charset="-128"/>
                        <a:cs typeface="Meiryo UI" pitchFamily="50" charset="-128"/>
                      </a:endParaRPr>
                    </a:p>
                  </a:txBody>
                  <a:tcPr marL="91443" marR="91443"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角丸四角形 5"/>
          <p:cNvSpPr/>
          <p:nvPr/>
        </p:nvSpPr>
        <p:spPr>
          <a:xfrm>
            <a:off x="323528" y="1196752"/>
            <a:ext cx="8424936" cy="2088232"/>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eaLnBrk="1" hangingPunct="1">
              <a:spcBef>
                <a:spcPts val="600"/>
              </a:spcBef>
              <a:defRPr/>
            </a:pPr>
            <a:endParaRPr lang="en-US" altLang="ja-JP" sz="1600" b="1" dirty="0" smtClean="0">
              <a:solidFill>
                <a:schemeClr val="tx1"/>
              </a:solidFill>
            </a:endParaRPr>
          </a:p>
          <a:p>
            <a:pPr eaLnBrk="1" hangingPunct="1">
              <a:spcBef>
                <a:spcPts val="600"/>
              </a:spcBef>
              <a:defRPr/>
            </a:pPr>
            <a:r>
              <a:rPr lang="ja-JP" altLang="en-US" dirty="0" smtClean="0">
                <a:solidFill>
                  <a:schemeClr val="tx2"/>
                </a:solidFill>
                <a:latin typeface="HGS明朝B" pitchFamily="18" charset="-128"/>
                <a:ea typeface="HGS明朝B" pitchFamily="18" charset="-128"/>
              </a:rPr>
              <a:t>目的：大学機関同士（ピア）でラーニングコミュニティを形成し、</a:t>
            </a:r>
            <a:r>
              <a:rPr lang="en-US" altLang="ja-JP" dirty="0" smtClean="0">
                <a:solidFill>
                  <a:schemeClr val="tx2"/>
                </a:solidFill>
                <a:latin typeface="Times New Roman" pitchFamily="18" charset="0"/>
                <a:ea typeface="HGS明朝B" pitchFamily="18" charset="-128"/>
                <a:cs typeface="Times New Roman" pitchFamily="18" charset="0"/>
              </a:rPr>
              <a:t>16</a:t>
            </a:r>
            <a:r>
              <a:rPr lang="ja-JP" altLang="en-US" dirty="0" smtClean="0">
                <a:solidFill>
                  <a:schemeClr val="tx2"/>
                </a:solidFill>
                <a:latin typeface="Times New Roman" pitchFamily="18" charset="0"/>
                <a:ea typeface="HGS明朝B" pitchFamily="18" charset="-128"/>
                <a:cs typeface="Times New Roman" pitchFamily="18" charset="0"/>
              </a:rPr>
              <a:t>～</a:t>
            </a:r>
            <a:r>
              <a:rPr lang="en-US" altLang="ja-JP" dirty="0" smtClean="0">
                <a:solidFill>
                  <a:schemeClr val="tx2"/>
                </a:solidFill>
                <a:latin typeface="Times New Roman" pitchFamily="18" charset="0"/>
                <a:ea typeface="HGS明朝B" pitchFamily="18" charset="-128"/>
                <a:cs typeface="Times New Roman" pitchFamily="18" charset="0"/>
              </a:rPr>
              <a:t>20</a:t>
            </a:r>
            <a:r>
              <a:rPr lang="ja-JP" altLang="en-US" dirty="0" smtClean="0">
                <a:solidFill>
                  <a:schemeClr val="tx2"/>
                </a:solidFill>
                <a:latin typeface="HGS明朝B" pitchFamily="18" charset="-128"/>
                <a:ea typeface="HGS明朝B" pitchFamily="18" charset="-128"/>
              </a:rPr>
              <a:t>ヶ月　</a:t>
            </a:r>
            <a:endParaRPr lang="en-US" altLang="ja-JP" dirty="0" smtClean="0">
              <a:solidFill>
                <a:schemeClr val="tx2"/>
              </a:solidFill>
              <a:latin typeface="HGS明朝B" pitchFamily="18" charset="-128"/>
              <a:ea typeface="HGS明朝B" pitchFamily="18" charset="-128"/>
            </a:endParaRPr>
          </a:p>
          <a:p>
            <a:pPr eaLnBrk="1" hangingPunct="1">
              <a:spcBef>
                <a:spcPts val="600"/>
              </a:spcBef>
              <a:defRPr/>
            </a:pPr>
            <a:r>
              <a:rPr lang="ja-JP" altLang="en-US" dirty="0" smtClean="0">
                <a:solidFill>
                  <a:schemeClr val="tx2"/>
                </a:solidFill>
                <a:latin typeface="HGS明朝B" pitchFamily="18" charset="-128"/>
                <a:ea typeface="HGS明朝B" pitchFamily="18" charset="-128"/>
              </a:rPr>
              <a:t>　　　にわたり戦略計画策定や成果検証に向けて相互学習・</a:t>
            </a:r>
            <a:r>
              <a:rPr lang="ja-JP" altLang="en-US" dirty="0">
                <a:solidFill>
                  <a:schemeClr val="tx2"/>
                </a:solidFill>
                <a:latin typeface="HGS明朝B" pitchFamily="18" charset="-128"/>
                <a:ea typeface="HGS明朝B" pitchFamily="18" charset="-128"/>
              </a:rPr>
              <a:t>支援</a:t>
            </a:r>
            <a:r>
              <a:rPr lang="ja-JP" altLang="en-US" dirty="0" smtClean="0">
                <a:solidFill>
                  <a:schemeClr val="tx2"/>
                </a:solidFill>
                <a:latin typeface="HGS明朝B" pitchFamily="18" charset="-128"/>
                <a:ea typeface="HGS明朝B" pitchFamily="18" charset="-128"/>
              </a:rPr>
              <a:t>を行う。</a:t>
            </a:r>
            <a:endParaRPr lang="en-US" altLang="ja-JP" dirty="0" smtClean="0">
              <a:solidFill>
                <a:schemeClr val="tx2"/>
              </a:solidFill>
              <a:latin typeface="HGS明朝B" pitchFamily="18" charset="-128"/>
              <a:ea typeface="HGS明朝B" pitchFamily="18" charset="-128"/>
            </a:endParaRPr>
          </a:p>
          <a:p>
            <a:pPr eaLnBrk="1" hangingPunct="1">
              <a:spcBef>
                <a:spcPts val="600"/>
              </a:spcBef>
              <a:defRPr/>
            </a:pPr>
            <a:r>
              <a:rPr lang="ja-JP" altLang="en-US" dirty="0" smtClean="0">
                <a:solidFill>
                  <a:schemeClr val="tx2"/>
                </a:solidFill>
                <a:latin typeface="HGS明朝B" pitchFamily="18" charset="-128"/>
                <a:ea typeface="HGS明朝B" pitchFamily="18" charset="-128"/>
              </a:rPr>
              <a:t>参加数：</a:t>
            </a:r>
            <a:r>
              <a:rPr lang="en-US" altLang="ja-JP" dirty="0" smtClean="0">
                <a:solidFill>
                  <a:schemeClr val="tx2"/>
                </a:solidFill>
                <a:latin typeface="Times New Roman" pitchFamily="18" charset="0"/>
                <a:ea typeface="HGS明朝B" pitchFamily="18" charset="-128"/>
                <a:cs typeface="Times New Roman" pitchFamily="18" charset="0"/>
              </a:rPr>
              <a:t>68</a:t>
            </a:r>
            <a:r>
              <a:rPr lang="ja-JP" altLang="en-US" dirty="0" smtClean="0">
                <a:solidFill>
                  <a:schemeClr val="tx2"/>
                </a:solidFill>
                <a:latin typeface="Times New Roman" pitchFamily="18" charset="0"/>
                <a:ea typeface="HGS明朝B" pitchFamily="18" charset="-128"/>
                <a:cs typeface="Times New Roman" pitchFamily="18" charset="0"/>
              </a:rPr>
              <a:t>機関（</a:t>
            </a:r>
            <a:r>
              <a:rPr lang="en-US" altLang="ja-JP" dirty="0" smtClean="0">
                <a:solidFill>
                  <a:schemeClr val="tx2"/>
                </a:solidFill>
                <a:latin typeface="Times New Roman" pitchFamily="18" charset="0"/>
                <a:ea typeface="HGS明朝B" pitchFamily="18" charset="-128"/>
                <a:cs typeface="Times New Roman" pitchFamily="18" charset="0"/>
              </a:rPr>
              <a:t>2003</a:t>
            </a:r>
            <a:r>
              <a:rPr lang="ja-JP" altLang="en-US" dirty="0" smtClean="0">
                <a:solidFill>
                  <a:schemeClr val="tx2"/>
                </a:solidFill>
                <a:latin typeface="HGS明朝B" pitchFamily="18" charset="-128"/>
                <a:ea typeface="HGS明朝B" pitchFamily="18" charset="-128"/>
              </a:rPr>
              <a:t>年～）</a:t>
            </a:r>
            <a:endParaRPr lang="en-US" altLang="ja-JP" dirty="0" smtClean="0">
              <a:solidFill>
                <a:schemeClr val="tx2"/>
              </a:solidFill>
              <a:latin typeface="HGS明朝B" pitchFamily="18" charset="-128"/>
              <a:ea typeface="HGS明朝B" pitchFamily="18" charset="-128"/>
            </a:endParaRPr>
          </a:p>
          <a:p>
            <a:pPr eaLnBrk="1" hangingPunct="1">
              <a:spcBef>
                <a:spcPts val="600"/>
              </a:spcBef>
              <a:defRPr/>
            </a:pPr>
            <a:r>
              <a:rPr lang="ja-JP" altLang="en-US" dirty="0" smtClean="0">
                <a:solidFill>
                  <a:schemeClr val="tx2"/>
                </a:solidFill>
                <a:latin typeface="HGS明朝B" pitchFamily="18" charset="-128"/>
                <a:ea typeface="HGS明朝B" pitchFamily="18" charset="-128"/>
              </a:rPr>
              <a:t>特徴：① </a:t>
            </a:r>
            <a:r>
              <a:rPr lang="ja-JP" altLang="ja-JP" dirty="0" smtClean="0">
                <a:solidFill>
                  <a:schemeClr val="tx2"/>
                </a:solidFill>
                <a:latin typeface="HGS明朝B" pitchFamily="18" charset="-128"/>
                <a:ea typeface="HGS明朝B" pitchFamily="18" charset="-128"/>
              </a:rPr>
              <a:t>専門家</a:t>
            </a:r>
            <a:r>
              <a:rPr lang="ja-JP" altLang="en-US" dirty="0" smtClean="0">
                <a:solidFill>
                  <a:schemeClr val="tx2"/>
                </a:solidFill>
                <a:latin typeface="HGS明朝B" pitchFamily="18" charset="-128"/>
                <a:ea typeface="HGS明朝B" pitchFamily="18" charset="-128"/>
              </a:rPr>
              <a:t>の</a:t>
            </a:r>
            <a:r>
              <a:rPr lang="ja-JP" altLang="ja-JP" dirty="0" smtClean="0">
                <a:solidFill>
                  <a:schemeClr val="tx2"/>
                </a:solidFill>
                <a:latin typeface="HGS明朝B" pitchFamily="18" charset="-128"/>
                <a:ea typeface="HGS明朝B" pitchFamily="18" charset="-128"/>
              </a:rPr>
              <a:t>コンサルテーション </a:t>
            </a:r>
            <a:r>
              <a:rPr lang="ja-JP" altLang="en-US" dirty="0" smtClean="0">
                <a:solidFill>
                  <a:schemeClr val="tx2"/>
                </a:solidFill>
                <a:latin typeface="HGS明朝B" pitchFamily="18" charset="-128"/>
                <a:ea typeface="HGS明朝B" pitchFamily="18" charset="-128"/>
              </a:rPr>
              <a:t>　　　　　　　　</a:t>
            </a:r>
            <a:endParaRPr lang="en-US" altLang="ja-JP" dirty="0" smtClean="0">
              <a:solidFill>
                <a:schemeClr val="tx2"/>
              </a:solidFill>
              <a:latin typeface="HGS明朝B" pitchFamily="18" charset="-128"/>
              <a:ea typeface="HGS明朝B" pitchFamily="18" charset="-128"/>
            </a:endParaRPr>
          </a:p>
          <a:p>
            <a:pPr marL="0" indent="0" eaLnBrk="1" hangingPunct="1">
              <a:spcBef>
                <a:spcPts val="600"/>
              </a:spcBef>
              <a:buFontTx/>
              <a:buNone/>
              <a:defRPr/>
            </a:pPr>
            <a:r>
              <a:rPr lang="ja-JP" altLang="en-US" dirty="0" smtClean="0">
                <a:solidFill>
                  <a:schemeClr val="tx2"/>
                </a:solidFill>
                <a:latin typeface="HGS明朝B" pitchFamily="18" charset="-128"/>
                <a:ea typeface="HGS明朝B" pitchFamily="18" charset="-128"/>
              </a:rPr>
              <a:t>　　   ② </a:t>
            </a:r>
            <a:r>
              <a:rPr lang="ja-JP" altLang="ja-JP" dirty="0" smtClean="0">
                <a:solidFill>
                  <a:schemeClr val="tx2"/>
                </a:solidFill>
                <a:latin typeface="HGS明朝B" pitchFamily="18" charset="-128"/>
                <a:ea typeface="HGS明朝B" pitchFamily="18" charset="-128"/>
              </a:rPr>
              <a:t>経験共有 </a:t>
            </a:r>
            <a:r>
              <a:rPr lang="en-US" altLang="ja-JP" dirty="0" smtClean="0">
                <a:solidFill>
                  <a:schemeClr val="tx2"/>
                </a:solidFill>
                <a:latin typeface="HGS明朝B" pitchFamily="18" charset="-128"/>
                <a:ea typeface="HGS明朝B" pitchFamily="18" charset="-128"/>
              </a:rPr>
              <a:t>(</a:t>
            </a:r>
            <a:r>
              <a:rPr lang="ja-JP" altLang="en-US" dirty="0" smtClean="0">
                <a:solidFill>
                  <a:schemeClr val="tx2"/>
                </a:solidFill>
                <a:latin typeface="HGS明朝B" pitchFamily="18" charset="-128"/>
                <a:ea typeface="HGS明朝B" pitchFamily="18" charset="-128"/>
              </a:rPr>
              <a:t>年</a:t>
            </a:r>
            <a:r>
              <a:rPr lang="en-US" altLang="ja-JP" dirty="0" smtClean="0">
                <a:solidFill>
                  <a:schemeClr val="tx2"/>
                </a:solidFill>
                <a:latin typeface="Times New Roman" pitchFamily="18" charset="0"/>
                <a:ea typeface="HGS明朝B" pitchFamily="18" charset="-128"/>
                <a:cs typeface="Times New Roman" pitchFamily="18" charset="0"/>
              </a:rPr>
              <a:t>3</a:t>
            </a:r>
            <a:r>
              <a:rPr lang="ja-JP" altLang="en-US" dirty="0" smtClean="0">
                <a:solidFill>
                  <a:schemeClr val="tx2"/>
                </a:solidFill>
                <a:latin typeface="HGS明朝B" pitchFamily="18" charset="-128"/>
                <a:ea typeface="HGS明朝B" pitchFamily="18" charset="-128"/>
              </a:rPr>
              <a:t>回のピア機関の会合）　　　　</a:t>
            </a:r>
            <a:endParaRPr lang="en-US" altLang="ja-JP" dirty="0" smtClean="0">
              <a:solidFill>
                <a:schemeClr val="tx2"/>
              </a:solidFill>
              <a:latin typeface="HGS明朝B" pitchFamily="18" charset="-128"/>
              <a:ea typeface="HGS明朝B" pitchFamily="18" charset="-128"/>
            </a:endParaRPr>
          </a:p>
          <a:p>
            <a:pPr marL="0" indent="0" eaLnBrk="1" hangingPunct="1">
              <a:spcBef>
                <a:spcPts val="600"/>
              </a:spcBef>
              <a:buFontTx/>
              <a:buNone/>
              <a:defRPr/>
            </a:pPr>
            <a:r>
              <a:rPr lang="ja-JP" altLang="en-US" dirty="0" smtClean="0">
                <a:solidFill>
                  <a:schemeClr val="tx2"/>
                </a:solidFill>
                <a:latin typeface="HGS明朝B" pitchFamily="18" charset="-128"/>
                <a:ea typeface="HGS明朝B" pitchFamily="18" charset="-128"/>
              </a:rPr>
              <a:t>　</a:t>
            </a:r>
            <a:r>
              <a:rPr lang="ja-JP" altLang="en-US" dirty="0">
                <a:solidFill>
                  <a:schemeClr val="tx2"/>
                </a:solidFill>
                <a:latin typeface="HGS明朝B" pitchFamily="18" charset="-128"/>
                <a:ea typeface="HGS明朝B" pitchFamily="18" charset="-128"/>
              </a:rPr>
              <a:t> </a:t>
            </a:r>
            <a:r>
              <a:rPr lang="ja-JP" altLang="en-US" dirty="0" smtClean="0">
                <a:solidFill>
                  <a:schemeClr val="tx2"/>
                </a:solidFill>
                <a:latin typeface="HGS明朝B" pitchFamily="18" charset="-128"/>
                <a:ea typeface="HGS明朝B" pitchFamily="18" charset="-128"/>
              </a:rPr>
              <a:t>     ③</a:t>
            </a:r>
            <a:r>
              <a:rPr lang="en-US" altLang="ja-JP" dirty="0">
                <a:solidFill>
                  <a:schemeClr val="tx2"/>
                </a:solidFill>
                <a:latin typeface="HGS明朝B" pitchFamily="18" charset="-128"/>
                <a:ea typeface="HGS明朝B" pitchFamily="18" charset="-128"/>
              </a:rPr>
              <a:t> </a:t>
            </a:r>
            <a:r>
              <a:rPr lang="ja-JP" altLang="en-US" dirty="0" smtClean="0">
                <a:solidFill>
                  <a:schemeClr val="tx2"/>
                </a:solidFill>
                <a:latin typeface="HGS明朝B" pitchFamily="18" charset="-128"/>
                <a:ea typeface="HGS明朝B" pitchFamily="18" charset="-128"/>
              </a:rPr>
              <a:t>国際化</a:t>
            </a:r>
            <a:r>
              <a:rPr lang="ja-JP" altLang="ja-JP" dirty="0" smtClean="0">
                <a:solidFill>
                  <a:schemeClr val="tx2"/>
                </a:solidFill>
                <a:latin typeface="HGS明朝B" pitchFamily="18" charset="-128"/>
                <a:ea typeface="HGS明朝B" pitchFamily="18" charset="-128"/>
              </a:rPr>
              <a:t>プロセスをカスタマイズ</a:t>
            </a:r>
            <a:r>
              <a:rPr lang="ja-JP" altLang="en-US" dirty="0" smtClean="0">
                <a:solidFill>
                  <a:schemeClr val="tx2"/>
                </a:solidFill>
                <a:latin typeface="HGS明朝B" pitchFamily="18" charset="-128"/>
                <a:ea typeface="HGS明朝B" pitchFamily="18" charset="-128"/>
              </a:rPr>
              <a:t>化</a:t>
            </a:r>
            <a:endParaRPr lang="en-US" altLang="ja-JP" dirty="0" smtClean="0">
              <a:solidFill>
                <a:schemeClr val="tx2"/>
              </a:solidFill>
              <a:latin typeface="HGS明朝B" pitchFamily="18" charset="-128"/>
              <a:ea typeface="HGS明朝B" pitchFamily="18" charset="-128"/>
            </a:endParaRPr>
          </a:p>
          <a:p>
            <a:pPr algn="ctr"/>
            <a:endParaRPr kumimoji="1" lang="ja-JP" altLang="en-US" sz="1600"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和風織り目模様のデザイン テンプレート">
  <a:themeElements>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S10280487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Continental_NorthAmerica_16x9_TP102804878" id="{FD59101E-2B42-4121-8FF7-93F403EDE306}" vid="{3BE6B9FD-6E20-4B0C-BF6F-441C7F152ACD}"/>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18516</TotalTime>
  <Words>3628</Words>
  <Application>Microsoft Office PowerPoint</Application>
  <PresentationFormat>画面に合わせる (4:3)</PresentationFormat>
  <Paragraphs>423</Paragraphs>
  <Slides>14</Slides>
  <Notes>14</Notes>
  <HiddenSlides>0</HiddenSlides>
  <MMClips>0</MMClips>
  <ScaleCrop>false</ScaleCrop>
  <HeadingPairs>
    <vt:vector size="4" baseType="variant">
      <vt:variant>
        <vt:lpstr>テーマ</vt:lpstr>
      </vt:variant>
      <vt:variant>
        <vt:i4>4</vt:i4>
      </vt:variant>
      <vt:variant>
        <vt:lpstr>スライド タイトル</vt:lpstr>
      </vt:variant>
      <vt:variant>
        <vt:i4>14</vt:i4>
      </vt:variant>
    </vt:vector>
  </HeadingPairs>
  <TitlesOfParts>
    <vt:vector size="18" baseType="lpstr">
      <vt:lpstr>デザインの設定</vt:lpstr>
      <vt:lpstr>和風織り目模様のデザイン テンプレート</vt:lpstr>
      <vt:lpstr>1_デザインの設定</vt:lpstr>
      <vt:lpstr>TS102804879</vt:lpstr>
      <vt:lpstr>     米国における大学国際化評価  ーAmerican Council on Education (ACE)の取組からー </vt:lpstr>
      <vt:lpstr>　　　国際化に関する米国政府の主な政策動向 </vt:lpstr>
      <vt:lpstr>PowerPoint プレゼンテーション</vt:lpstr>
      <vt:lpstr>Internationalizing the campus:   A user’s guide (2003) </vt:lpstr>
      <vt:lpstr>Mapping Internationalization on U.S. campuses　(2003)</vt:lpstr>
      <vt:lpstr>Mapping Internationalization on U.S. campuses　(2008)</vt:lpstr>
      <vt:lpstr>Mapping Internationalization on U.S. campuses　(2012)</vt:lpstr>
      <vt:lpstr>　　 Measuring Internationalization（2005） 　　　　　　　　　　　　　</vt:lpstr>
      <vt:lpstr>                   Internationalization Laboratory（2003～）　　　　　 　　　　　　　　　　－大学と連携した実践的取組― 　</vt:lpstr>
      <vt:lpstr>A Guide to Internationalization for Chief Academic Officers（2008）           －自己点検とリーダーシップの育成-</vt:lpstr>
      <vt:lpstr>国際化評価に「学習成果」を強調するメリット</vt:lpstr>
      <vt:lpstr>PowerPoint プレゼンテーション</vt:lpstr>
      <vt:lpstr>　 教育の国際化に向けた活動に焦点を絞り評価を行うことにより、国際的な教育活動の質の一層の向上を図るとともに、教育の国際化の局面において個性・特色を発揮している大学を支援することを目的とし、実施します。</vt:lpstr>
      <vt:lpstr>　　　　ACEとNIAD-UEの国際化評価に 　　　　　　かかわる取組の特徴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ACEの大学国際化評価に関する取組みとその課題</dc:title>
  <dc:creator>ayaka</dc:creator>
  <cp:lastModifiedBy>Ayaka</cp:lastModifiedBy>
  <cp:revision>417</cp:revision>
  <cp:lastPrinted>2013-03-03T10:52:24Z</cp:lastPrinted>
  <dcterms:created xsi:type="dcterms:W3CDTF">2011-07-11T07:33:38Z</dcterms:created>
  <dcterms:modified xsi:type="dcterms:W3CDTF">2013-03-17T21:54:18Z</dcterms:modified>
</cp:coreProperties>
</file>