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2"/>
  </p:notesMasterIdLst>
  <p:sldIdLst>
    <p:sldId id="256" r:id="rId3"/>
    <p:sldId id="283" r:id="rId4"/>
    <p:sldId id="302" r:id="rId5"/>
    <p:sldId id="304" r:id="rId6"/>
    <p:sldId id="303" r:id="rId7"/>
    <p:sldId id="305" r:id="rId8"/>
    <p:sldId id="286" r:id="rId9"/>
    <p:sldId id="306" r:id="rId10"/>
    <p:sldId id="307" r:id="rId11"/>
    <p:sldId id="294" r:id="rId12"/>
    <p:sldId id="295" r:id="rId13"/>
    <p:sldId id="297" r:id="rId14"/>
    <p:sldId id="298" r:id="rId15"/>
    <p:sldId id="299" r:id="rId16"/>
    <p:sldId id="301" r:id="rId17"/>
    <p:sldId id="300" r:id="rId18"/>
    <p:sldId id="257" r:id="rId19"/>
    <p:sldId id="259" r:id="rId20"/>
    <p:sldId id="260" r:id="rId21"/>
    <p:sldId id="262" r:id="rId22"/>
    <p:sldId id="261" r:id="rId23"/>
    <p:sldId id="280" r:id="rId24"/>
    <p:sldId id="279" r:id="rId25"/>
    <p:sldId id="266" r:id="rId26"/>
    <p:sldId id="267" r:id="rId27"/>
    <p:sldId id="268" r:id="rId28"/>
    <p:sldId id="269" r:id="rId29"/>
    <p:sldId id="270" r:id="rId30"/>
    <p:sldId id="271" r:id="rId31"/>
    <p:sldId id="272" r:id="rId32"/>
    <p:sldId id="273" r:id="rId33"/>
    <p:sldId id="274" r:id="rId34"/>
    <p:sldId id="275" r:id="rId35"/>
    <p:sldId id="276" r:id="rId36"/>
    <p:sldId id="282" r:id="rId37"/>
    <p:sldId id="277" r:id="rId38"/>
    <p:sldId id="278" r:id="rId39"/>
    <p:sldId id="284" r:id="rId40"/>
    <p:sldId id="281" r:id="rId41"/>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19" autoAdjust="0"/>
  </p:normalViewPr>
  <p:slideViewPr>
    <p:cSldViewPr>
      <p:cViewPr>
        <p:scale>
          <a:sx n="80" d="100"/>
          <a:sy n="80" d="100"/>
        </p:scale>
        <p:origin x="-15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32A2658-1B6D-4AC3-89E7-47251A2492DE}" type="datetimeFigureOut">
              <a:rPr kumimoji="1" lang="ja-JP" altLang="en-US" smtClean="0"/>
              <a:t>2013/3/18</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0AC8B11-F290-48D7-B962-862BD974B250}" type="slidenum">
              <a:rPr kumimoji="1" lang="ja-JP" altLang="en-US" smtClean="0"/>
              <a:t>‹#›</a:t>
            </a:fld>
            <a:endParaRPr kumimoji="1" lang="ja-JP" altLang="en-US"/>
          </a:p>
        </p:txBody>
      </p:sp>
    </p:spTree>
    <p:extLst>
      <p:ext uri="{BB962C8B-B14F-4D97-AF65-F5344CB8AC3E}">
        <p14:creationId xmlns:p14="http://schemas.microsoft.com/office/powerpoint/2010/main" val="30077744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dirty="0" smtClean="0"/>
              <a:t>My colleagues and I have explored the assessment and evaluation projects for the internationalization</a:t>
            </a:r>
            <a:r>
              <a:rPr kumimoji="1" lang="en-US" altLang="ja-JP" baseline="0" dirty="0" smtClean="0"/>
              <a:t> of HEIs </a:t>
            </a:r>
            <a:r>
              <a:rPr kumimoji="1" lang="en-US" altLang="ja-JP" dirty="0" smtClean="0"/>
              <a:t>in the world, especially in Europe,</a:t>
            </a:r>
            <a:r>
              <a:rPr kumimoji="1" lang="en-US" altLang="ja-JP" baseline="0" dirty="0" smtClean="0"/>
              <a:t> </a:t>
            </a:r>
            <a:r>
              <a:rPr kumimoji="1" lang="en-US" altLang="ja-JP" dirty="0" smtClean="0"/>
              <a:t>since 2011 in order</a:t>
            </a:r>
            <a:r>
              <a:rPr kumimoji="1" lang="en-US" altLang="ja-JP" baseline="0" dirty="0" smtClean="0"/>
              <a:t> to create a evaluation tool for Japanese universities.  Then, one of the Japanese accreditation bodies announced last year that it will offer an evaluation program from 2013.  So, we have looked into this new initiative to examine the direction of our research project.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baseline="0" dirty="0" smtClean="0"/>
              <a:t>Today I am talking about this new evaluation program initiated by National Institution for Academic Degrees and University Evaluation in Japan.  However, t</a:t>
            </a:r>
            <a:r>
              <a:rPr kumimoji="1" lang="en-US" altLang="ja-JP" dirty="0" smtClean="0"/>
              <a:t>his presentation does not reflect views and opinions of the</a:t>
            </a:r>
            <a:r>
              <a:rPr kumimoji="1" lang="en-US" altLang="ja-JP" baseline="0" dirty="0" smtClean="0"/>
              <a:t> Japanese education ministry nor accreditation organization including translation. </a:t>
            </a: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1</a:t>
            </a:fld>
            <a:endParaRPr kumimoji="1" lang="ja-JP" altLang="en-US"/>
          </a:p>
        </p:txBody>
      </p:sp>
    </p:spTree>
    <p:extLst>
      <p:ext uri="{BB962C8B-B14F-4D97-AF65-F5344CB8AC3E}">
        <p14:creationId xmlns:p14="http://schemas.microsoft.com/office/powerpoint/2010/main" val="463985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The same survey revealed that 7% of all respondent universities used a specially designed evaluation system to assess internationalization efforts, whereas 20% of the pilot universities implemented such evaluations. About half of both the pilot universities and other non-pilot universities used external reviewers for evaluating their progress towards internationalization</a:t>
            </a: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13</a:t>
            </a:fld>
            <a:endParaRPr kumimoji="1" lang="ja-JP" altLang="en-US"/>
          </a:p>
        </p:txBody>
      </p:sp>
    </p:spTree>
    <p:extLst>
      <p:ext uri="{BB962C8B-B14F-4D97-AF65-F5344CB8AC3E}">
        <p14:creationId xmlns:p14="http://schemas.microsoft.com/office/powerpoint/2010/main" val="48568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7575" y="744538"/>
            <a:ext cx="4964113" cy="3722687"/>
          </a:xfrm>
        </p:spPr>
      </p:sp>
      <p:sp>
        <p:nvSpPr>
          <p:cNvPr id="3" name="ノート プレースホルダ 2"/>
          <p:cNvSpPr>
            <a:spLocks noGrp="1"/>
          </p:cNvSpPr>
          <p:nvPr>
            <p:ph type="body" idx="1"/>
          </p:nvPr>
        </p:nvSpPr>
        <p:spPr/>
        <p:txBody>
          <a:bodyPr>
            <a:normAutofit/>
          </a:bodyPr>
          <a:lstStyle/>
          <a:p>
            <a:pPr marL="0" marR="0" indent="0" algn="l" defTabSz="914400" rtl="0" eaLnBrk="1" fontAlgn="base" latinLnBrk="0" hangingPunct="1">
              <a:lnSpc>
                <a:spcPct val="80000"/>
              </a:lnSpc>
              <a:spcBef>
                <a:spcPct val="30000"/>
              </a:spcBef>
              <a:spcAft>
                <a:spcPct val="0"/>
              </a:spcAft>
              <a:buClrTx/>
              <a:buSzTx/>
              <a:buFontTx/>
              <a:buChar char="•"/>
              <a:tabLst/>
              <a:defRPr/>
            </a:pPr>
            <a:r>
              <a:rPr lang="en-US" altLang="ja-JP" dirty="0" smtClean="0">
                <a:latin typeface="Arial" charset="0"/>
              </a:rPr>
              <a:t>Age (80’s and 90’s) of 100K Int’l Students Plan: the </a:t>
            </a:r>
            <a:r>
              <a:rPr lang="en-US" altLang="ja-JP" dirty="0" err="1" smtClean="0">
                <a:latin typeface="Arial" charset="0"/>
              </a:rPr>
              <a:t>gov’t</a:t>
            </a:r>
            <a:r>
              <a:rPr lang="en-US" altLang="ja-JP" dirty="0" smtClean="0">
                <a:latin typeface="Arial" charset="0"/>
              </a:rPr>
              <a:t> and HEIs anticipated the effect which int’l students (catalyst) had to bring about the reform (internationalization) of Japanese </a:t>
            </a:r>
            <a:r>
              <a:rPr lang="en-US" altLang="ja-JP" dirty="0" err="1" smtClean="0">
                <a:latin typeface="Arial" charset="0"/>
              </a:rPr>
              <a:t>H.Ed</a:t>
            </a:r>
            <a:r>
              <a:rPr lang="en-US" altLang="ja-JP" dirty="0" smtClean="0">
                <a:latin typeface="Arial" charset="0"/>
              </a:rPr>
              <a:t>.</a:t>
            </a:r>
            <a:endParaRPr lang="en-US" altLang="ja-JP" sz="1200" dirty="0" smtClean="0"/>
          </a:p>
          <a:p>
            <a:pPr eaLnBrk="1" hangingPunct="1">
              <a:lnSpc>
                <a:spcPct val="80000"/>
              </a:lnSpc>
              <a:buFontTx/>
              <a:buChar char="•"/>
            </a:pPr>
            <a:r>
              <a:rPr lang="en-US" altLang="ja-JP" sz="1200" dirty="0" smtClean="0"/>
              <a:t>Since 2008, Japan has embarked on an ambitious plan to host 300,000 international students by 2020. </a:t>
            </a:r>
          </a:p>
          <a:p>
            <a:pPr eaLnBrk="1" hangingPunct="1">
              <a:lnSpc>
                <a:spcPct val="80000"/>
              </a:lnSpc>
              <a:buFontTx/>
              <a:buChar char="•"/>
            </a:pPr>
            <a:r>
              <a:rPr lang="en-US" altLang="ja-JP" sz="1200" dirty="0" smtClean="0"/>
              <a:t>Japan has not much choice but to literally climb on the bandwagon. In the 1980s, Japan had to contend with only industrialized nations of the West in the international student market.  However, these days, Japan finds itself having to compete with its neighboring rivals, such as China, Korea, Singapore, and Malaysia, which have similar policy background and rationales.</a:t>
            </a:r>
          </a:p>
          <a:p>
            <a:pPr>
              <a:buFont typeface="Arial" pitchFamily="34" charset="0"/>
              <a:buChar char="•"/>
            </a:pPr>
            <a:r>
              <a:rPr lang="en-US" altLang="ja-JP" sz="1200" kern="1200" dirty="0" smtClean="0">
                <a:solidFill>
                  <a:schemeClr val="tx1"/>
                </a:solidFill>
                <a:latin typeface="Arial" charset="0"/>
                <a:ea typeface="+mn-ea"/>
                <a:cs typeface="+mn-cs"/>
              </a:rPr>
              <a:t>Both Japan’s prolonged, demographic decline of 18-year-olds and a rapidly growing global economy have reshaped Japan’s rationales and approaches to international education. New policy rationales such as the “skilled migration approach,” which promotes the post-graduation employment of international students in Japan (brain gain from overseas), have emerged</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8BAAA9B-5408-4FEB-9816-F31F989B87C2}" type="slidenum">
              <a:rPr lang="ja-JP" altLang="en-US" smtClean="0"/>
              <a:pPr>
                <a:defRPr/>
              </a:pPr>
              <a:t>14</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0F31F8E-4993-40CE-81C1-E271A40A19F2}" type="slidenum">
              <a:rPr lang="en-US" altLang="ja-JP" smtClean="0"/>
              <a:pPr eaLnBrk="1" hangingPunct="1"/>
              <a:t>16</a:t>
            </a:fld>
            <a:endParaRPr lang="en-US" altLang="ja-JP" smtClean="0"/>
          </a:p>
        </p:txBody>
      </p:sp>
      <p:sp>
        <p:nvSpPr>
          <p:cNvPr id="51203" name="Rectangle 7"/>
          <p:cNvSpPr txBox="1">
            <a:spLocks noGrp="1" noChangeArrowheads="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fld id="{5543319B-3AAF-44CD-AF63-FD028258BB36}" type="slidenum">
              <a:rPr lang="en-US" altLang="ja-JP" sz="1200"/>
              <a:pPr algn="r" eaLnBrk="1" hangingPunct="1"/>
              <a:t>16</a:t>
            </a:fld>
            <a:endParaRPr lang="en-US" altLang="ja-JP" sz="1200"/>
          </a:p>
        </p:txBody>
      </p:sp>
      <p:sp>
        <p:nvSpPr>
          <p:cNvPr id="51204" name="Rectangle 2"/>
          <p:cNvSpPr>
            <a:spLocks noGrp="1" noRot="1" noChangeAspect="1" noChangeArrowheads="1" noTextEdit="1"/>
          </p:cNvSpPr>
          <p:nvPr>
            <p:ph type="sldImg"/>
          </p:nvPr>
        </p:nvSpPr>
        <p:spPr>
          <a:xfrm>
            <a:off x="917575" y="744538"/>
            <a:ext cx="4962525" cy="3722687"/>
          </a:xfrm>
          <a:ln/>
        </p:spPr>
      </p:sp>
      <p:sp>
        <p:nvSpPr>
          <p:cNvPr id="512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buFontTx/>
              <a:buChar char="•"/>
            </a:pPr>
            <a:r>
              <a:rPr lang="en-US" altLang="ja-JP" sz="1200" dirty="0" smtClean="0">
                <a:ea typeface="ＭＳ Ｐ明朝" charset="-128"/>
              </a:rPr>
              <a:t>Transforming existing schools and programs</a:t>
            </a:r>
          </a:p>
          <a:p>
            <a:pPr eaLnBrk="1" hangingPunct="1">
              <a:lnSpc>
                <a:spcPct val="80000"/>
              </a:lnSpc>
              <a:buFontTx/>
              <a:buChar char="•"/>
            </a:pPr>
            <a:r>
              <a:rPr lang="en-US" altLang="ja-JP" sz="1200" dirty="0" smtClean="0">
                <a:ea typeface="ＭＳ Ｐ明朝" charset="-128"/>
              </a:rPr>
              <a:t>The gov’t need to support both pioneering institutions of internationalization demonstrating </a:t>
            </a:r>
            <a:r>
              <a:rPr lang="en-US" altLang="ja-JP" sz="1200" u="sng" dirty="0" smtClean="0">
                <a:ea typeface="ＭＳ Ｐ明朝" charset="-128"/>
              </a:rPr>
              <a:t>good practices </a:t>
            </a:r>
            <a:r>
              <a:rPr lang="en-US" altLang="ja-JP" sz="1200" dirty="0" smtClean="0">
                <a:ea typeface="ＭＳ Ｐ明朝" charset="-128"/>
              </a:rPr>
              <a:t>and second- and third-tier institutions </a:t>
            </a:r>
            <a:r>
              <a:rPr lang="en-US" altLang="ja-JP" sz="1200" u="sng" dirty="0" smtClean="0">
                <a:ea typeface="ＭＳ Ｐ明朝" charset="-128"/>
              </a:rPr>
              <a:t>that contributed to the achievement of Plan for 100K int’l students. </a:t>
            </a:r>
          </a:p>
          <a:p>
            <a:pPr eaLnBrk="1" hangingPunct="1">
              <a:lnSpc>
                <a:spcPct val="80000"/>
              </a:lnSpc>
              <a:buFontTx/>
              <a:buChar char="•"/>
            </a:pPr>
            <a:endParaRPr lang="en-US" altLang="ja-JP" sz="1200" u="sng" dirty="0" smtClean="0">
              <a:ea typeface="ＭＳ Ｐ明朝" charset="-128"/>
            </a:endParaRPr>
          </a:p>
          <a:p>
            <a:pPr eaLnBrk="1" hangingPunct="1">
              <a:lnSpc>
                <a:spcPct val="80000"/>
              </a:lnSpc>
              <a:buFontTx/>
              <a:buChar char="•"/>
            </a:pPr>
            <a:endParaRPr lang="en-US" altLang="ja-JP" sz="1200" dirty="0" smtClean="0">
              <a:ea typeface="ＭＳ Ｐ明朝"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dirty="0" smtClean="0"/>
              <a:t>This slide shows the nationwide</a:t>
            </a:r>
            <a:r>
              <a:rPr kumimoji="1" lang="en-US" altLang="ja-JP" baseline="0" dirty="0" smtClean="0"/>
              <a:t> QA system as a legal frame work contributing to the QA and enhancement of education and learning at Japanese universities. </a:t>
            </a:r>
          </a:p>
          <a:p>
            <a:pPr marL="171450" indent="-171450">
              <a:buFont typeface="Arial" pitchFamily="34" charset="0"/>
              <a:buChar char="•"/>
            </a:pPr>
            <a:r>
              <a:rPr kumimoji="1" lang="en-US" altLang="ja-JP" baseline="0" dirty="0" smtClean="0"/>
              <a:t>“Standards for the Establishment of Universities” stipulates the basic requirements that those who is applying to establish a new university must fulfill. </a:t>
            </a:r>
          </a:p>
          <a:p>
            <a:pPr marL="171450" indent="-171450">
              <a:buFont typeface="Arial" pitchFamily="34" charset="0"/>
              <a:buChar char="•"/>
            </a:pPr>
            <a:r>
              <a:rPr kumimoji="1" lang="en-US" altLang="ja-JP" sz="1200" b="0" i="0" u="none" strike="noStrike" kern="1200" baseline="0" dirty="0" smtClean="0">
                <a:solidFill>
                  <a:schemeClr val="tx1"/>
                </a:solidFill>
                <a:latin typeface="+mn-lt"/>
                <a:ea typeface="+mn-ea"/>
                <a:cs typeface="+mn-cs"/>
              </a:rPr>
              <a:t>To set up a new university, an approval by the MEXT is necessary.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200" b="0" i="0" u="none" strike="noStrike" kern="1200" baseline="0" dirty="0" smtClean="0">
                <a:solidFill>
                  <a:schemeClr val="tx1"/>
                </a:solidFill>
                <a:latin typeface="+mn-lt"/>
                <a:ea typeface="+mn-ea"/>
                <a:cs typeface="+mn-cs"/>
              </a:rPr>
              <a:t>“The Certified Evaluation and Accreditation” was started in 2005, as a new national QA scheme, to contribute to the further development of Japanese </a:t>
            </a:r>
            <a:r>
              <a:rPr kumimoji="1" lang="en-US" altLang="ja-JP" sz="1200" b="0" i="0" u="none" strike="noStrike" kern="1200" baseline="0" dirty="0" err="1" smtClean="0">
                <a:solidFill>
                  <a:schemeClr val="tx1"/>
                </a:solidFill>
                <a:latin typeface="+mn-lt"/>
                <a:ea typeface="+mn-ea"/>
                <a:cs typeface="+mn-cs"/>
              </a:rPr>
              <a:t>H.Ed</a:t>
            </a:r>
            <a:r>
              <a:rPr kumimoji="1" lang="en-US" altLang="ja-JP" sz="1200" b="0" i="0" u="none" strike="noStrike" kern="1200" baseline="0" dirty="0" smtClean="0">
                <a:solidFill>
                  <a:schemeClr val="tx1"/>
                </a:solidFill>
                <a:latin typeface="+mn-lt"/>
                <a:ea typeface="+mn-ea"/>
                <a:cs typeface="+mn-cs"/>
              </a:rPr>
              <a:t>.  Now, in Japan, all higher education institutions are obliged to undergo the accreditation process at least once in 7 years, conducted by those accreditors certified by the MEXT.  This legal framework of self-assessment and the Accreditation are expected to support each institution’s continual and autonomous process of quality assurance.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200" b="0" i="0" u="none" strike="noStrike" kern="1200" baseline="0" dirty="0" smtClean="0">
                <a:solidFill>
                  <a:schemeClr val="tx1"/>
                </a:solidFill>
                <a:latin typeface="+mn-lt"/>
                <a:ea typeface="+mn-ea"/>
                <a:cs typeface="+mn-cs"/>
              </a:rPr>
              <a:t>Certified accreditors must fulfill the concept and function required by the law, but has the discretion to develop original criteria and methods for their QA arrangements, considering the unique characteristics of each university.</a:t>
            </a: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17</a:t>
            </a:fld>
            <a:endParaRPr kumimoji="1" lang="ja-JP" altLang="en-US"/>
          </a:p>
        </p:txBody>
      </p:sp>
    </p:spTree>
    <p:extLst>
      <p:ext uri="{BB962C8B-B14F-4D97-AF65-F5344CB8AC3E}">
        <p14:creationId xmlns:p14="http://schemas.microsoft.com/office/powerpoint/2010/main" val="833359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dirty="0" smtClean="0"/>
              <a:t>This is a list of organizations</a:t>
            </a:r>
            <a:r>
              <a:rPr kumimoji="1" lang="en-US" altLang="ja-JP" baseline="0" dirty="0" smtClean="0"/>
              <a:t> </a:t>
            </a:r>
            <a:r>
              <a:rPr kumimoji="1" lang="en-US" altLang="ja-JP" dirty="0" smtClean="0"/>
              <a:t>certified by the MEXT for conducting the Accreditation.  To be approved, applicant organizations must fulfill the criteria the MEXT sets for their standards, methodologies, and frameworks of evaluation.  </a:t>
            </a: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18</a:t>
            </a:fld>
            <a:endParaRPr kumimoji="1" lang="ja-JP" altLang="en-US"/>
          </a:p>
        </p:txBody>
      </p:sp>
    </p:spTree>
    <p:extLst>
      <p:ext uri="{BB962C8B-B14F-4D97-AF65-F5344CB8AC3E}">
        <p14:creationId xmlns:p14="http://schemas.microsoft.com/office/powerpoint/2010/main" val="192307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dirty="0" smtClean="0"/>
              <a:t>Optional</a:t>
            </a:r>
            <a:r>
              <a:rPr kumimoji="1" lang="en-US" altLang="ja-JP" baseline="0" dirty="0" smtClean="0"/>
              <a:t> Thematic Evaluation has been offered by NIAD-UE only among accreditors, besides accreditation. </a:t>
            </a:r>
            <a:endParaRPr kumimoji="1" lang="en-US" altLang="ja-JP" dirty="0" smtClean="0"/>
          </a:p>
          <a:p>
            <a:pPr marL="171450" indent="-171450">
              <a:buFont typeface="Arial" pitchFamily="34" charset="0"/>
              <a:buChar char="•"/>
            </a:pPr>
            <a:r>
              <a:rPr kumimoji="1" lang="en-US" altLang="ja-JP" dirty="0" smtClean="0"/>
              <a:t>NIAD-UE has conducted</a:t>
            </a:r>
            <a:r>
              <a:rPr kumimoji="1" lang="en-US" altLang="ja-JP" baseline="0" dirty="0" smtClean="0"/>
              <a:t> OTE-A and OTE-B as a voluntary evaluation, apart from accreditation.</a:t>
            </a:r>
            <a:endParaRPr kumimoji="1" lang="en-US" altLang="ja-JP" dirty="0" smtClean="0"/>
          </a:p>
          <a:p>
            <a:pPr marL="171450" indent="-171450">
              <a:buFont typeface="Arial" pitchFamily="34" charset="0"/>
              <a:buChar char="•"/>
            </a:pPr>
            <a:r>
              <a:rPr kumimoji="1" lang="en-US" altLang="ja-JP" dirty="0" smtClean="0"/>
              <a:t>OTE-A: 28 institutions were evaluated (in</a:t>
            </a:r>
            <a:r>
              <a:rPr kumimoji="1" lang="en-US" altLang="ja-JP" baseline="0" dirty="0" smtClean="0"/>
              <a:t> total)</a:t>
            </a:r>
            <a:r>
              <a:rPr kumimoji="1" lang="en-US" altLang="ja-JP" dirty="0" smtClean="0"/>
              <a:t>.</a:t>
            </a:r>
          </a:p>
          <a:p>
            <a:pPr marL="171450" indent="-171450">
              <a:buFont typeface="Arial" pitchFamily="34" charset="0"/>
              <a:buChar char="•"/>
            </a:pPr>
            <a:r>
              <a:rPr kumimoji="1" lang="en-US" altLang="ja-JP" dirty="0" smtClean="0"/>
              <a:t>OTE-B: 32 institutions</a:t>
            </a:r>
            <a:r>
              <a:rPr kumimoji="1" lang="en-US" altLang="ja-JP" baseline="0" dirty="0" smtClean="0"/>
              <a:t> were evaluated (in total). </a:t>
            </a:r>
            <a:r>
              <a:rPr kumimoji="1" lang="en-US" altLang="ja-JP" dirty="0" smtClean="0"/>
              <a:t> </a:t>
            </a:r>
            <a:r>
              <a:rPr kumimoji="1" lang="en-US" altLang="ja-JP" baseline="0" dirty="0" smtClean="0"/>
              <a:t> </a:t>
            </a:r>
          </a:p>
          <a:p>
            <a:pPr marL="171450" indent="-171450">
              <a:buFont typeface="Arial" pitchFamily="34" charset="0"/>
              <a:buChar char="•"/>
            </a:pPr>
            <a:r>
              <a:rPr kumimoji="1" lang="en-US" altLang="ja-JP" baseline="0" dirty="0" smtClean="0"/>
              <a:t>Scope of the OTE-B: e.g. education offered to those other than full-time students </a:t>
            </a:r>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19</a:t>
            </a:fld>
            <a:endParaRPr kumimoji="1" lang="ja-JP" altLang="en-US"/>
          </a:p>
        </p:txBody>
      </p:sp>
    </p:spTree>
    <p:extLst>
      <p:ext uri="{BB962C8B-B14F-4D97-AF65-F5344CB8AC3E}">
        <p14:creationId xmlns:p14="http://schemas.microsoft.com/office/powerpoint/2010/main" val="250115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baseline="0" dirty="0" smtClean="0"/>
              <a:t>OTE-C (Internationalization of education) was announced in 2012 and will be implemented in 2013. </a:t>
            </a:r>
          </a:p>
          <a:p>
            <a:pPr marL="171450" indent="-171450">
              <a:buFont typeface="Arial" pitchFamily="34" charset="0"/>
              <a:buChar char="•"/>
            </a:pPr>
            <a:r>
              <a:rPr kumimoji="1" lang="en-US" altLang="ja-JP" baseline="0" dirty="0" smtClean="0"/>
              <a:t>OTE-C uses not only achievement evaluation method but also standard-based evaluation method, which needs a set of indicators, to improve the basic quality of international education.</a:t>
            </a:r>
          </a:p>
          <a:p>
            <a:pPr marL="171450" indent="-171450">
              <a:buFont typeface="Arial" pitchFamily="34" charset="0"/>
              <a:buChar char="•"/>
            </a:pPr>
            <a:r>
              <a:rPr kumimoji="1" lang="en-US" altLang="ja-JP" baseline="0" dirty="0" smtClean="0"/>
              <a:t>OTE-A and B feature only achievement evaluation. </a:t>
            </a:r>
          </a:p>
          <a:p>
            <a:pPr marL="171450" indent="-171450">
              <a:buFont typeface="Arial" pitchFamily="34" charset="0"/>
              <a:buChar char="•"/>
            </a:pPr>
            <a:r>
              <a:rPr kumimoji="1" lang="en-US" altLang="ja-JP" baseline="0" dirty="0" smtClean="0"/>
              <a:t>As far as I know, OTE-C would be the second case of the evaluation or assessment of international education or internationalization offered by an accreditation body after NVAO’s initiatives in the Netherland.</a:t>
            </a:r>
          </a:p>
          <a:p>
            <a:pPr marL="0" indent="0">
              <a:buFont typeface="Arial" pitchFamily="34" charset="0"/>
              <a:buNone/>
            </a:pP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20</a:t>
            </a:fld>
            <a:endParaRPr kumimoji="1" lang="ja-JP" altLang="en-US"/>
          </a:p>
        </p:txBody>
      </p:sp>
    </p:spTree>
    <p:extLst>
      <p:ext uri="{BB962C8B-B14F-4D97-AF65-F5344CB8AC3E}">
        <p14:creationId xmlns:p14="http://schemas.microsoft.com/office/powerpoint/2010/main" val="339031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dirty="0" smtClean="0"/>
              <a:t>Basically, the international dimensions of education is assessed within</a:t>
            </a:r>
            <a:r>
              <a:rPr kumimoji="1" lang="en-US" altLang="ja-JP" baseline="0" dirty="0" smtClean="0"/>
              <a:t> the scope of the accreditation.  But the accreditation does not cover the distinctive feature of international education, which can be assessed by the OTE-C according to the NIAD-UE’s its concept.  </a:t>
            </a:r>
            <a:r>
              <a:rPr kumimoji="1" lang="en-US" altLang="ja-JP" dirty="0" smtClean="0"/>
              <a:t> </a:t>
            </a:r>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21</a:t>
            </a:fld>
            <a:endParaRPr kumimoji="1" lang="ja-JP" altLang="en-US"/>
          </a:p>
        </p:txBody>
      </p:sp>
    </p:spTree>
    <p:extLst>
      <p:ext uri="{BB962C8B-B14F-4D97-AF65-F5344CB8AC3E}">
        <p14:creationId xmlns:p14="http://schemas.microsoft.com/office/powerpoint/2010/main" val="522853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Basic evaluation criteria for achievement evaluation.</a:t>
            </a:r>
            <a:endParaRPr kumimoji="1" lang="en-US" altLang="ja-JP" dirty="0" smtClean="0"/>
          </a:p>
          <a:p>
            <a:pPr marL="228600" indent="-228600">
              <a:buFont typeface="+mj-lt"/>
              <a:buAutoNum type="arabicPeriod"/>
            </a:pPr>
            <a:r>
              <a:rPr kumimoji="1" lang="en-US" altLang="ja-JP" dirty="0" smtClean="0"/>
              <a:t>Whether or not does a subject university have its appropriate vision/policy and plans to achieve its own objectives of internationalizing education? Are they widely publicized? </a:t>
            </a:r>
          </a:p>
          <a:p>
            <a:pPr marL="228600" indent="-228600">
              <a:buFont typeface="+mj-lt"/>
              <a:buAutoNum type="arabicPeriod"/>
            </a:pPr>
            <a:r>
              <a:rPr kumimoji="1" lang="en-US" altLang="ja-JP" dirty="0" smtClean="0"/>
              <a:t>Whether or not has a university implemented its plans (activities) effectively according its vision/policy?</a:t>
            </a:r>
          </a:p>
          <a:p>
            <a:pPr marL="228600" indent="-228600">
              <a:buFont typeface="+mj-lt"/>
              <a:buAutoNum type="arabicPeriod"/>
            </a:pPr>
            <a:r>
              <a:rPr kumimoji="1" lang="en-US" altLang="ja-JP" dirty="0" smtClean="0"/>
              <a:t>Whether or not has a university showed its successful results from those internationalization activities (efforts) and students’ satisfaction?</a:t>
            </a:r>
          </a:p>
          <a:p>
            <a:pPr marL="228600" indent="-228600">
              <a:buFont typeface="+mj-lt"/>
              <a:buAutoNum type="arabicPeriod"/>
            </a:pPr>
            <a:r>
              <a:rPr kumimoji="1" lang="en-US" altLang="ja-JP" dirty="0" smtClean="0"/>
              <a:t>Whether or not has a university made efforts to improve its internationalization</a:t>
            </a:r>
            <a:r>
              <a:rPr kumimoji="1" lang="en-US" altLang="ja-JP" baseline="0" dirty="0" smtClean="0"/>
              <a:t> </a:t>
            </a:r>
            <a:r>
              <a:rPr kumimoji="1" lang="en-US" altLang="ja-JP" dirty="0" smtClean="0"/>
              <a:t>activities? </a:t>
            </a: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22</a:t>
            </a:fld>
            <a:endParaRPr kumimoji="1" lang="ja-JP" altLang="en-US"/>
          </a:p>
        </p:txBody>
      </p:sp>
    </p:spTree>
    <p:extLst>
      <p:ext uri="{BB962C8B-B14F-4D97-AF65-F5344CB8AC3E}">
        <p14:creationId xmlns:p14="http://schemas.microsoft.com/office/powerpoint/2010/main" val="3028277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dirty="0" smtClean="0"/>
              <a:t>According to this</a:t>
            </a:r>
            <a:r>
              <a:rPr kumimoji="1" lang="en-US" altLang="ja-JP" baseline="0" dirty="0" smtClean="0"/>
              <a:t> evaluation scale, a</a:t>
            </a:r>
            <a:r>
              <a:rPr kumimoji="1" lang="en-US" altLang="ja-JP" dirty="0" smtClean="0"/>
              <a:t>n subject institution will receive a grade (one</a:t>
            </a:r>
            <a:r>
              <a:rPr kumimoji="1" lang="en-US" altLang="ja-JP" baseline="0" dirty="0" smtClean="0"/>
              <a:t> of the four grades) regarding the achievement evaluation.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23</a:t>
            </a:fld>
            <a:endParaRPr kumimoji="1" lang="ja-JP" altLang="en-US"/>
          </a:p>
        </p:txBody>
      </p:sp>
    </p:spTree>
    <p:extLst>
      <p:ext uri="{BB962C8B-B14F-4D97-AF65-F5344CB8AC3E}">
        <p14:creationId xmlns:p14="http://schemas.microsoft.com/office/powerpoint/2010/main" val="110148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dirty="0" smtClean="0"/>
              <a:t>De Wit’s new article titled “Assessing the Internationalization of Degree Programs” in Compare (2013) mentions that</a:t>
            </a:r>
            <a:r>
              <a:rPr kumimoji="1" lang="en-US" altLang="ja-JP" baseline="0" dirty="0" smtClean="0"/>
              <a:t> i</a:t>
            </a:r>
            <a:r>
              <a:rPr kumimoji="1" lang="en-US" altLang="ja-JP" dirty="0" smtClean="0"/>
              <a:t>nternationalization has been an indicator of quality in higher education and at the same time there is more debate about the added value and quality of internationalization itself. </a:t>
            </a:r>
          </a:p>
          <a:p>
            <a:pPr marL="171450" indent="-171450">
              <a:buFont typeface="Arial" pitchFamily="34" charset="0"/>
              <a:buChar char="•"/>
            </a:pPr>
            <a:r>
              <a:rPr kumimoji="1" lang="en-US" altLang="ja-JP" dirty="0" smtClean="0"/>
              <a:t>Internationalization is a means to a goal (end). </a:t>
            </a:r>
          </a:p>
          <a:p>
            <a:pPr marL="171450" indent="-171450">
              <a:buFont typeface="Arial" pitchFamily="34" charset="0"/>
              <a:buChar char="•"/>
            </a:pPr>
            <a:r>
              <a:rPr kumimoji="1" lang="en-US" altLang="ja-JP" dirty="0" smtClean="0"/>
              <a:t>Learning outcome assessment could</a:t>
            </a:r>
            <a:r>
              <a:rPr kumimoji="1" lang="en-US" altLang="ja-JP" baseline="0" dirty="0" smtClean="0"/>
              <a:t> be built in (the part of) other two assessments, institutional assessment and program assessment.</a:t>
            </a:r>
          </a:p>
          <a:p>
            <a:pPr marL="171450" indent="-171450">
              <a:buFont typeface="Arial" pitchFamily="34" charset="0"/>
              <a:buChar char="•"/>
            </a:pPr>
            <a:r>
              <a:rPr kumimoji="1" lang="en-US" altLang="ja-JP" dirty="0" smtClean="0"/>
              <a:t>Learning outcomes are increasing</a:t>
            </a:r>
            <a:r>
              <a:rPr kumimoji="1" lang="en-US" altLang="ja-JP" baseline="0" dirty="0" smtClean="0"/>
              <a:t>ly important but their assessment is very difficult. </a:t>
            </a:r>
            <a:r>
              <a:rPr kumimoji="1" lang="en-US" altLang="ja-JP" sz="1200" b="0" i="0" u="none" strike="noStrike" kern="1200" baseline="0" dirty="0" smtClean="0">
                <a:solidFill>
                  <a:schemeClr val="tx1"/>
                </a:solidFill>
                <a:latin typeface="+mn-lt"/>
                <a:ea typeface="+mn-ea"/>
                <a:cs typeface="+mn-cs"/>
              </a:rPr>
              <a:t>As Greene (2012, 19) states, enhancing student learning is the most important feature but its assessment is the most challenging and least rewarding in terms of prestige and ranking.</a:t>
            </a:r>
            <a:r>
              <a:rPr kumimoji="1" lang="en-US" altLang="ja-JP" baseline="0" dirty="0" smtClean="0"/>
              <a:t>  </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a:t>
            </a:fld>
            <a:endParaRPr kumimoji="1" lang="ja-JP" altLang="en-US"/>
          </a:p>
        </p:txBody>
      </p:sp>
    </p:spTree>
    <p:extLst>
      <p:ext uri="{BB962C8B-B14F-4D97-AF65-F5344CB8AC3E}">
        <p14:creationId xmlns:p14="http://schemas.microsoft.com/office/powerpoint/2010/main" val="10910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24</a:t>
            </a:fld>
            <a:endParaRPr kumimoji="1" lang="ja-JP" altLang="en-US"/>
          </a:p>
        </p:txBody>
      </p:sp>
    </p:spTree>
    <p:extLst>
      <p:ext uri="{BB962C8B-B14F-4D97-AF65-F5344CB8AC3E}">
        <p14:creationId xmlns:p14="http://schemas.microsoft.com/office/powerpoint/2010/main" val="2415430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200" kern="1200" dirty="0" smtClean="0">
                <a:solidFill>
                  <a:schemeClr val="tx1"/>
                </a:solidFill>
                <a:effectLst/>
                <a:latin typeface="+mn-lt"/>
                <a:ea typeface="+mn-ea"/>
                <a:cs typeface="+mn-cs"/>
              </a:rPr>
              <a:t>A set of evaluation indicators can be said that the grading guideline for</a:t>
            </a:r>
            <a:r>
              <a:rPr kumimoji="1" lang="en-US" altLang="ja-JP" sz="1200" kern="1200" baseline="0" dirty="0" smtClean="0">
                <a:solidFill>
                  <a:schemeClr val="tx1"/>
                </a:solidFill>
                <a:effectLst/>
                <a:latin typeface="+mn-lt"/>
                <a:ea typeface="+mn-ea"/>
                <a:cs typeface="+mn-cs"/>
              </a:rPr>
              <a:t> the standard-based evaluation </a:t>
            </a:r>
            <a:r>
              <a:rPr kumimoji="1" lang="en-US" altLang="ja-JP" sz="1200" kern="1200" dirty="0" smtClean="0">
                <a:solidFill>
                  <a:schemeClr val="tx1"/>
                </a:solidFill>
                <a:effectLst/>
                <a:latin typeface="+mn-lt"/>
                <a:ea typeface="+mn-ea"/>
                <a:cs typeface="+mn-cs"/>
              </a:rPr>
              <a:t>and this OTE-C has</a:t>
            </a:r>
            <a:r>
              <a:rPr kumimoji="1" lang="en-US" altLang="ja-JP" sz="1200" kern="1200" baseline="0" dirty="0" smtClean="0">
                <a:solidFill>
                  <a:schemeClr val="tx1"/>
                </a:solidFill>
                <a:effectLst/>
                <a:latin typeface="+mn-lt"/>
                <a:ea typeface="+mn-ea"/>
                <a:cs typeface="+mn-cs"/>
              </a:rPr>
              <a:t> 40 indicators in total.  40 indicators have sub-indicators related to data a subject institution should submit for this evaluation. </a:t>
            </a:r>
            <a:endParaRPr kumimoji="1" lang="en-US" altLang="ja-JP"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sz="1200" kern="1200" dirty="0" smtClean="0">
                <a:solidFill>
                  <a:schemeClr val="tx1"/>
                </a:solidFill>
                <a:effectLst/>
                <a:latin typeface="+mn-lt"/>
                <a:ea typeface="+mn-ea"/>
                <a:cs typeface="+mn-cs"/>
              </a:rPr>
              <a:t>Those indicators highlighted</a:t>
            </a:r>
            <a:r>
              <a:rPr kumimoji="1" lang="en-US" altLang="ja-JP" sz="1200" kern="1200" baseline="0" dirty="0" smtClean="0">
                <a:solidFill>
                  <a:schemeClr val="tx1"/>
                </a:solidFill>
                <a:effectLst/>
                <a:latin typeface="+mn-lt"/>
                <a:ea typeface="+mn-ea"/>
                <a:cs typeface="+mn-cs"/>
              </a:rPr>
              <a:t> in red are called “b</a:t>
            </a:r>
            <a:r>
              <a:rPr kumimoji="1" lang="en-US" altLang="ja-JP" sz="1200" kern="1200" dirty="0" smtClean="0">
                <a:solidFill>
                  <a:schemeClr val="tx1"/>
                </a:solidFill>
                <a:effectLst/>
                <a:latin typeface="+mn-lt"/>
                <a:ea typeface="+mn-ea"/>
                <a:cs typeface="+mn-cs"/>
              </a:rPr>
              <a:t>asic indicators”.  It means that about 50% or more of Japanese universities have “largely” achieved satisfactory levels according to the standards</a:t>
            </a:r>
            <a:r>
              <a:rPr kumimoji="1" lang="en-US" altLang="ja-JP" sz="1200" kern="1200" baseline="0" dirty="0" smtClean="0">
                <a:solidFill>
                  <a:schemeClr val="tx1"/>
                </a:solidFill>
                <a:effectLst/>
                <a:latin typeface="+mn-lt"/>
                <a:ea typeface="+mn-ea"/>
                <a:cs typeface="+mn-cs"/>
              </a:rPr>
              <a:t> set by the NIAD based on the </a:t>
            </a:r>
            <a:r>
              <a:rPr kumimoji="1" lang="en-US" altLang="ja-JP" sz="1200" kern="1200" dirty="0" smtClean="0">
                <a:solidFill>
                  <a:schemeClr val="tx1"/>
                </a:solidFill>
                <a:effectLst/>
                <a:latin typeface="+mn-lt"/>
                <a:ea typeface="+mn-ea"/>
                <a:cs typeface="+mn-cs"/>
              </a:rPr>
              <a:t>findings of several nation-wide surveys. </a:t>
            </a:r>
            <a:endParaRPr kumimoji="1" lang="ja-JP" altLang="ja-JP"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25</a:t>
            </a:fld>
            <a:endParaRPr kumimoji="1" lang="ja-JP" altLang="en-US"/>
          </a:p>
        </p:txBody>
      </p:sp>
    </p:spTree>
    <p:extLst>
      <p:ext uri="{BB962C8B-B14F-4D97-AF65-F5344CB8AC3E}">
        <p14:creationId xmlns:p14="http://schemas.microsoft.com/office/powerpoint/2010/main" val="223923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26</a:t>
            </a:fld>
            <a:endParaRPr kumimoji="1" lang="ja-JP" altLang="en-US"/>
          </a:p>
        </p:txBody>
      </p:sp>
    </p:spTree>
    <p:extLst>
      <p:ext uri="{BB962C8B-B14F-4D97-AF65-F5344CB8AC3E}">
        <p14:creationId xmlns:p14="http://schemas.microsoft.com/office/powerpoint/2010/main" val="2807542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27</a:t>
            </a:fld>
            <a:endParaRPr kumimoji="1" lang="ja-JP" altLang="en-US"/>
          </a:p>
        </p:txBody>
      </p:sp>
    </p:spTree>
    <p:extLst>
      <p:ext uri="{BB962C8B-B14F-4D97-AF65-F5344CB8AC3E}">
        <p14:creationId xmlns:p14="http://schemas.microsoft.com/office/powerpoint/2010/main" val="27339524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28</a:t>
            </a:fld>
            <a:endParaRPr kumimoji="1" lang="ja-JP" altLang="en-US"/>
          </a:p>
        </p:txBody>
      </p:sp>
    </p:spTree>
    <p:extLst>
      <p:ext uri="{BB962C8B-B14F-4D97-AF65-F5344CB8AC3E}">
        <p14:creationId xmlns:p14="http://schemas.microsoft.com/office/powerpoint/2010/main" val="1018082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29</a:t>
            </a:fld>
            <a:endParaRPr kumimoji="1" lang="ja-JP" altLang="en-US"/>
          </a:p>
        </p:txBody>
      </p:sp>
    </p:spTree>
    <p:extLst>
      <p:ext uri="{BB962C8B-B14F-4D97-AF65-F5344CB8AC3E}">
        <p14:creationId xmlns:p14="http://schemas.microsoft.com/office/powerpoint/2010/main" val="31987765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30</a:t>
            </a:fld>
            <a:endParaRPr kumimoji="1" lang="ja-JP" altLang="en-US"/>
          </a:p>
        </p:txBody>
      </p:sp>
    </p:spTree>
    <p:extLst>
      <p:ext uri="{BB962C8B-B14F-4D97-AF65-F5344CB8AC3E}">
        <p14:creationId xmlns:p14="http://schemas.microsoft.com/office/powerpoint/2010/main" val="2291930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31</a:t>
            </a:fld>
            <a:endParaRPr kumimoji="1" lang="ja-JP" altLang="en-US"/>
          </a:p>
        </p:txBody>
      </p:sp>
    </p:spTree>
    <p:extLst>
      <p:ext uri="{BB962C8B-B14F-4D97-AF65-F5344CB8AC3E}">
        <p14:creationId xmlns:p14="http://schemas.microsoft.com/office/powerpoint/2010/main" val="38114412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32</a:t>
            </a:fld>
            <a:endParaRPr kumimoji="1" lang="ja-JP" altLang="en-US"/>
          </a:p>
        </p:txBody>
      </p:sp>
    </p:spTree>
    <p:extLst>
      <p:ext uri="{BB962C8B-B14F-4D97-AF65-F5344CB8AC3E}">
        <p14:creationId xmlns:p14="http://schemas.microsoft.com/office/powerpoint/2010/main" val="3837629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33</a:t>
            </a:fld>
            <a:endParaRPr kumimoji="1" lang="ja-JP" altLang="en-US"/>
          </a:p>
        </p:txBody>
      </p:sp>
    </p:spTree>
    <p:extLst>
      <p:ext uri="{BB962C8B-B14F-4D97-AF65-F5344CB8AC3E}">
        <p14:creationId xmlns:p14="http://schemas.microsoft.com/office/powerpoint/2010/main" val="91767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ja-JP" dirty="0" smtClean="0"/>
              <a:t>Evaluate the contribution of internationalization to overall institutional goals, vision, and mission (Evaluate</a:t>
            </a:r>
            <a:r>
              <a:rPr lang="en-US" altLang="ja-JP" baseline="0" dirty="0" smtClean="0"/>
              <a:t>  internationalization efforts as a component of overall institutional performance)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ja-JP" dirty="0" smtClean="0"/>
              <a:t>Improvement should be</a:t>
            </a:r>
            <a:r>
              <a:rPr lang="en-US" altLang="ja-JP" baseline="0" dirty="0" smtClean="0"/>
              <a:t> a key driver for any type of measurement.  The major goal of measurement is improvement</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a:t>
            </a:fld>
            <a:endParaRPr kumimoji="1" lang="ja-JP" altLang="en-US"/>
          </a:p>
        </p:txBody>
      </p:sp>
    </p:spTree>
    <p:extLst>
      <p:ext uri="{BB962C8B-B14F-4D97-AF65-F5344CB8AC3E}">
        <p14:creationId xmlns:p14="http://schemas.microsoft.com/office/powerpoint/2010/main" val="33667270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34</a:t>
            </a:fld>
            <a:endParaRPr kumimoji="1" lang="ja-JP" altLang="en-US"/>
          </a:p>
        </p:txBody>
      </p:sp>
    </p:spTree>
    <p:extLst>
      <p:ext uri="{BB962C8B-B14F-4D97-AF65-F5344CB8AC3E}">
        <p14:creationId xmlns:p14="http://schemas.microsoft.com/office/powerpoint/2010/main" val="40296094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dirty="0" smtClean="0"/>
              <a:t>An subject institution will receive three</a:t>
            </a:r>
            <a:r>
              <a:rPr kumimoji="1" lang="en-US" altLang="ja-JP" baseline="0" dirty="0" smtClean="0"/>
              <a:t> grades for </a:t>
            </a:r>
            <a:r>
              <a:rPr kumimoji="1" lang="en-US" altLang="ja-JP" dirty="0" smtClean="0"/>
              <a:t>the 3 main aspects of standard-based evaluation respectively. </a:t>
            </a:r>
          </a:p>
          <a:p>
            <a:pPr marL="171450" indent="-171450">
              <a:buFont typeface="Arial" pitchFamily="34" charset="0"/>
              <a:buChar char="•"/>
            </a:pPr>
            <a:r>
              <a:rPr kumimoji="1" lang="en-US" altLang="ja-JP" dirty="0" smtClean="0"/>
              <a:t>“The general standard” was defined by the NIAD based on the findings of several nation-wide surveys of universities in Japan.  So, a level (degree) of the general standard reflect an “average” of Japanese universities’ internationalization.  (defined by the domestic context) . </a:t>
            </a:r>
          </a:p>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35</a:t>
            </a:fld>
            <a:endParaRPr kumimoji="1" lang="ja-JP" altLang="en-US"/>
          </a:p>
        </p:txBody>
      </p:sp>
    </p:spTree>
    <p:extLst>
      <p:ext uri="{BB962C8B-B14F-4D97-AF65-F5344CB8AC3E}">
        <p14:creationId xmlns:p14="http://schemas.microsoft.com/office/powerpoint/2010/main" val="801487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dirty="0" smtClean="0"/>
              <a:t>Who</a:t>
            </a:r>
            <a:r>
              <a:rPr kumimoji="1" lang="en-US" altLang="ja-JP" baseline="0" dirty="0" smtClean="0"/>
              <a:t> should apply for?  Why should they apply for?  Motivations and incentives are unclear. </a:t>
            </a:r>
            <a:endParaRPr kumimoji="1" lang="en-US" altLang="ja-JP" dirty="0" smtClean="0"/>
          </a:p>
          <a:p>
            <a:pPr marL="171450" indent="-171450">
              <a:buFont typeface="Arial" pitchFamily="34" charset="0"/>
              <a:buChar char="•"/>
            </a:pPr>
            <a:r>
              <a:rPr kumimoji="1" lang="en-US" altLang="ja-JP" dirty="0" smtClean="0"/>
              <a:t>There are many indicators in “international students” but NOT many indicators in “Study</a:t>
            </a:r>
            <a:r>
              <a:rPr kumimoji="1" lang="en-US" altLang="ja-JP" baseline="0" dirty="0" smtClean="0"/>
              <a:t> Abroad”.  So, Japanese universities have quite well developed activities, systems, and programs for international students but not for study abroad.  Look at the numerical criterion of international students and study abroad students. In a way, it accepts a status quo of Japanese universities’ internationalization.</a:t>
            </a:r>
          </a:p>
          <a:p>
            <a:pPr marL="171450" indent="-171450">
              <a:buFont typeface="Arial" pitchFamily="34" charset="0"/>
              <a:buChar char="•"/>
            </a:pPr>
            <a:r>
              <a:rPr kumimoji="1" lang="en-US" altLang="ja-JP" baseline="0" dirty="0" smtClean="0"/>
              <a:t>OTE-C could work well to bottom up of the internationalization of Japanese universities.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dirty="0" smtClean="0"/>
              <a:t>Function of accreditation is to assure the </a:t>
            </a:r>
            <a:r>
              <a:rPr kumimoji="1" lang="en-US" altLang="ja-JP" u="sng" dirty="0" smtClean="0"/>
              <a:t>minimum quality</a:t>
            </a:r>
            <a:r>
              <a:rPr kumimoji="1" lang="en-US" altLang="ja-JP" dirty="0" smtClean="0"/>
              <a:t> of universities by the</a:t>
            </a:r>
            <a:r>
              <a:rPr kumimoji="1" lang="en-US" altLang="ja-JP" baseline="0" dirty="0" smtClean="0"/>
              <a:t> ex-ante regulations.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baseline="0" dirty="0" smtClean="0"/>
              <a:t>Beyond evaluation, consolation service is needed for those institutions which are  “not-yet-to-be” universities </a:t>
            </a:r>
            <a:endParaRPr kumimoji="1" lang="ja-JP" altLang="en-US" dirty="0" smtClean="0"/>
          </a:p>
          <a:p>
            <a:pPr marL="171450" indent="-171450">
              <a:buFont typeface="Arial" pitchFamily="34" charset="0"/>
              <a:buChar char="•"/>
            </a:pPr>
            <a:endParaRPr kumimoji="1" lang="en-US" altLang="ja-JP" baseline="0" dirty="0" smtClean="0"/>
          </a:p>
          <a:p>
            <a:pPr marL="171450" indent="-171450">
              <a:buFont typeface="Arial" pitchFamily="34" charset="0"/>
              <a:buChar char="•"/>
            </a:pPr>
            <a:r>
              <a:rPr kumimoji="1" lang="ja-JP" altLang="en-US" baseline="0" dirty="0" smtClean="0"/>
              <a:t>本来、国際化の評価は、国内的な高等教育の文脈より、世界的な（グローバルな）大学国際化の動向を意識したものであるべきではないか？　</a:t>
            </a:r>
            <a:endParaRPr kumimoji="1" lang="en-US" altLang="ja-JP" baseline="0" dirty="0" smtClean="0"/>
          </a:p>
          <a:p>
            <a:pPr marL="171450" indent="-171450">
              <a:buFont typeface="Arial" pitchFamily="34" charset="0"/>
              <a:buChar char="•"/>
            </a:pPr>
            <a:r>
              <a:rPr kumimoji="1" lang="ja-JP" altLang="en-US" baseline="0" dirty="0" smtClean="0"/>
              <a:t>また、国際化の評価は、国際化によって、大学そのものが本質的にどれほど</a:t>
            </a:r>
            <a:r>
              <a:rPr kumimoji="1" lang="en-US" altLang="ja-JP" baseline="0" dirty="0" smtClean="0"/>
              <a:t>Transform</a:t>
            </a:r>
            <a:r>
              <a:rPr kumimoji="1" lang="ja-JP" altLang="en-US" baseline="0" dirty="0" smtClean="0"/>
              <a:t>したかを測るべきものであるべきではないか？</a:t>
            </a:r>
            <a:endParaRPr kumimoji="1" lang="en-US" altLang="ja-JP" baseline="0" dirty="0" smtClean="0"/>
          </a:p>
          <a:p>
            <a:pPr marL="171450" indent="-171450">
              <a:buFont typeface="Arial" pitchFamily="34" charset="0"/>
              <a:buChar char="•"/>
            </a:pPr>
            <a:endParaRPr kumimoji="1" lang="en-US" altLang="ja-JP" baseline="0" dirty="0" smtClean="0"/>
          </a:p>
          <a:p>
            <a:pPr marL="171450" indent="-171450">
              <a:buFont typeface="Arial"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36</a:t>
            </a:fld>
            <a:endParaRPr kumimoji="1" lang="ja-JP" altLang="en-US"/>
          </a:p>
        </p:txBody>
      </p:sp>
    </p:spTree>
    <p:extLst>
      <p:ext uri="{BB962C8B-B14F-4D97-AF65-F5344CB8AC3E}">
        <p14:creationId xmlns:p14="http://schemas.microsoft.com/office/powerpoint/2010/main" val="19065759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baseline="0" dirty="0" smtClean="0"/>
              <a:t>NVAO’s case: </a:t>
            </a:r>
            <a:r>
              <a:rPr kumimoji="1" lang="en-US" altLang="ja-JP" u="sng" baseline="0" dirty="0" smtClean="0"/>
              <a:t>The institutions of those programs which obtained an ‘unsatisfactory’ assessment on one or more standard were asked whether they wanted to withdraw the application. All three programs did.</a:t>
            </a:r>
          </a:p>
          <a:p>
            <a:pPr marL="171450" indent="-171450">
              <a:buFont typeface="Arial" pitchFamily="34" charset="0"/>
              <a:buChar char="•"/>
            </a:pPr>
            <a:r>
              <a:rPr kumimoji="1" lang="en-US" altLang="ja-JP" baseline="0" dirty="0" smtClean="0"/>
              <a:t>High achievers need an evaluation tool created in the global context, not domestic context because the theme of evaluation is “internationalization” and it should be assessed in the international domain of higher education.  OTE-C is NOT challenging enough. </a:t>
            </a:r>
          </a:p>
          <a:p>
            <a:pPr marL="171450" indent="-171450">
              <a:buFont typeface="Arial" pitchFamily="34" charset="0"/>
              <a:buChar char="•"/>
            </a:pPr>
            <a:r>
              <a:rPr kumimoji="1" lang="en-US" altLang="ja-JP" baseline="0" dirty="0" smtClean="0"/>
              <a:t>International benchmarking exercise provides learning opportunities for participating institutions sharing their good and best practices.</a:t>
            </a:r>
          </a:p>
          <a:p>
            <a:pPr marL="171450" indent="-171450">
              <a:buFont typeface="Arial" pitchFamily="34" charset="0"/>
              <a:buChar char="•"/>
            </a:pPr>
            <a:r>
              <a:rPr kumimoji="1" lang="en-US" altLang="ja-JP" sz="1200" b="0" i="0" u="none" strike="noStrike" kern="1200" baseline="0" dirty="0" smtClean="0">
                <a:solidFill>
                  <a:schemeClr val="tx1"/>
                </a:solidFill>
                <a:latin typeface="+mn-lt"/>
                <a:ea typeface="+mn-ea"/>
                <a:cs typeface="+mn-cs"/>
              </a:rPr>
              <a:t>NVAO’s case: Based on these experiences and on discussions during a dedicated ECA Seminar on December 14, 2010, </a:t>
            </a:r>
            <a:r>
              <a:rPr kumimoji="1" lang="en-US" altLang="ja-JP" sz="1200" b="0" i="0" u="sng" strike="noStrike" kern="1200" baseline="0" dirty="0" smtClean="0">
                <a:solidFill>
                  <a:schemeClr val="tx1"/>
                </a:solidFill>
                <a:latin typeface="+mn-lt"/>
                <a:ea typeface="+mn-ea"/>
                <a:cs typeface="+mn-cs"/>
              </a:rPr>
              <a:t>other European agencies agreed that NVAO had drawn</a:t>
            </a:r>
          </a:p>
          <a:p>
            <a:r>
              <a:rPr kumimoji="1" lang="en-US" altLang="ja-JP" sz="1200" b="0" i="0" u="sng" strike="noStrike" kern="1200" baseline="0" dirty="0" smtClean="0">
                <a:solidFill>
                  <a:schemeClr val="tx1"/>
                </a:solidFill>
                <a:latin typeface="+mn-lt"/>
                <a:ea typeface="+mn-ea"/>
                <a:cs typeface="+mn-cs"/>
              </a:rPr>
              <a:t>up appropriate but demanding standards – demanding mainly due to the encompassing focus on learning outcomes.</a:t>
            </a:r>
          </a:p>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37</a:t>
            </a:fld>
            <a:endParaRPr kumimoji="1" lang="ja-JP" altLang="en-US"/>
          </a:p>
        </p:txBody>
      </p:sp>
    </p:spTree>
    <p:extLst>
      <p:ext uri="{BB962C8B-B14F-4D97-AF65-F5344CB8AC3E}">
        <p14:creationId xmlns:p14="http://schemas.microsoft.com/office/powerpoint/2010/main" val="184678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dirty="0" smtClean="0"/>
              <a:t>“Developing global human resource” is not a measurable goal until the concept is clearly defined and translated into a series of measurable indicators (actions)</a:t>
            </a:r>
            <a:r>
              <a:rPr kumimoji="1" lang="en-US" altLang="ja-JP" baseline="0" dirty="0" smtClean="0"/>
              <a:t>, e.g., # of student participating in study abroad programs, # of students engaged in volunteer projects with global focus, student gains in inventories of global-mindedness and attitudes.  </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6</a:t>
            </a:fld>
            <a:endParaRPr kumimoji="1" lang="ja-JP" altLang="en-US"/>
          </a:p>
        </p:txBody>
      </p:sp>
    </p:spTree>
    <p:extLst>
      <p:ext uri="{BB962C8B-B14F-4D97-AF65-F5344CB8AC3E}">
        <p14:creationId xmlns:p14="http://schemas.microsoft.com/office/powerpoint/2010/main" val="2129715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Aiming at transformation of institution vs. aiming at the increase of internationality  </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8BAAA9B-5408-4FEB-9816-F31F989B87C2}" type="slidenum">
              <a:rPr lang="ja-JP" altLang="en-US" smtClean="0">
                <a:solidFill>
                  <a:prstClr val="black"/>
                </a:solidFill>
              </a:rPr>
              <a:pPr>
                <a:defRPr/>
              </a:pPr>
              <a:t>7</a:t>
            </a:fld>
            <a:endParaRPr lang="en-US" altLang="ja-JP">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itchFamily="34" charset="0"/>
              <a:buChar char="•"/>
            </a:pPr>
            <a:r>
              <a:rPr kumimoji="1" lang="en-US" altLang="ja-JP" baseline="0" dirty="0" smtClean="0"/>
              <a:t>NVAO’s case: </a:t>
            </a:r>
            <a:r>
              <a:rPr kumimoji="1" lang="en-US" altLang="ja-JP" u="sng" baseline="0" dirty="0" smtClean="0"/>
              <a:t>The institutions of those programs which obtained an ‘unsatisfactory’ assessment on one or more standard were asked whether they wanted to withdraw the application. All three programs did.</a:t>
            </a:r>
          </a:p>
          <a:p>
            <a:pPr marL="171450" indent="-171450">
              <a:buFont typeface="Arial" pitchFamily="34" charset="0"/>
              <a:buChar char="•"/>
            </a:pPr>
            <a:r>
              <a:rPr kumimoji="1" lang="en-US" altLang="ja-JP" baseline="0" dirty="0" smtClean="0"/>
              <a:t>High achievers need an evaluation tool created in the global context, not domestic context because the theme of evaluation is “internationalization” and it should be assessed in the international domain of higher education.  OTE-C is NOT challenging enough. </a:t>
            </a:r>
          </a:p>
          <a:p>
            <a:pPr marL="171450" indent="-171450">
              <a:buFont typeface="Arial" pitchFamily="34" charset="0"/>
              <a:buChar char="•"/>
            </a:pPr>
            <a:r>
              <a:rPr kumimoji="1" lang="en-US" altLang="ja-JP" baseline="0" dirty="0" smtClean="0"/>
              <a:t>International benchmarking exercise provides learning opportunities for participating institutions sharing their good and best practices.</a:t>
            </a:r>
          </a:p>
          <a:p>
            <a:pPr marL="171450" indent="-171450">
              <a:buFont typeface="Arial" pitchFamily="34" charset="0"/>
              <a:buChar char="•"/>
            </a:pPr>
            <a:r>
              <a:rPr kumimoji="1" lang="en-US" altLang="ja-JP" sz="1200" b="0" i="0" u="none" strike="noStrike" kern="1200" baseline="0" dirty="0" smtClean="0">
                <a:solidFill>
                  <a:schemeClr val="tx1"/>
                </a:solidFill>
                <a:latin typeface="+mn-lt"/>
                <a:ea typeface="+mn-ea"/>
                <a:cs typeface="+mn-cs"/>
              </a:rPr>
              <a:t>NVAO’s case: Based on these experiences and on discussions during a dedicated ECA Seminar on December 14, 2010, </a:t>
            </a:r>
            <a:r>
              <a:rPr kumimoji="1" lang="en-US" altLang="ja-JP" sz="1200" b="0" i="0" u="sng" strike="noStrike" kern="1200" baseline="0" dirty="0" smtClean="0">
                <a:solidFill>
                  <a:schemeClr val="tx1"/>
                </a:solidFill>
                <a:latin typeface="+mn-lt"/>
                <a:ea typeface="+mn-ea"/>
                <a:cs typeface="+mn-cs"/>
              </a:rPr>
              <a:t>other European agencies agreed that NVAO had drawn</a:t>
            </a:r>
          </a:p>
          <a:p>
            <a:r>
              <a:rPr kumimoji="1" lang="en-US" altLang="ja-JP" sz="1200" b="0" i="0" u="sng" strike="noStrike" kern="1200" baseline="0" dirty="0" smtClean="0">
                <a:solidFill>
                  <a:schemeClr val="tx1"/>
                </a:solidFill>
                <a:latin typeface="+mn-lt"/>
                <a:ea typeface="+mn-ea"/>
                <a:cs typeface="+mn-cs"/>
              </a:rPr>
              <a:t>up appropriate but demanding standards – demanding mainly due to the encompassing focus on learning outcomes.</a:t>
            </a:r>
          </a:p>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8</a:t>
            </a:fld>
            <a:endParaRPr kumimoji="1" lang="ja-JP" altLang="en-US"/>
          </a:p>
        </p:txBody>
      </p:sp>
    </p:spTree>
    <p:extLst>
      <p:ext uri="{BB962C8B-B14F-4D97-AF65-F5344CB8AC3E}">
        <p14:creationId xmlns:p14="http://schemas.microsoft.com/office/powerpoint/2010/main" val="1846784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a:xfrm>
            <a:off x="917575" y="744538"/>
            <a:ext cx="4962525" cy="3722687"/>
          </a:xfrm>
          <a:ln/>
        </p:spPr>
      </p:sp>
      <p:sp>
        <p:nvSpPr>
          <p:cNvPr id="38915" name="ノート プレースホルダ 2"/>
          <p:cNvSpPr>
            <a:spLocks noGrp="1"/>
          </p:cNvSpPr>
          <p:nvPr>
            <p:ph type="body" idx="1"/>
          </p:nvPr>
        </p:nvSpPr>
        <p:spPr>
          <a:noFill/>
          <a:ln/>
        </p:spPr>
        <p:txBody>
          <a:bodyPr/>
          <a:lstStyle/>
          <a:p>
            <a:pPr marL="0" marR="0" lvl="1" indent="0" algn="l" defTabSz="457200" rtl="0" eaLnBrk="0" fontAlgn="base" latinLnBrk="0" hangingPunct="0">
              <a:lnSpc>
                <a:spcPct val="100000"/>
              </a:lnSpc>
              <a:spcBef>
                <a:spcPct val="30000"/>
              </a:spcBef>
              <a:spcAft>
                <a:spcPct val="0"/>
              </a:spcAft>
              <a:buClrTx/>
              <a:buSzTx/>
              <a:buFont typeface="Arial" pitchFamily="34" charset="0"/>
              <a:buChar char="•"/>
              <a:tabLst/>
              <a:defRPr/>
            </a:pPr>
            <a:r>
              <a:rPr lang="en-US" altLang="ja-JP" dirty="0" smtClean="0">
                <a:latin typeface="Arial" charset="0"/>
                <a:cs typeface="Arial" charset="0"/>
              </a:rPr>
              <a:t>Increase the # of Japanese study abroad students to 300,000 by 2010.</a:t>
            </a:r>
          </a:p>
          <a:p>
            <a:pPr marL="171450" indent="-171450">
              <a:buFont typeface="Arial" pitchFamily="34" charset="0"/>
              <a:buChar char="•"/>
            </a:pPr>
            <a:r>
              <a:rPr lang="en-US" altLang="ja-JP" sz="1200" b="0" i="0" u="none" strike="noStrike" kern="1200" baseline="0" dirty="0" smtClean="0">
                <a:solidFill>
                  <a:schemeClr val="tx1"/>
                </a:solidFill>
                <a:latin typeface="Arial" charset="0"/>
                <a:ea typeface="+mn-ea"/>
                <a:cs typeface="+mn-cs"/>
              </a:rPr>
              <a:t>The SS Program allows international students to come to Japan and study for 90 days or less. This program was developed on the premise that students who come to Japan for a short stay are likely to come again. So, this program acts as a bridge program to encourage students to consider Japan for long-term programs, such as graduate studies</a:t>
            </a:r>
            <a:endParaRPr lang="ja-JP" altLang="en-US" dirty="0" smtClean="0">
              <a:ea typeface="ＭＳ Ｐ明朝" charset="-128"/>
            </a:endParaRPr>
          </a:p>
        </p:txBody>
      </p:sp>
      <p:sp>
        <p:nvSpPr>
          <p:cNvPr id="38916" name="スライド番号プレースホルダ 3"/>
          <p:cNvSpPr>
            <a:spLocks noGrp="1"/>
          </p:cNvSpPr>
          <p:nvPr>
            <p:ph type="sldNum" sz="quarter" idx="5"/>
          </p:nvPr>
        </p:nvSpPr>
        <p:spPr>
          <a:noFill/>
        </p:spPr>
        <p:txBody>
          <a:bodyPr/>
          <a:lstStyle/>
          <a:p>
            <a:fld id="{E197CD7C-B1B8-4A3E-A903-9FE4C05F8E9E}" type="slidenum">
              <a:rPr lang="en-US" altLang="ja-JP" smtClean="0">
                <a:ea typeface="ＭＳ Ｐゴシック" charset="-128"/>
              </a:rPr>
              <a:pPr/>
              <a:t>10</a:t>
            </a:fld>
            <a:endParaRPr lang="en-US" altLang="ja-JP"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a:xfrm>
            <a:off x="917575" y="744538"/>
            <a:ext cx="4962525" cy="3722687"/>
          </a:xfrm>
          <a:ln/>
        </p:spPr>
      </p:sp>
      <p:sp>
        <p:nvSpPr>
          <p:cNvPr id="38915" name="ノート プレースホルダ 2"/>
          <p:cNvSpPr>
            <a:spLocks noGrp="1"/>
          </p:cNvSpPr>
          <p:nvPr>
            <p:ph type="body" idx="1"/>
          </p:nvPr>
        </p:nvSpPr>
        <p:spPr>
          <a:noFill/>
          <a:ln/>
        </p:spPr>
        <p:txBody>
          <a:bodyPr/>
          <a:lstStyle/>
          <a:p>
            <a:pPr marL="0" marR="0" lvl="1" indent="0" algn="l" defTabSz="457200" rtl="0" eaLnBrk="0" fontAlgn="base" latinLnBrk="0" hangingPunct="0">
              <a:lnSpc>
                <a:spcPct val="100000"/>
              </a:lnSpc>
              <a:spcBef>
                <a:spcPct val="30000"/>
              </a:spcBef>
              <a:spcAft>
                <a:spcPct val="0"/>
              </a:spcAft>
              <a:buClrTx/>
              <a:buSzTx/>
              <a:buFont typeface="Arial" pitchFamily="34" charset="0"/>
              <a:buChar char="•"/>
              <a:tabLst/>
              <a:defRPr/>
            </a:pPr>
            <a:r>
              <a:rPr lang="en-US" altLang="ja-JP" dirty="0" smtClean="0">
                <a:latin typeface="Arial" charset="0"/>
                <a:cs typeface="Arial" charset="0"/>
              </a:rPr>
              <a:t>Increase the # of Japanese study abroad students to 300,000 by 2010.</a:t>
            </a:r>
          </a:p>
          <a:p>
            <a:pPr marL="0" marR="0" lvl="1" indent="0" algn="l" defTabSz="457200" rtl="0" eaLnBrk="0" fontAlgn="base" latinLnBrk="0" hangingPunct="0">
              <a:lnSpc>
                <a:spcPct val="100000"/>
              </a:lnSpc>
              <a:spcBef>
                <a:spcPct val="30000"/>
              </a:spcBef>
              <a:spcAft>
                <a:spcPct val="0"/>
              </a:spcAft>
              <a:buClrTx/>
              <a:buSzTx/>
              <a:buFont typeface="Arial" pitchFamily="34" charset="0"/>
              <a:buChar char="•"/>
              <a:tabLst/>
              <a:defRPr/>
            </a:pPr>
            <a:r>
              <a:rPr lang="en-US" altLang="ja-JP" dirty="0" smtClean="0">
                <a:latin typeface="Arial" charset="0"/>
                <a:cs typeface="Arial" charset="0"/>
              </a:rPr>
              <a:t>CAMPUS Asia:</a:t>
            </a:r>
            <a:r>
              <a:rPr lang="en-US" altLang="ja-JP" baseline="0" dirty="0" smtClean="0">
                <a:latin typeface="Arial" charset="0"/>
                <a:cs typeface="Arial" charset="0"/>
              </a:rPr>
              <a:t> </a:t>
            </a:r>
            <a:r>
              <a:rPr lang="en-US" altLang="ja-JP" i="0" u="none" dirty="0" smtClean="0"/>
              <a:t>Collective Action for </a:t>
            </a:r>
            <a:r>
              <a:rPr lang="en-US" altLang="ja-JP" dirty="0" smtClean="0"/>
              <a:t>Mobility Program of University Students in Asia</a:t>
            </a:r>
            <a:r>
              <a:rPr lang="en-US" altLang="ja-JP" dirty="0" smtClean="0">
                <a:latin typeface="Arial" charset="0"/>
                <a:cs typeface="Arial" charset="0"/>
              </a:rPr>
              <a:t> </a:t>
            </a:r>
          </a:p>
          <a:p>
            <a:pPr marL="171450" indent="-171450">
              <a:buFont typeface="Arial" pitchFamily="34" charset="0"/>
              <a:buChar char="•"/>
            </a:pPr>
            <a:r>
              <a:rPr lang="en-US" altLang="ja-JP" dirty="0" smtClean="0">
                <a:ea typeface="ＭＳ Ｐ明朝" charset="-128"/>
              </a:rPr>
              <a:t>Indeed, it seems that government priorities have now shifted. The new Global 30 Plus program from 2012 to 2017 and the 2011 Reinventing Japan project are aimed at sending Japanese students abroad via university collaborations, rather than bringing foreign students in. </a:t>
            </a:r>
          </a:p>
          <a:p>
            <a:pPr marL="171450" indent="-171450">
              <a:buFont typeface="Arial" pitchFamily="34" charset="0"/>
              <a:buChar char="•"/>
            </a:pPr>
            <a:r>
              <a:rPr lang="en-US" altLang="ja-JP" dirty="0" smtClean="0">
                <a:ea typeface="ＭＳ Ｐ明朝" charset="-128"/>
              </a:rPr>
              <a:t>“The ultimate goal is tied in with improving Japan’s economy,” says Tomohiro </a:t>
            </a:r>
            <a:r>
              <a:rPr lang="en-US" altLang="ja-JP" dirty="0" err="1" smtClean="0">
                <a:ea typeface="ＭＳ Ｐ明朝" charset="-128"/>
              </a:rPr>
              <a:t>Yamano</a:t>
            </a:r>
            <a:r>
              <a:rPr lang="en-US" altLang="ja-JP" dirty="0" smtClean="0">
                <a:ea typeface="ＭＳ Ｐ明朝" charset="-128"/>
              </a:rPr>
              <a:t>, deputy director general of the higher-education bureau at the Ministry of Education. “More specifically, for Japanese graduates to work for Japanese companies that will do business around the world and become more successful.”</a:t>
            </a:r>
          </a:p>
          <a:p>
            <a:pPr marL="171450" indent="-171450">
              <a:buFont typeface="Arial" pitchFamily="34" charset="0"/>
              <a:buChar char="•"/>
            </a:pPr>
            <a:r>
              <a:rPr lang="en-US" altLang="ja-JP" dirty="0" smtClean="0">
                <a:ea typeface="ＭＳ Ｐ明朝" charset="-128"/>
              </a:rPr>
              <a:t>Global 30 Plus</a:t>
            </a:r>
          </a:p>
          <a:p>
            <a:pPr marL="628650" lvl="1" indent="-171450">
              <a:buFont typeface="Arial" pitchFamily="34" charset="0"/>
              <a:buChar char="•"/>
            </a:pPr>
            <a:r>
              <a:rPr lang="en-US" altLang="ja-JP" dirty="0" smtClean="0"/>
              <a:t>While Global 30 is mainly focusing on inbound student mobility, the new grant (Global 30 Plus) aims to encourage Japanese students to study overseas.</a:t>
            </a:r>
            <a:endParaRPr lang="en-US" altLang="ja-JP" dirty="0" smtClean="0">
              <a:ea typeface="ＭＳ Ｐ明朝" charset="-128"/>
            </a:endParaRPr>
          </a:p>
          <a:p>
            <a:pPr marL="628650" lvl="1" indent="-171450">
              <a:buFont typeface="Arial" pitchFamily="34" charset="0"/>
              <a:buChar char="•"/>
            </a:pPr>
            <a:r>
              <a:rPr lang="en-US" altLang="ja-JP" dirty="0" smtClean="0"/>
              <a:t>Type A is intended for those universities which have a comprehensive, university-wide plan to nurture global-minded graduates (human resource) in order to meet the increasing demand for such workforce at rapidly </a:t>
            </a:r>
            <a:r>
              <a:rPr lang="en-US" altLang="ja-JP" dirty="0" err="1" smtClean="0"/>
              <a:t>globalising</a:t>
            </a:r>
            <a:r>
              <a:rPr lang="en-US" altLang="ja-JP" dirty="0" smtClean="0"/>
              <a:t> Japanese companies in the 21st century's global knowledge-based society.  Type B is designed for those universities whose particular schools (faculties) have a specific department (faculty)-level plan based on their disciplines to foster such global-minded human resource.</a:t>
            </a:r>
          </a:p>
          <a:p>
            <a:pPr marL="628650" lvl="1" indent="-171450">
              <a:buFont typeface="Arial" pitchFamily="34" charset="0"/>
              <a:buChar char="•"/>
            </a:pPr>
            <a:r>
              <a:rPr lang="en-US" altLang="ja-JP" dirty="0" smtClean="0"/>
              <a:t>As a result, 11 institutions were selected as Type A.  As for Type B institutions, 31 universities were chosen. </a:t>
            </a:r>
          </a:p>
          <a:p>
            <a:pPr marL="628650" lvl="1" indent="-171450">
              <a:buFont typeface="Arial" pitchFamily="34" charset="0"/>
              <a:buChar char="•"/>
            </a:pPr>
            <a:r>
              <a:rPr lang="en-US" altLang="ja-JP" dirty="0" smtClean="0"/>
              <a:t>Each Type A institution will receive 140M to 260M yen (US$ 1.4 million to $2.6 million) a year depending on size of school population. Type B institution will receive 120M yen ($1.2 million) a year.</a:t>
            </a:r>
          </a:p>
          <a:p>
            <a:pPr marL="171450" lvl="0" indent="-171450">
              <a:buFont typeface="Arial" pitchFamily="34" charset="0"/>
              <a:buChar char="•"/>
            </a:pPr>
            <a:r>
              <a:rPr lang="en-US" altLang="ja-JP" dirty="0" smtClean="0"/>
              <a:t>The Japanese government have finally realized that effective international education needs the both types of nobilities as well as both types of students (international students and Japanese study abroad students) for a Japan that should open to the world, considering the 21st century's global knowledge-based society and deteriorating Japan's demographic climate (low birthrate and rapidly aging society). </a:t>
            </a:r>
            <a:endParaRPr lang="ja-JP" altLang="en-US" dirty="0" smtClean="0">
              <a:ea typeface="ＭＳ Ｐ明朝" charset="-128"/>
            </a:endParaRPr>
          </a:p>
        </p:txBody>
      </p:sp>
      <p:sp>
        <p:nvSpPr>
          <p:cNvPr id="38916" name="スライド番号プレースホルダ 3"/>
          <p:cNvSpPr>
            <a:spLocks noGrp="1"/>
          </p:cNvSpPr>
          <p:nvPr>
            <p:ph type="sldNum" sz="quarter" idx="5"/>
          </p:nvPr>
        </p:nvSpPr>
        <p:spPr>
          <a:noFill/>
        </p:spPr>
        <p:txBody>
          <a:bodyPr/>
          <a:lstStyle/>
          <a:p>
            <a:fld id="{E197CD7C-B1B8-4A3E-A903-9FE4C05F8E9E}" type="slidenum">
              <a:rPr lang="en-US" altLang="ja-JP" smtClean="0">
                <a:ea typeface="ＭＳ Ｐゴシック" charset="-128"/>
              </a:rPr>
              <a:pPr/>
              <a:t>11</a:t>
            </a:fld>
            <a:endParaRPr lang="en-US" altLang="ja-JP"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AC8B11-F290-48D7-B962-862BD974B250}" type="slidenum">
              <a:rPr kumimoji="1" lang="ja-JP" altLang="en-US" smtClean="0"/>
              <a:t>12</a:t>
            </a:fld>
            <a:endParaRPr kumimoji="1" lang="ja-JP" altLang="en-US"/>
          </a:p>
        </p:txBody>
      </p:sp>
    </p:spTree>
    <p:extLst>
      <p:ext uri="{BB962C8B-B14F-4D97-AF65-F5344CB8AC3E}">
        <p14:creationId xmlns:p14="http://schemas.microsoft.com/office/powerpoint/2010/main" val="520535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024063"/>
            <a:ext cx="7772400" cy="1189037"/>
          </a:xfrm>
        </p:spPr>
        <p:txBody>
          <a:bodyPr/>
          <a:lstStyle>
            <a:lvl1pPr>
              <a:defRPr>
                <a:solidFill>
                  <a:schemeClr val="bg1"/>
                </a:solidFill>
              </a:defRPr>
            </a:lvl1pPr>
          </a:lstStyle>
          <a:p>
            <a:pPr lvl="0"/>
            <a:r>
              <a:rPr lang="ja-JP" altLang="en-US" noProof="0" smtClean="0"/>
              <a:t>マスター タイトルの書式設定</a:t>
            </a:r>
          </a:p>
        </p:txBody>
      </p:sp>
      <p:sp>
        <p:nvSpPr>
          <p:cNvPr id="4099" name="Rectangle 3"/>
          <p:cNvSpPr>
            <a:spLocks noGrp="1" noChangeArrowheads="1"/>
          </p:cNvSpPr>
          <p:nvPr>
            <p:ph type="subTitle" idx="1"/>
          </p:nvPr>
        </p:nvSpPr>
        <p:spPr>
          <a:xfrm>
            <a:off x="1371600" y="3897313"/>
            <a:ext cx="6400800" cy="1752600"/>
          </a:xfrm>
        </p:spPr>
        <p:txBody>
          <a:bodyPr/>
          <a:lstStyle>
            <a:lvl1pPr marL="0" indent="0" algn="ctr">
              <a:buFontTx/>
              <a:buNone/>
              <a:defRPr sz="1800">
                <a:solidFill>
                  <a:schemeClr val="bg1"/>
                </a:solidFill>
              </a:defRPr>
            </a:lvl1pPr>
          </a:lstStyle>
          <a:p>
            <a:pPr lvl="0"/>
            <a:r>
              <a:rPr lang="ja-JP" altLang="en-US" noProof="0" smtClean="0"/>
              <a:t>マスター サブタイトルの書式設定</a:t>
            </a:r>
          </a:p>
        </p:txBody>
      </p:sp>
      <p:sp>
        <p:nvSpPr>
          <p:cNvPr id="4100" name="Rectangle 4"/>
          <p:cNvSpPr>
            <a:spLocks noGrp="1" noChangeArrowheads="1"/>
          </p:cNvSpPr>
          <p:nvPr>
            <p:ph type="dt" sz="half" idx="2"/>
          </p:nvPr>
        </p:nvSpPr>
        <p:spPr>
          <a:xfrm>
            <a:off x="3505200" y="3321050"/>
            <a:ext cx="2133600" cy="252413"/>
          </a:xfrm>
        </p:spPr>
        <p:txBody>
          <a:bodyPr lIns="91440" anchor="t"/>
          <a:lstStyle>
            <a:lvl1pPr algn="ctr">
              <a:defRPr sz="1400"/>
            </a:lvl1pPr>
          </a:lstStyle>
          <a:p>
            <a:endParaRPr lang="en-US" altLang="ja-JP"/>
          </a:p>
        </p:txBody>
      </p:sp>
      <p:sp>
        <p:nvSpPr>
          <p:cNvPr id="4101" name="Rectangle 5"/>
          <p:cNvSpPr>
            <a:spLocks noGrp="1" noChangeArrowheads="1"/>
          </p:cNvSpPr>
          <p:nvPr>
            <p:ph type="ftr" sz="quarter" idx="3"/>
          </p:nvPr>
        </p:nvSpPr>
        <p:spPr>
          <a:xfrm>
            <a:off x="6213475" y="6345238"/>
            <a:ext cx="2895600" cy="476250"/>
          </a:xfrm>
        </p:spPr>
        <p:txBody>
          <a:bodyPr/>
          <a:lstStyle>
            <a:lvl1pPr>
              <a:defRPr>
                <a:solidFill>
                  <a:schemeClr val="tx1"/>
                </a:solidFill>
              </a:defRPr>
            </a:lvl1pPr>
          </a:lstStyle>
          <a:p>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8F85BB9-E969-4285-959C-2D72FCDD449E}" type="slidenum">
              <a:rPr lang="en-US" altLang="ja-JP"/>
              <a:pPr/>
              <a:t>‹#›</a:t>
            </a:fld>
            <a:endParaRPr lang="en-US" altLang="ja-JP"/>
          </a:p>
        </p:txBody>
      </p:sp>
    </p:spTree>
    <p:extLst>
      <p:ext uri="{BB962C8B-B14F-4D97-AF65-F5344CB8AC3E}">
        <p14:creationId xmlns:p14="http://schemas.microsoft.com/office/powerpoint/2010/main" val="200906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4175" y="657225"/>
            <a:ext cx="2159000" cy="546893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55588" y="657225"/>
            <a:ext cx="6326187" cy="54689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20439C5-2678-4029-B0F7-FE723AC5EA97}" type="slidenum">
              <a:rPr lang="en-US" altLang="ja-JP"/>
              <a:pPr/>
              <a:t>‹#›</a:t>
            </a:fld>
            <a:endParaRPr lang="en-US" altLang="ja-JP"/>
          </a:p>
        </p:txBody>
      </p:sp>
    </p:spTree>
    <p:extLst>
      <p:ext uri="{BB962C8B-B14F-4D97-AF65-F5344CB8AC3E}">
        <p14:creationId xmlns:p14="http://schemas.microsoft.com/office/powerpoint/2010/main" val="37755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8" descr="Gold bar"/>
          <p:cNvSpPr>
            <a:spLocks noChangeArrowheads="1"/>
          </p:cNvSpPr>
          <p:nvPr/>
        </p:nvSpPr>
        <p:spPr bwMode="auto">
          <a:xfrm>
            <a:off x="228600" y="2889250"/>
            <a:ext cx="2870200" cy="201613"/>
          </a:xfrm>
          <a:prstGeom prst="rect">
            <a:avLst/>
          </a:prstGeom>
          <a:solidFill>
            <a:schemeClr val="bg2"/>
          </a:solidFill>
          <a:ln w="9525">
            <a:noFill/>
            <a:miter lim="800000"/>
            <a:headEnd/>
            <a:tailEnd/>
          </a:ln>
          <a:effectLst/>
        </p:spPr>
        <p:txBody>
          <a:bodyPr wrap="none" anchor="ctr"/>
          <a:lstStyle/>
          <a:p>
            <a:pPr eaLnBrk="0" hangingPunct="0">
              <a:defRPr/>
            </a:pPr>
            <a:endParaRPr kumimoji="0" lang="ja-JP" altLang="en-US">
              <a:solidFill>
                <a:srgbClr val="000000"/>
              </a:solidFill>
            </a:endParaRPr>
          </a:p>
        </p:txBody>
      </p:sp>
      <p:sp>
        <p:nvSpPr>
          <p:cNvPr id="5" name="Rectangle 9" descr="Orange bar"/>
          <p:cNvSpPr>
            <a:spLocks noChangeArrowheads="1"/>
          </p:cNvSpPr>
          <p:nvPr/>
        </p:nvSpPr>
        <p:spPr bwMode="auto">
          <a:xfrm>
            <a:off x="3098800" y="2889250"/>
            <a:ext cx="2870200" cy="201613"/>
          </a:xfrm>
          <a:prstGeom prst="rect">
            <a:avLst/>
          </a:prstGeom>
          <a:solidFill>
            <a:schemeClr val="accent1"/>
          </a:solidFill>
          <a:ln w="9525">
            <a:noFill/>
            <a:miter lim="800000"/>
            <a:headEnd/>
            <a:tailEnd/>
          </a:ln>
          <a:effectLst/>
        </p:spPr>
        <p:txBody>
          <a:bodyPr wrap="none" anchor="ctr"/>
          <a:lstStyle/>
          <a:p>
            <a:pPr eaLnBrk="0" hangingPunct="0">
              <a:defRPr/>
            </a:pPr>
            <a:endParaRPr kumimoji="0" lang="ja-JP" altLang="en-US">
              <a:solidFill>
                <a:srgbClr val="000000"/>
              </a:solidFill>
            </a:endParaRPr>
          </a:p>
        </p:txBody>
      </p:sp>
      <p:sp>
        <p:nvSpPr>
          <p:cNvPr id="6" name="Rectangle 10" descr="Slate bar"/>
          <p:cNvSpPr>
            <a:spLocks noChangeArrowheads="1"/>
          </p:cNvSpPr>
          <p:nvPr/>
        </p:nvSpPr>
        <p:spPr bwMode="auto">
          <a:xfrm>
            <a:off x="5969000" y="2889250"/>
            <a:ext cx="2870200" cy="201613"/>
          </a:xfrm>
          <a:prstGeom prst="rect">
            <a:avLst/>
          </a:prstGeom>
          <a:solidFill>
            <a:schemeClr val="tx2"/>
          </a:solidFill>
          <a:ln w="9525">
            <a:noFill/>
            <a:miter lim="800000"/>
            <a:headEnd/>
            <a:tailEnd/>
          </a:ln>
          <a:effectLst/>
        </p:spPr>
        <p:txBody>
          <a:bodyPr wrap="none" anchor="ctr"/>
          <a:lstStyle/>
          <a:p>
            <a:pPr eaLnBrk="0" hangingPunct="0">
              <a:defRPr/>
            </a:pPr>
            <a:endParaRPr kumimoji="0" lang="ja-JP" altLang="en-US">
              <a:solidFill>
                <a:srgbClr val="000000"/>
              </a:solidFill>
            </a:endParaRPr>
          </a:p>
        </p:txBody>
      </p:sp>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r>
              <a:rPr lang="ja-JP" altLang="en-US"/>
              <a:t>マスタ タイトルの書式設定</a:t>
            </a:r>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ja-JP" altLang="en-US"/>
              <a:t>マスタ サブタイトルの書式設定</a:t>
            </a:r>
          </a:p>
        </p:txBody>
      </p:sp>
      <p:sp>
        <p:nvSpPr>
          <p:cNvPr id="7"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008621D8-9762-4507-87C0-149D3CF53277}"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1737704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2D5615-CADD-418D-9A6E-F01A53437E6A}"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1819989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EBF7496-563E-4AD5-9074-FC60FE44F31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760136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236DB6-5090-4353-A815-C3B41DD59AC7}"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3419869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BCE0C92-6ADF-4E83-A0A8-F8E4D636ADB6}"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251392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9DBEF50-BB4F-4DA8-825F-A5FD89D19183}"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4346597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2BEF832-C26B-4EEF-833D-40F03FB3DD32}"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594961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F8980CB-C518-4DCC-8269-F73677354F22}"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364182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46F0787-E870-4957-9A50-D11E35826227}" type="slidenum">
              <a:rPr lang="en-US" altLang="ja-JP"/>
              <a:pPr/>
              <a:t>‹#›</a:t>
            </a:fld>
            <a:endParaRPr lang="en-US" altLang="ja-JP"/>
          </a:p>
        </p:txBody>
      </p:sp>
    </p:spTree>
    <p:extLst>
      <p:ext uri="{BB962C8B-B14F-4D97-AF65-F5344CB8AC3E}">
        <p14:creationId xmlns:p14="http://schemas.microsoft.com/office/powerpoint/2010/main" val="771921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03DB8E1-7C1B-4E74-BB98-D02D5422034A}"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0777678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38F26E2-0A53-49A6-B5A0-19F2E275954A}"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327481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7813"/>
            <a:ext cx="6019800" cy="5853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5BAFE7-9698-4832-9DD8-488666725DE4}"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3486167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30725"/>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B724DD-BBA7-45F7-AE5C-80E5F46822FB}" type="slidenum">
              <a:rPr lang="ja-JP" altLang="en-US">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0781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FECCE8D-7D74-4FE5-BFA7-A7EC98646BF2}" type="slidenum">
              <a:rPr lang="en-US" altLang="ja-JP"/>
              <a:pPr/>
              <a:t>‹#›</a:t>
            </a:fld>
            <a:endParaRPr lang="en-US" altLang="ja-JP"/>
          </a:p>
        </p:txBody>
      </p:sp>
    </p:spTree>
    <p:extLst>
      <p:ext uri="{BB962C8B-B14F-4D97-AF65-F5344CB8AC3E}">
        <p14:creationId xmlns:p14="http://schemas.microsoft.com/office/powerpoint/2010/main" val="305186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255588" y="1881188"/>
            <a:ext cx="4241800" cy="424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9788" y="1881188"/>
            <a:ext cx="4243387" cy="4244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134DCB93-C9EE-491A-8D0D-A2E73E88FD94}" type="slidenum">
              <a:rPr lang="en-US" altLang="ja-JP"/>
              <a:pPr/>
              <a:t>‹#›</a:t>
            </a:fld>
            <a:endParaRPr lang="en-US" altLang="ja-JP"/>
          </a:p>
        </p:txBody>
      </p:sp>
    </p:spTree>
    <p:extLst>
      <p:ext uri="{BB962C8B-B14F-4D97-AF65-F5344CB8AC3E}">
        <p14:creationId xmlns:p14="http://schemas.microsoft.com/office/powerpoint/2010/main" val="103320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9594C00E-5171-4085-97C0-1A830A1AA219}" type="slidenum">
              <a:rPr lang="en-US" altLang="ja-JP"/>
              <a:pPr/>
              <a:t>‹#›</a:t>
            </a:fld>
            <a:endParaRPr lang="en-US" altLang="ja-JP"/>
          </a:p>
        </p:txBody>
      </p:sp>
    </p:spTree>
    <p:extLst>
      <p:ext uri="{BB962C8B-B14F-4D97-AF65-F5344CB8AC3E}">
        <p14:creationId xmlns:p14="http://schemas.microsoft.com/office/powerpoint/2010/main" val="280705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B9E0C1ED-F417-4C4E-B300-828C4CC45958}" type="slidenum">
              <a:rPr lang="en-US" altLang="ja-JP"/>
              <a:pPr/>
              <a:t>‹#›</a:t>
            </a:fld>
            <a:endParaRPr lang="en-US" altLang="ja-JP"/>
          </a:p>
        </p:txBody>
      </p:sp>
    </p:spTree>
    <p:extLst>
      <p:ext uri="{BB962C8B-B14F-4D97-AF65-F5344CB8AC3E}">
        <p14:creationId xmlns:p14="http://schemas.microsoft.com/office/powerpoint/2010/main" val="125170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A2EE5301-562E-40F6-8F8A-3CCF8BCEFEA1}" type="slidenum">
              <a:rPr lang="en-US" altLang="ja-JP"/>
              <a:pPr/>
              <a:t>‹#›</a:t>
            </a:fld>
            <a:endParaRPr lang="en-US" altLang="ja-JP"/>
          </a:p>
        </p:txBody>
      </p:sp>
    </p:spTree>
    <p:extLst>
      <p:ext uri="{BB962C8B-B14F-4D97-AF65-F5344CB8AC3E}">
        <p14:creationId xmlns:p14="http://schemas.microsoft.com/office/powerpoint/2010/main" val="107840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D4ABC87-D4D3-4AE5-B73B-C991BE47B139}" type="slidenum">
              <a:rPr lang="en-US" altLang="ja-JP"/>
              <a:pPr/>
              <a:t>‹#›</a:t>
            </a:fld>
            <a:endParaRPr lang="en-US" altLang="ja-JP"/>
          </a:p>
        </p:txBody>
      </p:sp>
    </p:spTree>
    <p:extLst>
      <p:ext uri="{BB962C8B-B14F-4D97-AF65-F5344CB8AC3E}">
        <p14:creationId xmlns:p14="http://schemas.microsoft.com/office/powerpoint/2010/main" val="174192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55A0717D-59EC-4501-B307-E029E18549EC}" type="slidenum">
              <a:rPr lang="en-US" altLang="ja-JP"/>
              <a:pPr/>
              <a:t>‹#›</a:t>
            </a:fld>
            <a:endParaRPr lang="en-US" altLang="ja-JP"/>
          </a:p>
        </p:txBody>
      </p:sp>
    </p:spTree>
    <p:extLst>
      <p:ext uri="{BB962C8B-B14F-4D97-AF65-F5344CB8AC3E}">
        <p14:creationId xmlns:p14="http://schemas.microsoft.com/office/powerpoint/2010/main" val="304924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588" y="657225"/>
            <a:ext cx="8637587" cy="110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255588" y="1881188"/>
            <a:ext cx="8637587" cy="424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5588" y="6642100"/>
            <a:ext cx="21336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lvl1pPr>
              <a:defRPr sz="1000">
                <a:solidFill>
                  <a:schemeClr val="bg1"/>
                </a:solidFill>
              </a:defRPr>
            </a:lvl1pPr>
          </a:lstStyle>
          <a:p>
            <a:endParaRPr lang="en-US" altLang="ja-JP"/>
          </a:p>
        </p:txBody>
      </p:sp>
      <p:sp>
        <p:nvSpPr>
          <p:cNvPr id="1029" name="Rectangle 5"/>
          <p:cNvSpPr>
            <a:spLocks noGrp="1" noChangeArrowheads="1"/>
          </p:cNvSpPr>
          <p:nvPr>
            <p:ph type="ftr" sz="quarter" idx="3"/>
          </p:nvPr>
        </p:nvSpPr>
        <p:spPr bwMode="auto">
          <a:xfrm>
            <a:off x="3743325" y="73025"/>
            <a:ext cx="53641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endParaRPr lang="en-US" altLang="ja-JP"/>
          </a:p>
        </p:txBody>
      </p:sp>
      <p:sp>
        <p:nvSpPr>
          <p:cNvPr id="1030" name="Rectangle 6"/>
          <p:cNvSpPr>
            <a:spLocks noGrp="1" noChangeArrowheads="1"/>
          </p:cNvSpPr>
          <p:nvPr>
            <p:ph type="sldNum" sz="quarter" idx="4"/>
          </p:nvPr>
        </p:nvSpPr>
        <p:spPr bwMode="auto">
          <a:xfrm>
            <a:off x="6759575" y="6642100"/>
            <a:ext cx="21336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ctr" anchorCtr="0" compatLnSpc="1">
            <a:prstTxWarp prst="textNoShape">
              <a:avLst/>
            </a:prstTxWarp>
          </a:bodyPr>
          <a:lstStyle>
            <a:lvl1pPr algn="r">
              <a:defRPr sz="1000">
                <a:solidFill>
                  <a:schemeClr val="bg1"/>
                </a:solidFill>
              </a:defRPr>
            </a:lvl1pPr>
          </a:lstStyle>
          <a:p>
            <a:fld id="{5F5B6D37-A031-4F53-9F7C-06AECF47249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a typeface="ＭＳ Ｐゴシック" pitchFamily="50" charset="-128"/>
              </a:defRPr>
            </a:lvl1pPr>
          </a:lstStyle>
          <a:p>
            <a:pPr>
              <a:defRPr/>
            </a:pPr>
            <a:endParaRPr kumimoji="0" lang="en-US" altLang="ja-JP">
              <a:solidFill>
                <a:srgbClr val="000000"/>
              </a:solidFill>
            </a:endParaRPr>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a typeface="ＭＳ Ｐゴシック" pitchFamily="50" charset="-128"/>
              </a:defRPr>
            </a:lvl1pPr>
          </a:lstStyle>
          <a:p>
            <a:pPr>
              <a:defRPr/>
            </a:pPr>
            <a:endParaRPr kumimoji="0" lang="en-US" altLang="ja-JP">
              <a:solidFill>
                <a:srgbClr val="000000"/>
              </a:solidFill>
            </a:endParaRPr>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a typeface="ＭＳ Ｐゴシック" pitchFamily="50" charset="-128"/>
              </a:defRPr>
            </a:lvl1pPr>
          </a:lstStyle>
          <a:p>
            <a:pPr>
              <a:defRPr/>
            </a:pPr>
            <a:fld id="{02C8E2F3-B268-4D37-98CC-4C4E19BCDCF3}" type="slidenum">
              <a:rPr kumimoji="0" lang="ja-JP" altLang="en-US">
                <a:solidFill>
                  <a:srgbClr val="000000"/>
                </a:solidFill>
              </a:rPr>
              <a:pPr>
                <a:defRPr/>
              </a:pPr>
              <a:t>‹#›</a:t>
            </a:fld>
            <a:endParaRPr kumimoji="0" lang="en-US" altLang="ja-JP">
              <a:solidFill>
                <a:srgbClr val="000000"/>
              </a:solidFill>
            </a:endParaRPr>
          </a:p>
        </p:txBody>
      </p:sp>
      <p:sp>
        <p:nvSpPr>
          <p:cNvPr id="15367" name="Rectangle 7" descr="Gold bar"/>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kumimoji="0" lang="ja-JP" altLang="en-US" sz="2400">
              <a:solidFill>
                <a:srgbClr val="000000"/>
              </a:solidFill>
              <a:latin typeface="Times New Roman"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eaLnBrk="0" hangingPunct="0">
              <a:defRPr/>
            </a:pPr>
            <a:endParaRPr kumimoji="0" lang="ja-JP" altLang="en-US">
              <a:solidFill>
                <a:srgbClr val="000000"/>
              </a:solidFill>
              <a:ea typeface="+mn-ea"/>
            </a:endParaRPr>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kumimoji="0" lang="ja-JP" altLang="en-US" sz="2400">
              <a:solidFill>
                <a:srgbClr val="000000"/>
              </a:solidFill>
              <a:latin typeface="Times New Roman"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kumimoji="0" lang="ja-JP" altLang="en-US" sz="2400">
              <a:solidFill>
                <a:srgbClr val="000000"/>
              </a:solidFill>
              <a:latin typeface="Times New Roman" pitchFamily="18" charset="0"/>
            </a:endParaRPr>
          </a:p>
        </p:txBody>
      </p:sp>
    </p:spTree>
    <p:extLst>
      <p:ext uri="{BB962C8B-B14F-4D97-AF65-F5344CB8AC3E}">
        <p14:creationId xmlns:p14="http://schemas.microsoft.com/office/powerpoint/2010/main" val="4255396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1700808"/>
            <a:ext cx="8352928" cy="1189037"/>
          </a:xfrm>
        </p:spPr>
        <p:txBody>
          <a:bodyPr>
            <a:normAutofit fontScale="90000"/>
          </a:bodyPr>
          <a:lstStyle/>
          <a:p>
            <a:r>
              <a:rPr lang="en-US" altLang="ja-JP" sz="4000" dirty="0" smtClean="0"/>
              <a:t/>
            </a:r>
            <a:br>
              <a:rPr lang="en-US" altLang="ja-JP" sz="4000" dirty="0" smtClean="0"/>
            </a:br>
            <a:r>
              <a:rPr lang="en-US" altLang="ja-JP" sz="4000" dirty="0" smtClean="0"/>
              <a:t>What Works: Assessment Tools and Indicators for University Internationalization</a:t>
            </a:r>
            <a:br>
              <a:rPr lang="en-US" altLang="ja-JP" sz="4000" dirty="0" smtClean="0"/>
            </a:br>
            <a:r>
              <a:rPr lang="en-US" altLang="ja-JP" sz="4000" dirty="0" smtClean="0"/>
              <a:t>-Panel Discussion-</a:t>
            </a:r>
            <a:br>
              <a:rPr lang="en-US" altLang="ja-JP" sz="4000" dirty="0" smtClean="0"/>
            </a:br>
            <a:endParaRPr lang="ja-JP" altLang="ja-JP" sz="4000" dirty="0"/>
          </a:p>
        </p:txBody>
      </p:sp>
      <p:sp>
        <p:nvSpPr>
          <p:cNvPr id="2051" name="Rectangle 3"/>
          <p:cNvSpPr>
            <a:spLocks noGrp="1" noChangeArrowheads="1"/>
          </p:cNvSpPr>
          <p:nvPr>
            <p:ph type="subTitle" idx="1"/>
          </p:nvPr>
        </p:nvSpPr>
        <p:spPr/>
        <p:txBody>
          <a:bodyPr/>
          <a:lstStyle/>
          <a:p>
            <a:r>
              <a:rPr lang="en-US" altLang="ja-JP" dirty="0" smtClean="0"/>
              <a:t>at </a:t>
            </a:r>
            <a:r>
              <a:rPr lang="en-US" altLang="ja-JP" dirty="0"/>
              <a:t>Tokyo International Exchange Center</a:t>
            </a:r>
            <a:br>
              <a:rPr lang="en-US" altLang="ja-JP" dirty="0"/>
            </a:br>
            <a:r>
              <a:rPr lang="en-US" altLang="ja-JP" dirty="0" smtClean="0"/>
              <a:t>on March 18, 2013</a:t>
            </a:r>
          </a:p>
          <a:p>
            <a:r>
              <a:rPr lang="en-US" altLang="ja-JP" dirty="0" smtClean="0"/>
              <a:t>Hiroshi Ota, Ph.D.</a:t>
            </a:r>
          </a:p>
          <a:p>
            <a:r>
              <a:rPr lang="en-US" altLang="ja-JP" dirty="0" err="1" smtClean="0"/>
              <a:t>Hitotsubashi</a:t>
            </a:r>
            <a:r>
              <a:rPr lang="en-US" altLang="ja-JP" dirty="0" smtClean="0"/>
              <a:t> University, Tokyo </a:t>
            </a:r>
            <a:endParaRPr lang="ja-JP"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57200" y="489316"/>
            <a:ext cx="8229600" cy="1067476"/>
          </a:xfrm>
        </p:spPr>
        <p:txBody>
          <a:bodyPr/>
          <a:lstStyle/>
          <a:p>
            <a:r>
              <a:rPr lang="en-US" altLang="ja-JP" dirty="0" smtClean="0">
                <a:latin typeface="Arial" charset="0"/>
                <a:cs typeface="Arial" charset="0"/>
              </a:rPr>
              <a:t>New Initiatives</a:t>
            </a:r>
            <a:endParaRPr lang="ja-JP" altLang="en-US" dirty="0" smtClean="0">
              <a:latin typeface="Arial" charset="0"/>
              <a:cs typeface="Arial" charset="0"/>
            </a:endParaRPr>
          </a:p>
        </p:txBody>
      </p:sp>
      <p:sp>
        <p:nvSpPr>
          <p:cNvPr id="18435" name="コンテンツ プレースホルダ 2"/>
          <p:cNvSpPr>
            <a:spLocks noGrp="1"/>
          </p:cNvSpPr>
          <p:nvPr>
            <p:ph idx="1"/>
          </p:nvPr>
        </p:nvSpPr>
        <p:spPr>
          <a:xfrm>
            <a:off x="215900" y="1484786"/>
            <a:ext cx="8928100" cy="5185321"/>
          </a:xfrm>
        </p:spPr>
        <p:txBody>
          <a:bodyPr>
            <a:normAutofit fontScale="85000" lnSpcReduction="10000"/>
          </a:bodyPr>
          <a:lstStyle/>
          <a:p>
            <a:r>
              <a:rPr lang="en-US" altLang="ja-JP" dirty="0" smtClean="0">
                <a:solidFill>
                  <a:srgbClr val="FF0000"/>
                </a:solidFill>
                <a:latin typeface="Arial" charset="0"/>
                <a:cs typeface="Arial" charset="0"/>
              </a:rPr>
              <a:t>Grants for Short-Stay (inbound) and Short-Visit (outbound) Programs </a:t>
            </a:r>
            <a:r>
              <a:rPr lang="en-US" altLang="ja-JP" dirty="0" smtClean="0">
                <a:latin typeface="Arial" charset="0"/>
                <a:cs typeface="Arial" charset="0"/>
              </a:rPr>
              <a:t>&lt;started in 2011&gt;</a:t>
            </a:r>
          </a:p>
          <a:p>
            <a:pPr lvl="1"/>
            <a:r>
              <a:rPr lang="en-US" altLang="ja-JP" dirty="0" smtClean="0">
                <a:latin typeface="Arial" charset="0"/>
                <a:cs typeface="Arial" charset="0"/>
              </a:rPr>
              <a:t>Inviting 7,000 students of HEIs abroad to Japanese HEIs</a:t>
            </a:r>
          </a:p>
          <a:p>
            <a:pPr lvl="1"/>
            <a:r>
              <a:rPr lang="en-US" altLang="ja-JP" dirty="0" smtClean="0">
                <a:latin typeface="Arial" charset="0"/>
                <a:cs typeface="Arial" charset="0"/>
              </a:rPr>
              <a:t>Sending 7,000 students of Japanese HEIs to overseas HEIs</a:t>
            </a:r>
          </a:p>
          <a:p>
            <a:pPr lvl="1"/>
            <a:r>
              <a:rPr lang="en-US" altLang="ja-JP" dirty="0" smtClean="0">
                <a:latin typeface="Arial" charset="0"/>
                <a:cs typeface="Arial" charset="0"/>
              </a:rPr>
              <a:t>Eligible program period: for less than 3 months (no minimum requirement) for both SS and SV programs</a:t>
            </a:r>
          </a:p>
          <a:p>
            <a:pPr lvl="1"/>
            <a:r>
              <a:rPr lang="en-US" altLang="ja-JP" dirty="0" smtClean="0">
                <a:latin typeface="Arial" charset="0"/>
                <a:cs typeface="Arial" charset="0"/>
              </a:rPr>
              <a:t>Amount of Grant: 80,000 yen (US$800) per student per month</a:t>
            </a:r>
          </a:p>
          <a:p>
            <a:pPr lvl="1"/>
            <a:r>
              <a:rPr lang="en-US" altLang="ja-JP" dirty="0" smtClean="0">
                <a:latin typeface="Arial" charset="0"/>
                <a:cs typeface="Arial" charset="0"/>
              </a:rPr>
              <a:t>Applications should be submitted through Japanese HEIs.</a:t>
            </a:r>
          </a:p>
          <a:p>
            <a:pPr lvl="1"/>
            <a:r>
              <a:rPr lang="en-US" altLang="ja-JP" dirty="0" smtClean="0">
                <a:latin typeface="Arial" charset="0"/>
                <a:cs typeface="Arial" charset="0"/>
              </a:rPr>
              <a:t>Expected </a:t>
            </a:r>
            <a:r>
              <a:rPr lang="en-US" altLang="ja-JP" dirty="0" smtClean="0">
                <a:solidFill>
                  <a:srgbClr val="0000FF"/>
                </a:solidFill>
                <a:latin typeface="Arial" charset="0"/>
                <a:cs typeface="Arial" charset="0"/>
              </a:rPr>
              <a:t>“pump-priming effect” </a:t>
            </a:r>
            <a:r>
              <a:rPr lang="en-US" altLang="ja-JP" dirty="0" smtClean="0">
                <a:latin typeface="Arial" charset="0"/>
                <a:cs typeface="Arial" charset="0"/>
              </a:rPr>
              <a:t>for the increase of both int’l students in Japan and Japanese study abroad students. </a:t>
            </a:r>
            <a:endParaRPr lang="ja-JP" altLang="en-US" dirty="0" smtClean="0">
              <a:latin typeface="Arial" charset="0"/>
              <a:cs typeface="Arial" charset="0"/>
            </a:endParaRPr>
          </a:p>
        </p:txBody>
      </p:sp>
    </p:spTree>
    <p:extLst>
      <p:ext uri="{BB962C8B-B14F-4D97-AF65-F5344CB8AC3E}">
        <p14:creationId xmlns:p14="http://schemas.microsoft.com/office/powerpoint/2010/main" val="2141212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57200" y="417308"/>
            <a:ext cx="8229600" cy="1067476"/>
          </a:xfrm>
        </p:spPr>
        <p:txBody>
          <a:bodyPr/>
          <a:lstStyle/>
          <a:p>
            <a:r>
              <a:rPr lang="en-US" altLang="ja-JP" dirty="0" smtClean="0">
                <a:latin typeface="Arial" charset="0"/>
                <a:cs typeface="Arial" charset="0"/>
              </a:rPr>
              <a:t>New Initiatives</a:t>
            </a:r>
            <a:endParaRPr lang="ja-JP" altLang="en-US" dirty="0" smtClean="0">
              <a:latin typeface="Arial" charset="0"/>
              <a:cs typeface="Arial" charset="0"/>
            </a:endParaRPr>
          </a:p>
        </p:txBody>
      </p:sp>
      <p:sp>
        <p:nvSpPr>
          <p:cNvPr id="18435" name="コンテンツ プレースホルダ 2"/>
          <p:cNvSpPr>
            <a:spLocks noGrp="1"/>
          </p:cNvSpPr>
          <p:nvPr>
            <p:ph idx="1"/>
          </p:nvPr>
        </p:nvSpPr>
        <p:spPr>
          <a:xfrm>
            <a:off x="251520" y="1512170"/>
            <a:ext cx="8712968" cy="5373214"/>
          </a:xfrm>
        </p:spPr>
        <p:txBody>
          <a:bodyPr>
            <a:normAutofit fontScale="77500" lnSpcReduction="20000"/>
          </a:bodyPr>
          <a:lstStyle/>
          <a:p>
            <a:r>
              <a:rPr lang="en-US" altLang="ja-JP" dirty="0" smtClean="0">
                <a:solidFill>
                  <a:srgbClr val="FF0000"/>
                </a:solidFill>
                <a:latin typeface="Arial" charset="0"/>
                <a:cs typeface="Arial" charset="0"/>
              </a:rPr>
              <a:t>Re-inventing Japan Project </a:t>
            </a:r>
            <a:r>
              <a:rPr lang="en-US" altLang="ja-JP" dirty="0" smtClean="0">
                <a:latin typeface="Arial" charset="0"/>
                <a:cs typeface="Arial" charset="0"/>
              </a:rPr>
              <a:t>&lt;started in 2011, for 5 </a:t>
            </a:r>
            <a:r>
              <a:rPr lang="en-US" altLang="ja-JP" dirty="0" err="1" smtClean="0">
                <a:latin typeface="Arial" charset="0"/>
                <a:cs typeface="Arial" charset="0"/>
              </a:rPr>
              <a:t>yrs</a:t>
            </a:r>
            <a:r>
              <a:rPr lang="en-US" altLang="ja-JP" dirty="0" smtClean="0">
                <a:latin typeface="Arial" charset="0"/>
                <a:cs typeface="Arial" charset="0"/>
              </a:rPr>
              <a:t>&gt;</a:t>
            </a:r>
          </a:p>
          <a:p>
            <a:pPr lvl="1"/>
            <a:r>
              <a:rPr lang="en-US" altLang="ja-JP" dirty="0" smtClean="0">
                <a:latin typeface="Arial" charset="0"/>
                <a:cs typeface="Arial" charset="0"/>
              </a:rPr>
              <a:t>Collaborative learning programs with North American, European, and Australian universities</a:t>
            </a:r>
          </a:p>
          <a:p>
            <a:pPr lvl="1"/>
            <a:r>
              <a:rPr lang="en-US" altLang="ja-JP" dirty="0" smtClean="0">
                <a:latin typeface="Arial" charset="0"/>
                <a:cs typeface="Arial" charset="0"/>
              </a:rPr>
              <a:t>CAMPUS Asia project (with Chinese and Korean </a:t>
            </a:r>
            <a:r>
              <a:rPr lang="en-US" altLang="ja-JP" dirty="0" err="1" smtClean="0">
                <a:latin typeface="Arial" charset="0"/>
                <a:cs typeface="Arial" charset="0"/>
              </a:rPr>
              <a:t>unis</a:t>
            </a:r>
            <a:r>
              <a:rPr lang="en-US" altLang="ja-JP" dirty="0" smtClean="0">
                <a:latin typeface="Arial" charset="0"/>
                <a:cs typeface="Arial" charset="0"/>
              </a:rPr>
              <a:t>.)</a:t>
            </a:r>
          </a:p>
          <a:p>
            <a:pPr lvl="1"/>
            <a:r>
              <a:rPr lang="en-US" altLang="ja-JP" dirty="0" smtClean="0">
                <a:latin typeface="Arial" charset="0"/>
                <a:cs typeface="Arial" charset="0"/>
              </a:rPr>
              <a:t>Collaborative learning programs with ASEAN universities</a:t>
            </a:r>
          </a:p>
          <a:p>
            <a:r>
              <a:rPr lang="en-US" altLang="ja-JP" dirty="0" smtClean="0">
                <a:solidFill>
                  <a:srgbClr val="FF0000"/>
                </a:solidFill>
                <a:latin typeface="Arial" charset="0"/>
                <a:cs typeface="Arial" charset="0"/>
              </a:rPr>
              <a:t>Project for Promotion of Global Human Resource Development </a:t>
            </a:r>
            <a:r>
              <a:rPr lang="en-US" altLang="ja-JP" dirty="0" smtClean="0">
                <a:latin typeface="Arial" charset="0"/>
                <a:cs typeface="Arial" charset="0"/>
              </a:rPr>
              <a:t>(Global 30 Plus) &lt;started in 2012, for 5 years&gt;</a:t>
            </a:r>
          </a:p>
          <a:p>
            <a:pPr lvl="1"/>
            <a:r>
              <a:rPr lang="en-US" altLang="ja-JP" dirty="0" smtClean="0">
                <a:latin typeface="Arial" charset="0"/>
                <a:cs typeface="Arial" charset="0"/>
              </a:rPr>
              <a:t>Aim: </a:t>
            </a:r>
            <a:r>
              <a:rPr lang="en-US" altLang="ja-JP" dirty="0" smtClean="0"/>
              <a:t>to </a:t>
            </a:r>
            <a:r>
              <a:rPr lang="en-US" altLang="ja-JP" dirty="0"/>
              <a:t>encourage Japanese students to study </a:t>
            </a:r>
            <a:r>
              <a:rPr lang="en-US" altLang="ja-JP" dirty="0" smtClean="0"/>
              <a:t>overseas</a:t>
            </a:r>
          </a:p>
          <a:p>
            <a:pPr lvl="1"/>
            <a:r>
              <a:rPr lang="en-US" altLang="ja-JP" dirty="0" smtClean="0">
                <a:latin typeface="Arial" charset="0"/>
                <a:cs typeface="Arial" charset="0"/>
              </a:rPr>
              <a:t>Type A: </a:t>
            </a:r>
            <a:r>
              <a:rPr lang="en-US" altLang="ja-JP" dirty="0">
                <a:ea typeface="ＭＳ Ｐ明朝" charset="-128"/>
              </a:rPr>
              <a:t>comprehensive, university-wide </a:t>
            </a:r>
            <a:r>
              <a:rPr lang="en-US" altLang="ja-JP" dirty="0" smtClean="0">
                <a:ea typeface="ＭＳ Ｐ明朝" charset="-128"/>
              </a:rPr>
              <a:t>projects </a:t>
            </a:r>
            <a:r>
              <a:rPr lang="ja-JP" altLang="en-US" dirty="0" smtClean="0">
                <a:ea typeface="ＭＳ Ｐ明朝" charset="-128"/>
              </a:rPr>
              <a:t>⇒ </a:t>
            </a:r>
            <a:r>
              <a:rPr lang="en-US" altLang="ja-JP" dirty="0" smtClean="0">
                <a:ea typeface="ＭＳ Ｐ明朝" charset="-128"/>
              </a:rPr>
              <a:t>11 </a:t>
            </a:r>
            <a:r>
              <a:rPr lang="en-US" altLang="ja-JP" dirty="0" err="1" smtClean="0">
                <a:ea typeface="ＭＳ Ｐ明朝" charset="-128"/>
              </a:rPr>
              <a:t>unis</a:t>
            </a:r>
            <a:r>
              <a:rPr lang="en-US" altLang="ja-JP" dirty="0" smtClean="0">
                <a:ea typeface="ＭＳ Ｐ明朝" charset="-128"/>
              </a:rPr>
              <a:t>. </a:t>
            </a:r>
          </a:p>
          <a:p>
            <a:pPr lvl="1"/>
            <a:r>
              <a:rPr lang="en-US" altLang="ja-JP" dirty="0" smtClean="0">
                <a:latin typeface="Arial" charset="0"/>
                <a:ea typeface="ＭＳ Ｐ明朝" charset="-128"/>
                <a:cs typeface="Arial" charset="0"/>
              </a:rPr>
              <a:t>Type B: specific, department (faculty)-level projects </a:t>
            </a:r>
            <a:r>
              <a:rPr lang="ja-JP" altLang="en-US" dirty="0" smtClean="0">
                <a:latin typeface="Arial" charset="0"/>
                <a:ea typeface="ＭＳ Ｐ明朝" charset="-128"/>
                <a:cs typeface="Arial" charset="0"/>
              </a:rPr>
              <a:t>⇒ </a:t>
            </a:r>
            <a:r>
              <a:rPr lang="en-US" altLang="ja-JP" dirty="0" smtClean="0">
                <a:latin typeface="Arial" charset="0"/>
                <a:ea typeface="ＭＳ Ｐ明朝" charset="-128"/>
                <a:cs typeface="Arial" charset="0"/>
              </a:rPr>
              <a:t>31 universities’ departments (faculties).</a:t>
            </a:r>
            <a:endParaRPr lang="en-US" altLang="ja-JP" dirty="0" smtClean="0">
              <a:latin typeface="Arial" charset="0"/>
              <a:cs typeface="Arial" charset="0"/>
            </a:endParaRPr>
          </a:p>
          <a:p>
            <a:pPr lvl="1"/>
            <a:r>
              <a:rPr lang="en-US" altLang="ja-JP" dirty="0" smtClean="0">
                <a:latin typeface="Arial" charset="0"/>
                <a:cs typeface="Arial" charset="0"/>
              </a:rPr>
              <a:t>Type A: 140M (US$1.4M) to 260M (US$2.6M) yen per year</a:t>
            </a:r>
          </a:p>
          <a:p>
            <a:pPr lvl="1"/>
            <a:r>
              <a:rPr lang="en-US" altLang="ja-JP" dirty="0" smtClean="0">
                <a:latin typeface="Arial" charset="0"/>
                <a:cs typeface="Arial" charset="0"/>
              </a:rPr>
              <a:t>Type B: 120M </a:t>
            </a:r>
            <a:r>
              <a:rPr lang="en-US" altLang="ja-JP" dirty="0">
                <a:latin typeface="Arial" charset="0"/>
                <a:cs typeface="Arial" charset="0"/>
              </a:rPr>
              <a:t>(</a:t>
            </a:r>
            <a:r>
              <a:rPr lang="en-US" altLang="ja-JP" dirty="0" smtClean="0">
                <a:latin typeface="Arial" charset="0"/>
                <a:cs typeface="Arial" charset="0"/>
              </a:rPr>
              <a:t>US$1.2M) per year</a:t>
            </a:r>
          </a:p>
          <a:p>
            <a:endParaRPr lang="en-US" altLang="ja-JP" dirty="0" smtClean="0">
              <a:latin typeface="Arial" charset="0"/>
              <a:cs typeface="Arial" charset="0"/>
            </a:endParaRPr>
          </a:p>
        </p:txBody>
      </p:sp>
    </p:spTree>
    <p:extLst>
      <p:ext uri="{BB962C8B-B14F-4D97-AF65-F5344CB8AC3E}">
        <p14:creationId xmlns:p14="http://schemas.microsoft.com/office/powerpoint/2010/main" val="2168590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Strategic Approach to Internationalization</a:t>
            </a:r>
            <a:endParaRPr kumimoji="1" lang="ja-JP" altLang="en-US" dirty="0"/>
          </a:p>
        </p:txBody>
      </p:sp>
      <p:sp>
        <p:nvSpPr>
          <p:cNvPr id="3" name="コンテンツ プレースホルダー 2"/>
          <p:cNvSpPr>
            <a:spLocks noGrp="1"/>
          </p:cNvSpPr>
          <p:nvPr>
            <p:ph idx="1"/>
          </p:nvPr>
        </p:nvSpPr>
        <p:spPr>
          <a:xfrm>
            <a:off x="255588" y="1881188"/>
            <a:ext cx="8637587" cy="4716164"/>
          </a:xfrm>
        </p:spPr>
        <p:txBody>
          <a:bodyPr/>
          <a:lstStyle/>
          <a:p>
            <a:r>
              <a:rPr lang="en-US" altLang="ja-JP" dirty="0"/>
              <a:t>Strategic approach: university-wide </a:t>
            </a:r>
            <a:r>
              <a:rPr lang="en-US" altLang="ja-JP" dirty="0" smtClean="0"/>
              <a:t>(campus-wide) and top-down approach?</a:t>
            </a:r>
          </a:p>
          <a:p>
            <a:endParaRPr lang="en-US" altLang="ja-JP" dirty="0"/>
          </a:p>
          <a:p>
            <a:endParaRPr lang="en-US" altLang="ja-JP" dirty="0" smtClean="0"/>
          </a:p>
          <a:p>
            <a:endParaRPr lang="en-US" altLang="ja-JP" dirty="0"/>
          </a:p>
          <a:p>
            <a:endParaRPr lang="en-US" altLang="ja-JP" dirty="0" smtClean="0"/>
          </a:p>
          <a:p>
            <a:endParaRPr lang="en-US" altLang="ja-JP" dirty="0"/>
          </a:p>
          <a:p>
            <a:pPr marL="0" indent="0" algn="r">
              <a:buNone/>
            </a:pPr>
            <a:endParaRPr lang="en-US" altLang="ja-JP" sz="2000" dirty="0" smtClean="0"/>
          </a:p>
          <a:p>
            <a:pPr marL="0" indent="0" algn="r">
              <a:buNone/>
            </a:pPr>
            <a:r>
              <a:rPr lang="en-US" altLang="ja-JP" sz="2000" dirty="0" smtClean="0"/>
              <a:t>Source: JSPS (2010)</a:t>
            </a:r>
            <a:endParaRPr lang="en-US" altLang="ja-JP" sz="20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12</a:t>
            </a:fld>
            <a:endParaRPr lang="en-US" altLang="ja-JP"/>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8" y="3215625"/>
            <a:ext cx="9036496" cy="2877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912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Evaluation of Internationalization</a:t>
            </a:r>
            <a:endParaRPr kumimoji="1" lang="ja-JP" altLang="en-US" dirty="0"/>
          </a:p>
        </p:txBody>
      </p:sp>
      <p:sp>
        <p:nvSpPr>
          <p:cNvPr id="3" name="コンテンツ プレースホルダー 2"/>
          <p:cNvSpPr>
            <a:spLocks noGrp="1"/>
          </p:cNvSpPr>
          <p:nvPr>
            <p:ph idx="1"/>
          </p:nvPr>
        </p:nvSpPr>
        <p:spPr>
          <a:xfrm>
            <a:off x="255588" y="1881188"/>
            <a:ext cx="8637587" cy="4572148"/>
          </a:xfrm>
        </p:spPr>
        <p:txBody>
          <a:bodyPr/>
          <a:lstStyle/>
          <a:p>
            <a:r>
              <a:rPr kumimoji="1" lang="en-US" altLang="ja-JP" dirty="0" smtClean="0"/>
              <a:t>Specially </a:t>
            </a:r>
            <a:r>
              <a:rPr lang="en-US" altLang="ja-JP" dirty="0" smtClean="0"/>
              <a:t>designed </a:t>
            </a:r>
            <a:r>
              <a:rPr lang="en-US" altLang="ja-JP" dirty="0"/>
              <a:t>evaluation system to assess internationalization </a:t>
            </a:r>
            <a:r>
              <a:rPr lang="en-US" altLang="ja-JP" dirty="0" smtClean="0"/>
              <a:t>efforts: 7%</a:t>
            </a:r>
          </a:p>
          <a:p>
            <a:r>
              <a:rPr lang="en-US" altLang="ja-JP" dirty="0" smtClean="0"/>
              <a:t>Part of comprehensive evaluation: 59%</a:t>
            </a:r>
          </a:p>
          <a:p>
            <a:r>
              <a:rPr lang="en-US" altLang="ja-JP" dirty="0"/>
              <a:t>Methods</a:t>
            </a:r>
            <a:endParaRPr lang="en-US" altLang="ja-JP" dirty="0" smtClean="0"/>
          </a:p>
          <a:p>
            <a:pPr lvl="1"/>
            <a:r>
              <a:rPr kumimoji="1" lang="en-US" altLang="ja-JP" dirty="0" smtClean="0"/>
              <a:t>Self-evaluation (self-study): 90%</a:t>
            </a:r>
          </a:p>
          <a:p>
            <a:pPr lvl="1"/>
            <a:r>
              <a:rPr kumimoji="1" lang="en-US" altLang="ja-JP" dirty="0" smtClean="0"/>
              <a:t>Evaluation by external reviewers: 46%</a:t>
            </a:r>
          </a:p>
          <a:p>
            <a:endParaRPr kumimoji="1" lang="en-US" altLang="ja-JP" dirty="0" smtClean="0"/>
          </a:p>
          <a:p>
            <a:pPr marL="0" indent="0" algn="r">
              <a:buNone/>
            </a:pPr>
            <a:r>
              <a:rPr lang="en-US" altLang="ja-JP" sz="2000" dirty="0"/>
              <a:t>Source: JSPS (2010)</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13</a:t>
            </a:fld>
            <a:endParaRPr lang="en-US" altLang="ja-JP"/>
          </a:p>
        </p:txBody>
      </p:sp>
    </p:spTree>
    <p:extLst>
      <p:ext uri="{BB962C8B-B14F-4D97-AF65-F5344CB8AC3E}">
        <p14:creationId xmlns:p14="http://schemas.microsoft.com/office/powerpoint/2010/main" val="3585960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6967"/>
            <a:ext cx="8229600" cy="1139825"/>
          </a:xfrm>
        </p:spPr>
        <p:txBody>
          <a:bodyPr/>
          <a:lstStyle/>
          <a:p>
            <a:r>
              <a:rPr lang="en-US" altLang="ja-JP" dirty="0" smtClean="0">
                <a:latin typeface="Arial" charset="0"/>
              </a:rPr>
              <a:t>Implications (1)</a:t>
            </a:r>
            <a:endParaRPr kumimoji="1" lang="ja-JP" altLang="en-US" dirty="0"/>
          </a:p>
        </p:txBody>
      </p:sp>
      <p:sp>
        <p:nvSpPr>
          <p:cNvPr id="3" name="コンテンツ プレースホルダ 2"/>
          <p:cNvSpPr>
            <a:spLocks noGrp="1"/>
          </p:cNvSpPr>
          <p:nvPr>
            <p:ph idx="1"/>
          </p:nvPr>
        </p:nvSpPr>
        <p:spPr>
          <a:xfrm>
            <a:off x="107504" y="1600200"/>
            <a:ext cx="8928992" cy="5257800"/>
          </a:xfrm>
        </p:spPr>
        <p:txBody>
          <a:bodyPr>
            <a:normAutofit/>
          </a:bodyPr>
          <a:lstStyle/>
          <a:p>
            <a:r>
              <a:rPr lang="en-US" altLang="ja-JP" kern="1200" dirty="0" smtClean="0">
                <a:latin typeface="Arial" charset="0"/>
              </a:rPr>
              <a:t>Prolonged, demographic decline of 18-year-olds and a rapidly growing global economy have reshaped Japan’s rationales of and approaches to int’l </a:t>
            </a:r>
            <a:r>
              <a:rPr lang="en-US" altLang="ja-JP" kern="1200" dirty="0" err="1" smtClean="0">
                <a:latin typeface="Arial" charset="0"/>
              </a:rPr>
              <a:t>H.Ed</a:t>
            </a:r>
            <a:r>
              <a:rPr lang="en-US" altLang="ja-JP" kern="1200" dirty="0" smtClean="0">
                <a:latin typeface="Arial" charset="0"/>
              </a:rPr>
              <a:t>. </a:t>
            </a:r>
            <a:r>
              <a:rPr lang="ja-JP" altLang="en-US" kern="1200" dirty="0" smtClean="0">
                <a:latin typeface="Arial" charset="0"/>
              </a:rPr>
              <a:t>→ </a:t>
            </a:r>
            <a:r>
              <a:rPr lang="en-US" altLang="ja-JP" kern="1200" dirty="0" smtClean="0">
                <a:latin typeface="Arial" charset="0"/>
              </a:rPr>
              <a:t>N</a:t>
            </a:r>
            <a:r>
              <a:rPr lang="en-US" altLang="ja-JP" dirty="0" smtClean="0">
                <a:latin typeface="Arial" charset="0"/>
              </a:rPr>
              <a:t>ew policy rationales such as </a:t>
            </a:r>
            <a:r>
              <a:rPr lang="en-US" altLang="ja-JP" dirty="0" smtClean="0">
                <a:solidFill>
                  <a:srgbClr val="0000FF"/>
                </a:solidFill>
                <a:latin typeface="Arial" charset="0"/>
              </a:rPr>
              <a:t>“skilled migration approach” </a:t>
            </a:r>
            <a:r>
              <a:rPr lang="en-US" altLang="ja-JP" dirty="0" smtClean="0">
                <a:latin typeface="Arial" charset="0"/>
              </a:rPr>
              <a:t>and </a:t>
            </a:r>
            <a:r>
              <a:rPr lang="en-US" altLang="ja-JP" dirty="0" smtClean="0">
                <a:solidFill>
                  <a:srgbClr val="0000FF"/>
                </a:solidFill>
                <a:latin typeface="Arial" charset="0"/>
              </a:rPr>
              <a:t>“revenue-generating approach” </a:t>
            </a:r>
            <a:r>
              <a:rPr lang="en-US" altLang="ja-JP" dirty="0" smtClean="0">
                <a:latin typeface="Arial" charset="0"/>
              </a:rPr>
              <a:t>have merged.</a:t>
            </a:r>
          </a:p>
          <a:p>
            <a:r>
              <a:rPr lang="en-US" altLang="ja-JP" dirty="0">
                <a:latin typeface="Arial" charset="0"/>
                <a:cs typeface="Arial" charset="0"/>
              </a:rPr>
              <a:t>Japan’s leading research (national) </a:t>
            </a:r>
            <a:r>
              <a:rPr lang="en-US" altLang="ja-JP" dirty="0" err="1">
                <a:latin typeface="Arial" charset="0"/>
                <a:cs typeface="Arial" charset="0"/>
              </a:rPr>
              <a:t>unis</a:t>
            </a:r>
            <a:r>
              <a:rPr lang="en-US" altLang="ja-JP" dirty="0">
                <a:latin typeface="Arial" charset="0"/>
                <a:cs typeface="Arial" charset="0"/>
              </a:rPr>
              <a:t>.: NOT leading institutions of internationalization.</a:t>
            </a:r>
            <a:endParaRPr lang="en-US" altLang="ja-JP" dirty="0">
              <a:latin typeface="Arial" charset="0"/>
            </a:endParaRPr>
          </a:p>
          <a:p>
            <a:endParaRPr lang="en-US" altLang="ja-JP" dirty="0" smtClean="0">
              <a:latin typeface="Arial" charset="0"/>
            </a:endParaRPr>
          </a:p>
          <a:p>
            <a:endParaRPr lang="en-US" altLang="ja-JP" dirty="0" smtClean="0">
              <a:solidFill>
                <a:srgbClr val="FF0000"/>
              </a:solidFill>
              <a:latin typeface="Arial" charset="0"/>
            </a:endParaRPr>
          </a:p>
          <a:p>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F92D5615-CADD-418D-9A6E-F01A53437E6A}" type="slidenum">
              <a:rPr lang="ja-JP" altLang="en-US" smtClean="0"/>
              <a:pPr>
                <a:defRPr/>
              </a:pPr>
              <a:t>14</a:t>
            </a:fld>
            <a:endParaRPr lang="en-US" altLang="ja-JP"/>
          </a:p>
        </p:txBody>
      </p:sp>
    </p:spTree>
    <p:extLst>
      <p:ext uri="{BB962C8B-B14F-4D97-AF65-F5344CB8AC3E}">
        <p14:creationId xmlns:p14="http://schemas.microsoft.com/office/powerpoint/2010/main" val="755663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Arial" charset="0"/>
              </a:rPr>
              <a:t>Implications </a:t>
            </a:r>
            <a:r>
              <a:rPr lang="en-US" altLang="ja-JP" dirty="0" smtClean="0">
                <a:latin typeface="Arial" charset="0"/>
              </a:rPr>
              <a:t>(2)</a:t>
            </a:r>
            <a:endParaRPr kumimoji="1" lang="ja-JP" altLang="en-US" dirty="0"/>
          </a:p>
        </p:txBody>
      </p:sp>
      <p:sp>
        <p:nvSpPr>
          <p:cNvPr id="3" name="コンテンツ プレースホルダー 2"/>
          <p:cNvSpPr>
            <a:spLocks noGrp="1"/>
          </p:cNvSpPr>
          <p:nvPr>
            <p:ph idx="1"/>
          </p:nvPr>
        </p:nvSpPr>
        <p:spPr>
          <a:xfrm>
            <a:off x="179512" y="1881188"/>
            <a:ext cx="8713663" cy="4644156"/>
          </a:xfrm>
        </p:spPr>
        <p:txBody>
          <a:bodyPr>
            <a:normAutofit lnSpcReduction="10000"/>
          </a:bodyPr>
          <a:lstStyle/>
          <a:p>
            <a:pPr marL="444500" indent="-352425">
              <a:defRPr/>
            </a:pPr>
            <a:r>
              <a:rPr lang="en-US" altLang="ja-JP" dirty="0" smtClean="0">
                <a:solidFill>
                  <a:srgbClr val="0000FF"/>
                </a:solidFill>
                <a:latin typeface="Arial" charset="0"/>
              </a:rPr>
              <a:t>Need Quality </a:t>
            </a:r>
            <a:r>
              <a:rPr lang="en-US" altLang="ja-JP" dirty="0">
                <a:solidFill>
                  <a:srgbClr val="0000FF"/>
                </a:solidFill>
                <a:latin typeface="Arial" charset="0"/>
              </a:rPr>
              <a:t>improvement</a:t>
            </a:r>
            <a:r>
              <a:rPr lang="en-US" altLang="ja-JP" dirty="0">
                <a:latin typeface="Arial" charset="0"/>
              </a:rPr>
              <a:t> of universities’ ed</a:t>
            </a:r>
            <a:r>
              <a:rPr lang="en-US" altLang="ja-JP" dirty="0" smtClean="0">
                <a:latin typeface="Arial" charset="0"/>
              </a:rPr>
              <a:t>.</a:t>
            </a:r>
          </a:p>
          <a:p>
            <a:pPr marL="844550" lvl="1" indent="-352425">
              <a:defRPr/>
            </a:pPr>
            <a:r>
              <a:rPr lang="en-US" altLang="ja-JP" dirty="0">
                <a:latin typeface="Arial" charset="0"/>
              </a:rPr>
              <a:t>No rigorous output control: Undergraduate completion rate: 91% (OECD avg.: 69%), UK: 79%, Germany: 77%, France: 64%, US: 56% </a:t>
            </a:r>
          </a:p>
          <a:p>
            <a:pPr marL="844550" lvl="1" indent="-352425">
              <a:defRPr/>
            </a:pPr>
            <a:r>
              <a:rPr lang="en-US" altLang="ja-JP" dirty="0">
                <a:solidFill>
                  <a:srgbClr val="FF0000"/>
                </a:solidFill>
                <a:latin typeface="Arial" charset="0"/>
              </a:rPr>
              <a:t>Improve curriculum development, </a:t>
            </a:r>
            <a:r>
              <a:rPr lang="en-US" altLang="ja-JP" dirty="0">
                <a:latin typeface="Arial" charset="0"/>
              </a:rPr>
              <a:t>increasing rigor and relevance throughout a learning sequence. </a:t>
            </a:r>
            <a:endParaRPr lang="en-US" altLang="ja-JP" dirty="0" smtClean="0">
              <a:latin typeface="Arial" charset="0"/>
            </a:endParaRPr>
          </a:p>
          <a:p>
            <a:pPr marL="444500" indent="-352425">
              <a:defRPr/>
            </a:pPr>
            <a:r>
              <a:rPr lang="en-US" altLang="ja-JP" dirty="0">
                <a:latin typeface="Arial" charset="0"/>
              </a:rPr>
              <a:t>Increase the “Strategic-ness” of internationalization with effective </a:t>
            </a:r>
            <a:r>
              <a:rPr lang="en-US" altLang="ja-JP" dirty="0" smtClean="0">
                <a:latin typeface="Arial" charset="0"/>
              </a:rPr>
              <a:t>assessment </a:t>
            </a:r>
            <a:endParaRPr lang="en-US" altLang="ja-JP" dirty="0">
              <a:latin typeface="Arial" charset="0"/>
            </a:endParaRPr>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15</a:t>
            </a:fld>
            <a:endParaRPr lang="en-US" altLang="ja-JP"/>
          </a:p>
        </p:txBody>
      </p:sp>
    </p:spTree>
    <p:extLst>
      <p:ext uri="{BB962C8B-B14F-4D97-AF65-F5344CB8AC3E}">
        <p14:creationId xmlns:p14="http://schemas.microsoft.com/office/powerpoint/2010/main" val="2169922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395536" y="504155"/>
            <a:ext cx="8291513" cy="836613"/>
          </a:xfrm>
        </p:spPr>
        <p:txBody>
          <a:bodyPr/>
          <a:lstStyle/>
          <a:p>
            <a:pPr eaLnBrk="1" hangingPunct="1"/>
            <a:r>
              <a:rPr lang="en-US" altLang="ja-JP" dirty="0" smtClean="0">
                <a:latin typeface="Arial" charset="0"/>
              </a:rPr>
              <a:t>Implications (3)</a:t>
            </a:r>
          </a:p>
        </p:txBody>
      </p:sp>
      <p:sp>
        <p:nvSpPr>
          <p:cNvPr id="21507" name="Rectangle 3"/>
          <p:cNvSpPr>
            <a:spLocks noGrp="1" noChangeArrowheads="1"/>
          </p:cNvSpPr>
          <p:nvPr>
            <p:ph type="body" idx="4294967295"/>
          </p:nvPr>
        </p:nvSpPr>
        <p:spPr>
          <a:xfrm>
            <a:off x="250825" y="1484784"/>
            <a:ext cx="8713788" cy="5112866"/>
          </a:xfrm>
        </p:spPr>
        <p:txBody>
          <a:bodyPr>
            <a:normAutofit fontScale="92500" lnSpcReduction="10000"/>
          </a:bodyPr>
          <a:lstStyle/>
          <a:p>
            <a:pPr eaLnBrk="1" hangingPunct="1"/>
            <a:r>
              <a:rPr lang="en-US" altLang="ja-JP" dirty="0" smtClean="0">
                <a:latin typeface="Arial" charset="0"/>
              </a:rPr>
              <a:t>For internationalization, HEIs need to shift from the </a:t>
            </a:r>
            <a:r>
              <a:rPr lang="en-US" altLang="ja-JP" dirty="0" smtClean="0">
                <a:solidFill>
                  <a:srgbClr val="FF0000"/>
                </a:solidFill>
                <a:latin typeface="Arial" charset="0"/>
              </a:rPr>
              <a:t>“add-on” </a:t>
            </a:r>
            <a:r>
              <a:rPr lang="en-US" altLang="ja-JP" dirty="0" smtClean="0">
                <a:latin typeface="Arial" charset="0"/>
              </a:rPr>
              <a:t>approach to the </a:t>
            </a:r>
            <a:r>
              <a:rPr lang="en-US" altLang="ja-JP" dirty="0" smtClean="0">
                <a:solidFill>
                  <a:srgbClr val="FF0000"/>
                </a:solidFill>
                <a:latin typeface="Arial" charset="0"/>
              </a:rPr>
              <a:t>“transformation” </a:t>
            </a:r>
            <a:r>
              <a:rPr lang="en-US" altLang="ja-JP" dirty="0" smtClean="0">
                <a:latin typeface="Arial" charset="0"/>
              </a:rPr>
              <a:t>approach with priority and concentration.  Newly added so-called int’l programs hardly bring about the major transformation of the whole university. </a:t>
            </a:r>
          </a:p>
          <a:p>
            <a:pPr eaLnBrk="1" hangingPunct="1"/>
            <a:r>
              <a:rPr lang="en-US" altLang="ja-JP" dirty="0" smtClean="0">
                <a:latin typeface="Arial" charset="0"/>
              </a:rPr>
              <a:t>Can the gov’t continue to provide HEIs with financial assistance for internationalization under the ongoing political instability and financial constraints?  Is this a high-priority issue for the gov’t (MEXT)?</a:t>
            </a:r>
          </a:p>
          <a:p>
            <a:pPr eaLnBrk="1" hangingPunct="1"/>
            <a:endParaRPr lang="en-US" altLang="ja-JP" dirty="0" smtClean="0">
              <a:latin typeface="Arial" charset="0"/>
            </a:endParaRPr>
          </a:p>
          <a:p>
            <a:pPr eaLnBrk="1" hangingPunct="1"/>
            <a:endParaRPr lang="en-US" altLang="ja-JP" dirty="0" smtClean="0">
              <a:latin typeface="Arial" charset="0"/>
            </a:endParaRPr>
          </a:p>
        </p:txBody>
      </p:sp>
    </p:spTree>
    <p:extLst>
      <p:ext uri="{BB962C8B-B14F-4D97-AF65-F5344CB8AC3E}">
        <p14:creationId xmlns:p14="http://schemas.microsoft.com/office/powerpoint/2010/main" val="2522231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557808"/>
            <a:ext cx="8784976" cy="1143000"/>
          </a:xfrm>
        </p:spPr>
        <p:txBody>
          <a:bodyPr>
            <a:normAutofit fontScale="90000"/>
          </a:bodyPr>
          <a:lstStyle/>
          <a:p>
            <a:r>
              <a:rPr lang="en-US" altLang="ja-JP" sz="4000" dirty="0" smtClean="0"/>
              <a:t>Quality Assurance System of Japanese Universities </a:t>
            </a:r>
            <a:endParaRPr lang="ja-JP" altLang="en-US" sz="4000" dirty="0"/>
          </a:p>
        </p:txBody>
      </p:sp>
      <p:sp>
        <p:nvSpPr>
          <p:cNvPr id="6" name="テキスト プレースホルダー 5"/>
          <p:cNvSpPr>
            <a:spLocks noGrp="1"/>
          </p:cNvSpPr>
          <p:nvPr>
            <p:ph type="body" idx="1"/>
          </p:nvPr>
        </p:nvSpPr>
        <p:spPr>
          <a:xfrm>
            <a:off x="251520" y="1556792"/>
            <a:ext cx="4040188" cy="639762"/>
          </a:xfrm>
        </p:spPr>
        <p:txBody>
          <a:bodyPr/>
          <a:lstStyle/>
          <a:p>
            <a:r>
              <a:rPr kumimoji="1" lang="en-US" altLang="ja-JP" dirty="0" smtClean="0"/>
              <a:t>Universities and Colleges </a:t>
            </a:r>
            <a:endParaRPr kumimoji="1" lang="ja-JP" altLang="en-US" dirty="0"/>
          </a:p>
        </p:txBody>
      </p:sp>
      <p:sp>
        <p:nvSpPr>
          <p:cNvPr id="5" name="コンテンツ プレースホルダー 4"/>
          <p:cNvSpPr>
            <a:spLocks noGrp="1"/>
          </p:cNvSpPr>
          <p:nvPr>
            <p:ph sz="half" idx="2"/>
          </p:nvPr>
        </p:nvSpPr>
        <p:spPr>
          <a:xfrm>
            <a:off x="251520" y="2204863"/>
            <a:ext cx="3816424" cy="4104457"/>
          </a:xfrm>
          <a:ln/>
        </p:spPr>
        <p:style>
          <a:lnRef idx="1">
            <a:schemeClr val="dk1"/>
          </a:lnRef>
          <a:fillRef idx="2">
            <a:schemeClr val="dk1"/>
          </a:fillRef>
          <a:effectRef idx="1">
            <a:schemeClr val="dk1"/>
          </a:effectRef>
          <a:fontRef idx="minor">
            <a:schemeClr val="dk1"/>
          </a:fontRef>
        </p:style>
        <p:txBody>
          <a:bodyPr/>
          <a:lstStyle/>
          <a:p>
            <a:r>
              <a:rPr kumimoji="1" lang="en-US" altLang="ja-JP" dirty="0" smtClean="0"/>
              <a:t>Management of degrees, admissions, and curricula</a:t>
            </a:r>
          </a:p>
          <a:p>
            <a:r>
              <a:rPr kumimoji="1" lang="en-US" altLang="ja-JP" dirty="0" smtClean="0"/>
              <a:t>Information disclosure</a:t>
            </a:r>
          </a:p>
          <a:p>
            <a:r>
              <a:rPr lang="en-US" altLang="ja-JP" dirty="0" smtClean="0"/>
              <a:t>Self-assessment</a:t>
            </a:r>
          </a:p>
          <a:p>
            <a:endParaRPr kumimoji="1" lang="en-US" altLang="ja-JP" dirty="0" smtClean="0"/>
          </a:p>
          <a:p>
            <a:pPr marL="0" indent="0">
              <a:buNone/>
            </a:pPr>
            <a:r>
              <a:rPr lang="en-US" altLang="ja-JP" dirty="0" smtClean="0"/>
              <a:t>Continuous engagement in internal QA, respecting institutional autonomy </a:t>
            </a:r>
            <a:endParaRPr kumimoji="1" lang="en-US" altLang="ja-JP" dirty="0" smtClean="0"/>
          </a:p>
          <a:p>
            <a:pPr marL="0" indent="0">
              <a:buNone/>
            </a:pPr>
            <a:endParaRPr kumimoji="1" lang="en-US" altLang="ja-JP" dirty="0" smtClean="0"/>
          </a:p>
          <a:p>
            <a:pPr marL="0" indent="0">
              <a:buNone/>
            </a:pPr>
            <a:endParaRPr kumimoji="1" lang="ja-JP" altLang="en-US" dirty="0"/>
          </a:p>
        </p:txBody>
      </p:sp>
      <p:sp>
        <p:nvSpPr>
          <p:cNvPr id="7" name="テキスト プレースホルダー 6"/>
          <p:cNvSpPr>
            <a:spLocks noGrp="1"/>
          </p:cNvSpPr>
          <p:nvPr>
            <p:ph type="body" sz="quarter" idx="3"/>
          </p:nvPr>
        </p:nvSpPr>
        <p:spPr>
          <a:xfrm>
            <a:off x="4932040" y="1535113"/>
            <a:ext cx="4032448" cy="639762"/>
          </a:xfrm>
        </p:spPr>
        <p:txBody>
          <a:bodyPr>
            <a:normAutofit fontScale="92500"/>
          </a:bodyPr>
          <a:lstStyle/>
          <a:p>
            <a:r>
              <a:rPr kumimoji="1" lang="en-US" altLang="ja-JP" dirty="0" smtClean="0"/>
              <a:t>Nationwide QA Framework</a:t>
            </a:r>
            <a:endParaRPr kumimoji="1" lang="ja-JP" altLang="en-US" dirty="0"/>
          </a:p>
        </p:txBody>
      </p:sp>
      <p:sp>
        <p:nvSpPr>
          <p:cNvPr id="8" name="コンテンツ プレースホルダー 7"/>
          <p:cNvSpPr>
            <a:spLocks noGrp="1"/>
          </p:cNvSpPr>
          <p:nvPr>
            <p:ph sz="quarter" idx="4"/>
          </p:nvPr>
        </p:nvSpPr>
        <p:spPr>
          <a:xfrm>
            <a:off x="4932040" y="2174875"/>
            <a:ext cx="4032448" cy="4134446"/>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457200" indent="-457200">
              <a:buFont typeface="+mj-lt"/>
              <a:buAutoNum type="arabicPeriod"/>
            </a:pPr>
            <a:r>
              <a:rPr kumimoji="1" lang="en-US" altLang="ja-JP" dirty="0" smtClean="0"/>
              <a:t>Standards for the Establishment</a:t>
            </a:r>
            <a:r>
              <a:rPr lang="ja-JP" altLang="en-US" dirty="0" smtClean="0"/>
              <a:t> </a:t>
            </a:r>
            <a:r>
              <a:rPr lang="en-US" altLang="ja-JP" dirty="0" smtClean="0"/>
              <a:t>of Universities</a:t>
            </a:r>
            <a:endParaRPr kumimoji="1" lang="en-US" altLang="ja-JP" dirty="0" smtClean="0"/>
          </a:p>
          <a:p>
            <a:pPr marL="457200" indent="-457200">
              <a:buFont typeface="+mj-lt"/>
              <a:buAutoNum type="arabicPeriod"/>
            </a:pPr>
            <a:endParaRPr kumimoji="1" lang="en-US" altLang="ja-JP" dirty="0" smtClean="0"/>
          </a:p>
          <a:p>
            <a:pPr marL="457200" indent="-457200">
              <a:buFont typeface="+mj-lt"/>
              <a:buAutoNum type="arabicPeriod"/>
            </a:pPr>
            <a:r>
              <a:rPr kumimoji="1" lang="en-US" altLang="ja-JP" dirty="0" smtClean="0"/>
              <a:t>Approval System of University Establishment </a:t>
            </a:r>
            <a:r>
              <a:rPr kumimoji="1" lang="en-US" altLang="ja-JP" dirty="0" smtClean="0">
                <a:solidFill>
                  <a:srgbClr val="0070C0"/>
                </a:solidFill>
              </a:rPr>
              <a:t>(by MEXT: education</a:t>
            </a:r>
            <a:r>
              <a:rPr lang="en-US" altLang="ja-JP" dirty="0" smtClean="0">
                <a:solidFill>
                  <a:srgbClr val="0070C0"/>
                </a:solidFill>
              </a:rPr>
              <a:t> ministry</a:t>
            </a:r>
            <a:r>
              <a:rPr kumimoji="1" lang="en-US" altLang="ja-JP" dirty="0" smtClean="0">
                <a:solidFill>
                  <a:srgbClr val="0070C0"/>
                </a:solidFill>
              </a:rPr>
              <a:t>)</a:t>
            </a:r>
          </a:p>
          <a:p>
            <a:pPr marL="457200" indent="-457200">
              <a:buFont typeface="+mj-lt"/>
              <a:buAutoNum type="arabicPeriod"/>
            </a:pPr>
            <a:endParaRPr lang="en-US" altLang="ja-JP" dirty="0"/>
          </a:p>
          <a:p>
            <a:pPr marL="457200" indent="-457200">
              <a:buFont typeface="+mj-lt"/>
              <a:buAutoNum type="arabicPeriod"/>
            </a:pPr>
            <a:r>
              <a:rPr kumimoji="1" lang="en-US" altLang="ja-JP" u="sng" dirty="0" smtClean="0"/>
              <a:t>Certified Evaluation and </a:t>
            </a:r>
            <a:r>
              <a:rPr kumimoji="1" lang="en-US" altLang="ja-JP" u="sng" dirty="0" smtClean="0">
                <a:solidFill>
                  <a:srgbClr val="FF0000"/>
                </a:solidFill>
              </a:rPr>
              <a:t>Accreditation</a:t>
            </a:r>
            <a:r>
              <a:rPr kumimoji="1" lang="en-US" altLang="ja-JP" u="sng" dirty="0" smtClean="0"/>
              <a:t> </a:t>
            </a:r>
            <a:r>
              <a:rPr kumimoji="1" lang="en-US" altLang="ja-JP" dirty="0" smtClean="0"/>
              <a:t>(by third-party), started in 2005</a:t>
            </a:r>
            <a:endParaRPr kumimoji="1" lang="ja-JP" altLang="en-US" dirty="0"/>
          </a:p>
        </p:txBody>
      </p:sp>
      <p:sp>
        <p:nvSpPr>
          <p:cNvPr id="9" name="下矢印 8"/>
          <p:cNvSpPr/>
          <p:nvPr/>
        </p:nvSpPr>
        <p:spPr>
          <a:xfrm>
            <a:off x="1691680" y="4221088"/>
            <a:ext cx="72008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矢印 9"/>
          <p:cNvSpPr/>
          <p:nvPr/>
        </p:nvSpPr>
        <p:spPr>
          <a:xfrm>
            <a:off x="4139952" y="3717032"/>
            <a:ext cx="720080"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63563" y="6361582"/>
            <a:ext cx="8640960" cy="307777"/>
          </a:xfrm>
          <a:prstGeom prst="rect">
            <a:avLst/>
          </a:prstGeom>
          <a:noFill/>
        </p:spPr>
        <p:txBody>
          <a:bodyPr wrap="square" rtlCol="0">
            <a:spAutoFit/>
          </a:bodyPr>
          <a:lstStyle/>
          <a:p>
            <a:pPr algn="r"/>
            <a:r>
              <a:rPr kumimoji="1" lang="en-US" altLang="ja-JP" sz="1400" dirty="0" smtClean="0"/>
              <a:t>Source: MEXT (2009) </a:t>
            </a:r>
            <a:r>
              <a:rPr kumimoji="1" lang="en-US" altLang="ja-JP" sz="1400" i="1" dirty="0" smtClean="0"/>
              <a:t>Quality Assurance Framework of Higher Education in Japan</a:t>
            </a:r>
            <a:endParaRPr kumimoji="1" lang="ja-JP" altLang="en-US" sz="1400" i="1" dirty="0"/>
          </a:p>
        </p:txBody>
      </p:sp>
      <p:sp>
        <p:nvSpPr>
          <p:cNvPr id="3" name="スライド番号プレースホルダー 2"/>
          <p:cNvSpPr>
            <a:spLocks noGrp="1"/>
          </p:cNvSpPr>
          <p:nvPr>
            <p:ph type="sldNum" sz="quarter" idx="12"/>
          </p:nvPr>
        </p:nvSpPr>
        <p:spPr/>
        <p:txBody>
          <a:bodyPr/>
          <a:lstStyle/>
          <a:p>
            <a:fld id="{9594C00E-5171-4085-97C0-1A830A1AA219}" type="slidenum">
              <a:rPr lang="en-US" altLang="ja-JP" smtClean="0"/>
              <a:pPr/>
              <a:t>17</a:t>
            </a:fld>
            <a:endParaRPr lang="en-US" altLang="ja-JP"/>
          </a:p>
        </p:txBody>
      </p:sp>
    </p:spTree>
    <p:extLst>
      <p:ext uri="{BB962C8B-B14F-4D97-AF65-F5344CB8AC3E}">
        <p14:creationId xmlns:p14="http://schemas.microsoft.com/office/powerpoint/2010/main" val="2816791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657225"/>
            <a:ext cx="8784976" cy="1106488"/>
          </a:xfrm>
        </p:spPr>
        <p:txBody>
          <a:bodyPr>
            <a:normAutofit/>
          </a:bodyPr>
          <a:lstStyle/>
          <a:p>
            <a:r>
              <a:rPr kumimoji="1" lang="en-US" altLang="ja-JP" dirty="0" smtClean="0"/>
              <a:t>Accreditation Organizations  </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96806824"/>
              </p:ext>
            </p:extLst>
          </p:nvPr>
        </p:nvGraphicFramePr>
        <p:xfrm>
          <a:off x="255588" y="1772816"/>
          <a:ext cx="8637588" cy="4302760"/>
        </p:xfrm>
        <a:graphic>
          <a:graphicData uri="http://schemas.openxmlformats.org/drawingml/2006/table">
            <a:tbl>
              <a:tblPr firstRow="1" bandRow="1">
                <a:tableStyleId>{8A107856-5554-42FB-B03E-39F5DBC370BA}</a:tableStyleId>
              </a:tblPr>
              <a:tblGrid>
                <a:gridCol w="1796132"/>
                <a:gridCol w="6841456"/>
              </a:tblGrid>
              <a:tr h="370840">
                <a:tc>
                  <a:txBody>
                    <a:bodyPr/>
                    <a:lstStyle/>
                    <a:p>
                      <a:pPr algn="ctr"/>
                      <a:r>
                        <a:rPr kumimoji="1" lang="en-US" altLang="ja-JP" dirty="0" smtClean="0"/>
                        <a:t>Target Institutions</a:t>
                      </a:r>
                      <a:endParaRPr kumimoji="1" lang="ja-JP" altLang="en-US" dirty="0"/>
                    </a:p>
                  </a:txBody>
                  <a:tcPr/>
                </a:tc>
                <a:tc>
                  <a:txBody>
                    <a:bodyPr/>
                    <a:lstStyle/>
                    <a:p>
                      <a:pPr algn="ctr"/>
                      <a:r>
                        <a:rPr kumimoji="1" lang="en-US" altLang="ja-JP" dirty="0" smtClean="0"/>
                        <a:t>Accreditation Organizations (Accreditors) Certified</a:t>
                      </a:r>
                      <a:r>
                        <a:rPr kumimoji="1" lang="en-US" altLang="ja-JP" baseline="0" dirty="0" smtClean="0"/>
                        <a:t> by MEXT</a:t>
                      </a:r>
                      <a:endParaRPr kumimoji="1" lang="ja-JP" altLang="en-US" dirty="0"/>
                    </a:p>
                  </a:txBody>
                  <a:tcPr/>
                </a:tc>
              </a:tr>
              <a:tr h="370840">
                <a:tc>
                  <a:txBody>
                    <a:bodyPr/>
                    <a:lstStyle/>
                    <a:p>
                      <a:r>
                        <a:rPr kumimoji="1" lang="en-US" altLang="ja-JP" dirty="0" smtClean="0"/>
                        <a:t>Universities </a:t>
                      </a:r>
                      <a:endParaRPr kumimoji="1" lang="ja-JP" altLang="en-US" dirty="0"/>
                    </a:p>
                  </a:txBody>
                  <a:tcPr/>
                </a:tc>
                <a:tc>
                  <a:txBody>
                    <a:bodyPr/>
                    <a:lstStyle/>
                    <a:p>
                      <a:pPr marL="285750" indent="-285750">
                        <a:buFont typeface="Arial" pitchFamily="34" charset="0"/>
                        <a:buChar char="•"/>
                      </a:pPr>
                      <a:r>
                        <a:rPr kumimoji="1" lang="en-US" altLang="ja-JP" dirty="0" smtClean="0"/>
                        <a:t>Japan University</a:t>
                      </a:r>
                      <a:r>
                        <a:rPr kumimoji="1" lang="en-US" altLang="ja-JP" baseline="0" dirty="0" smtClean="0"/>
                        <a:t> Accreditation Association (JUAA)</a:t>
                      </a:r>
                    </a:p>
                    <a:p>
                      <a:pPr marL="285750" indent="-285750">
                        <a:buFont typeface="Arial" pitchFamily="34" charset="0"/>
                        <a:buChar char="•"/>
                      </a:pPr>
                      <a:r>
                        <a:rPr kumimoji="1" lang="en-US" altLang="ja-JP" b="1" baseline="0" dirty="0" smtClean="0"/>
                        <a:t>National Institution for Academic Degrees and University Evaluation (NIAD-UE)</a:t>
                      </a:r>
                    </a:p>
                    <a:p>
                      <a:pPr marL="285750" indent="-285750">
                        <a:buFont typeface="Arial" pitchFamily="34" charset="0"/>
                        <a:buChar char="•"/>
                      </a:pPr>
                      <a:r>
                        <a:rPr kumimoji="1" lang="en-US" altLang="ja-JP" baseline="0" dirty="0" smtClean="0"/>
                        <a:t>Japan Institution for Higher Education Evaluation (JIHEE)</a:t>
                      </a:r>
                      <a:endParaRPr kumimoji="1" lang="ja-JP" altLang="en-US" dirty="0"/>
                    </a:p>
                  </a:txBody>
                  <a:tcPr/>
                </a:tc>
              </a:tr>
              <a:tr h="370840">
                <a:tc>
                  <a:txBody>
                    <a:bodyPr/>
                    <a:lstStyle/>
                    <a:p>
                      <a:r>
                        <a:rPr kumimoji="1" lang="en-US" altLang="ja-JP" dirty="0" smtClean="0"/>
                        <a:t>Junior</a:t>
                      </a:r>
                      <a:r>
                        <a:rPr kumimoji="1" lang="en-US" altLang="ja-JP" baseline="0" dirty="0" smtClean="0"/>
                        <a:t> Colleges</a:t>
                      </a:r>
                      <a:endParaRPr kumimoji="1" lang="ja-JP" altLang="en-US" dirty="0"/>
                    </a:p>
                  </a:txBody>
                  <a:tcPr/>
                </a:tc>
                <a:tc>
                  <a:txBody>
                    <a:bodyPr/>
                    <a:lstStyle/>
                    <a:p>
                      <a:pPr marL="285750" indent="-285750">
                        <a:buFont typeface="Arial" pitchFamily="34" charset="0"/>
                        <a:buChar char="•"/>
                      </a:pPr>
                      <a:r>
                        <a:rPr kumimoji="1" lang="en-US" altLang="ja-JP" dirty="0" smtClean="0"/>
                        <a:t>Japan Association for College Accreditation (JACA)</a:t>
                      </a:r>
                    </a:p>
                    <a:p>
                      <a:pPr marL="285750" indent="-285750">
                        <a:buFont typeface="Arial" pitchFamily="34" charset="0"/>
                        <a:buChar char="•"/>
                      </a:pPr>
                      <a:r>
                        <a:rPr kumimoji="1" lang="en-US" altLang="ja-JP" dirty="0" smtClean="0"/>
                        <a:t>Japan University</a:t>
                      </a:r>
                      <a:r>
                        <a:rPr kumimoji="1" lang="en-US" altLang="ja-JP" baseline="0" dirty="0" smtClean="0"/>
                        <a:t> Accreditation Association (JUAA)</a:t>
                      </a:r>
                    </a:p>
                    <a:p>
                      <a:pPr marL="285750" indent="-285750">
                        <a:buFont typeface="Arial" pitchFamily="34" charset="0"/>
                        <a:buChar char="•"/>
                      </a:pPr>
                      <a:r>
                        <a:rPr kumimoji="1" lang="en-US" altLang="ja-JP" b="1" baseline="0" dirty="0" smtClean="0"/>
                        <a:t>National Institution for Academic Degrees and University Evaluation (NIAD-UE)</a:t>
                      </a:r>
                    </a:p>
                    <a:p>
                      <a:pPr marL="285750" indent="-285750">
                        <a:buFont typeface="Arial" pitchFamily="34" charset="0"/>
                        <a:buChar char="•"/>
                      </a:pPr>
                      <a:r>
                        <a:rPr kumimoji="1" lang="en-US" altLang="ja-JP" baseline="0" dirty="0" smtClean="0"/>
                        <a:t>Japan Institution for Higher Education Evaluation (JIHEE)</a:t>
                      </a:r>
                      <a:endParaRPr kumimoji="1" lang="ja-JP" altLang="en-US" dirty="0"/>
                    </a:p>
                  </a:txBody>
                  <a:tcPr/>
                </a:tc>
              </a:tr>
              <a:tr h="370840">
                <a:tc>
                  <a:txBody>
                    <a:bodyPr/>
                    <a:lstStyle/>
                    <a:p>
                      <a:r>
                        <a:rPr kumimoji="1" lang="en-US" altLang="ja-JP" dirty="0" smtClean="0"/>
                        <a:t>College</a:t>
                      </a:r>
                      <a:r>
                        <a:rPr kumimoji="1" lang="en-US" altLang="ja-JP" baseline="0" dirty="0" smtClean="0"/>
                        <a:t> of Technology</a:t>
                      </a:r>
                      <a:endParaRPr kumimoji="1" lang="ja-JP" alt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b="1" baseline="0" dirty="0" smtClean="0"/>
                        <a:t>National Institution for Academic </a:t>
                      </a:r>
                      <a:r>
                        <a:rPr kumimoji="1" lang="en-US" altLang="ja-JP" b="1" baseline="0" dirty="0" err="1" smtClean="0"/>
                        <a:t>Degrese</a:t>
                      </a:r>
                      <a:r>
                        <a:rPr kumimoji="1" lang="en-US" altLang="ja-JP" b="1" baseline="0" dirty="0" smtClean="0"/>
                        <a:t> and University Evaluation (NIAD-UE)</a:t>
                      </a:r>
                      <a:endParaRPr kumimoji="1" lang="ja-JP" altLang="en-US" b="1" dirty="0"/>
                    </a:p>
                  </a:txBody>
                  <a:tcPr/>
                </a:tc>
              </a:tr>
              <a:tr h="370840">
                <a:tc>
                  <a:txBody>
                    <a:bodyPr/>
                    <a:lstStyle/>
                    <a:p>
                      <a:r>
                        <a:rPr kumimoji="1" lang="en-US" altLang="ja-JP" dirty="0" smtClean="0"/>
                        <a:t>Law Schools</a:t>
                      </a:r>
                      <a:endParaRPr kumimoji="1" lang="ja-JP" altLang="en-US"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en-US" altLang="ja-JP" dirty="0" smtClean="0"/>
                        <a:t>Japan Law Foundation, </a:t>
                      </a:r>
                      <a:r>
                        <a:rPr kumimoji="1" lang="en-US" altLang="ja-JP" b="1" dirty="0" smtClean="0"/>
                        <a:t>NIAD-UE</a:t>
                      </a:r>
                      <a:r>
                        <a:rPr kumimoji="1" lang="en-US" altLang="ja-JP" dirty="0" smtClean="0"/>
                        <a:t>,</a:t>
                      </a:r>
                      <a:r>
                        <a:rPr kumimoji="1" lang="en-US" altLang="ja-JP" baseline="0" dirty="0" smtClean="0"/>
                        <a:t> JUAA</a:t>
                      </a:r>
                      <a:endParaRPr kumimoji="1" lang="ja-JP" altLang="en-US" dirty="0"/>
                    </a:p>
                  </a:txBody>
                  <a:tcPr/>
                </a:tc>
              </a:tr>
            </a:tbl>
          </a:graphicData>
        </a:graphic>
      </p:graphicFrame>
      <p:sp>
        <p:nvSpPr>
          <p:cNvPr id="5" name="テキスト ボックス 4"/>
          <p:cNvSpPr txBox="1"/>
          <p:nvPr/>
        </p:nvSpPr>
        <p:spPr>
          <a:xfrm>
            <a:off x="336551" y="6361582"/>
            <a:ext cx="8640960" cy="307777"/>
          </a:xfrm>
          <a:prstGeom prst="rect">
            <a:avLst/>
          </a:prstGeom>
          <a:noFill/>
        </p:spPr>
        <p:txBody>
          <a:bodyPr wrap="square" rtlCol="0">
            <a:spAutoFit/>
          </a:bodyPr>
          <a:lstStyle/>
          <a:p>
            <a:pPr algn="r"/>
            <a:r>
              <a:rPr kumimoji="1" lang="en-US" altLang="ja-JP" sz="1400" dirty="0" smtClean="0"/>
              <a:t>Source: NIAD-UE (2009) </a:t>
            </a:r>
            <a:r>
              <a:rPr kumimoji="1" lang="en-US" altLang="ja-JP" sz="1400" i="1" dirty="0" smtClean="0"/>
              <a:t>Overview:</a:t>
            </a:r>
            <a:r>
              <a:rPr kumimoji="1" lang="en-US" altLang="ja-JP" sz="1400" dirty="0" smtClean="0"/>
              <a:t> </a:t>
            </a:r>
            <a:r>
              <a:rPr kumimoji="1" lang="en-US" altLang="ja-JP" sz="1400" i="1" dirty="0" smtClean="0"/>
              <a:t>Quality Assurance System in Higher Education, Japan</a:t>
            </a:r>
            <a:endParaRPr kumimoji="1" lang="ja-JP" altLang="en-US" sz="1400" i="1" dirty="0"/>
          </a:p>
        </p:txBody>
      </p:sp>
      <p:sp>
        <p:nvSpPr>
          <p:cNvPr id="3" name="スライド番号プレースホルダー 2"/>
          <p:cNvSpPr>
            <a:spLocks noGrp="1"/>
          </p:cNvSpPr>
          <p:nvPr>
            <p:ph type="sldNum" sz="quarter" idx="12"/>
          </p:nvPr>
        </p:nvSpPr>
        <p:spPr/>
        <p:txBody>
          <a:bodyPr/>
          <a:lstStyle/>
          <a:p>
            <a:fld id="{C46F0787-E870-4957-9A50-D11E35826227}" type="slidenum">
              <a:rPr lang="en-US" altLang="ja-JP" smtClean="0"/>
              <a:pPr/>
              <a:t>18</a:t>
            </a:fld>
            <a:endParaRPr lang="en-US" altLang="ja-JP"/>
          </a:p>
        </p:txBody>
      </p:sp>
    </p:spTree>
    <p:extLst>
      <p:ext uri="{BB962C8B-B14F-4D97-AF65-F5344CB8AC3E}">
        <p14:creationId xmlns:p14="http://schemas.microsoft.com/office/powerpoint/2010/main" val="3299303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657225"/>
            <a:ext cx="8713663" cy="1106488"/>
          </a:xfrm>
        </p:spPr>
        <p:txBody>
          <a:bodyPr>
            <a:normAutofit fontScale="90000"/>
          </a:bodyPr>
          <a:lstStyle/>
          <a:p>
            <a:r>
              <a:rPr kumimoji="1" lang="en-US" altLang="ja-JP" b="1" dirty="0" smtClean="0"/>
              <a:t>O</a:t>
            </a:r>
            <a:r>
              <a:rPr kumimoji="1" lang="en-US" altLang="ja-JP" dirty="0" smtClean="0"/>
              <a:t>ptional </a:t>
            </a:r>
            <a:r>
              <a:rPr kumimoji="1" lang="en-US" altLang="ja-JP" b="1" dirty="0" smtClean="0"/>
              <a:t>T</a:t>
            </a:r>
            <a:r>
              <a:rPr kumimoji="1" lang="en-US" altLang="ja-JP" dirty="0" smtClean="0"/>
              <a:t>hematic </a:t>
            </a:r>
            <a:r>
              <a:rPr kumimoji="1" lang="en-US" altLang="ja-JP" b="1" dirty="0" smtClean="0"/>
              <a:t>E</a:t>
            </a:r>
            <a:r>
              <a:rPr kumimoji="1" lang="en-US" altLang="ja-JP" dirty="0" smtClean="0"/>
              <a:t>valuation </a:t>
            </a:r>
            <a:br>
              <a:rPr kumimoji="1" lang="en-US" altLang="ja-JP" dirty="0" smtClean="0"/>
            </a:br>
            <a:r>
              <a:rPr kumimoji="1" lang="en-US" altLang="ja-JP" dirty="0" smtClean="0"/>
              <a:t>(by NIAD-UE)</a:t>
            </a:r>
            <a:endParaRPr kumimoji="1" lang="ja-JP" altLang="en-US" dirty="0"/>
          </a:p>
        </p:txBody>
      </p:sp>
      <p:sp>
        <p:nvSpPr>
          <p:cNvPr id="3" name="コンテンツ プレースホルダー 2"/>
          <p:cNvSpPr>
            <a:spLocks noGrp="1"/>
          </p:cNvSpPr>
          <p:nvPr>
            <p:ph idx="1"/>
          </p:nvPr>
        </p:nvSpPr>
        <p:spPr>
          <a:xfrm>
            <a:off x="255588" y="1772816"/>
            <a:ext cx="8708900" cy="4968552"/>
          </a:xfrm>
        </p:spPr>
        <p:txBody>
          <a:bodyPr>
            <a:normAutofit fontScale="92500" lnSpcReduction="20000"/>
          </a:bodyPr>
          <a:lstStyle/>
          <a:p>
            <a:r>
              <a:rPr lang="en-US" altLang="ja-JP" dirty="0" smtClean="0">
                <a:solidFill>
                  <a:srgbClr val="0070C0"/>
                </a:solidFill>
              </a:rPr>
              <a:t>Voluntary evaluation of specific themes </a:t>
            </a:r>
            <a:r>
              <a:rPr lang="en-US" altLang="ja-JP" dirty="0" smtClean="0"/>
              <a:t>set by NIAD-UE: Universities may </a:t>
            </a:r>
            <a:r>
              <a:rPr lang="en-US" altLang="ja-JP" dirty="0"/>
              <a:t>request to be </a:t>
            </a:r>
            <a:r>
              <a:rPr lang="en-US" altLang="ja-JP" dirty="0" smtClean="0"/>
              <a:t>evaluated (apart from accreditation)   </a:t>
            </a:r>
          </a:p>
          <a:p>
            <a:r>
              <a:rPr lang="en-US" altLang="ja-JP" dirty="0" smtClean="0"/>
              <a:t>Aim: (1) clarify institution’s </a:t>
            </a:r>
            <a:r>
              <a:rPr lang="en-US" altLang="ja-JP" dirty="0" smtClean="0">
                <a:solidFill>
                  <a:srgbClr val="FF0000"/>
                </a:solidFill>
              </a:rPr>
              <a:t>distinctive features</a:t>
            </a:r>
            <a:r>
              <a:rPr lang="en-US" altLang="ja-JP" dirty="0" smtClean="0"/>
              <a:t>, (2) contribute to the improvements of education and research (3) respond to social accountability    </a:t>
            </a:r>
          </a:p>
          <a:p>
            <a:r>
              <a:rPr lang="en-US" altLang="ja-JP" dirty="0" smtClean="0">
                <a:solidFill>
                  <a:srgbClr val="0070C0"/>
                </a:solidFill>
              </a:rPr>
              <a:t>Achievement Evaluation</a:t>
            </a:r>
            <a:r>
              <a:rPr lang="en-US" altLang="ja-JP" dirty="0" smtClean="0"/>
              <a:t>: Focuses on how successfully an institution has achieved </a:t>
            </a:r>
            <a:r>
              <a:rPr lang="en-US" altLang="ja-JP" u="sng" dirty="0" smtClean="0"/>
              <a:t>its own goals and objectives </a:t>
            </a:r>
            <a:r>
              <a:rPr lang="ja-JP" altLang="en-US" dirty="0" smtClean="0"/>
              <a:t>⇒ </a:t>
            </a:r>
            <a:r>
              <a:rPr lang="en-US" altLang="ja-JP" dirty="0" smtClean="0">
                <a:solidFill>
                  <a:srgbClr val="FF0000"/>
                </a:solidFill>
              </a:rPr>
              <a:t>“evidence-based” evaluation (descriptive and quantitative data)</a:t>
            </a:r>
          </a:p>
          <a:p>
            <a:r>
              <a:rPr lang="en-US" altLang="ja-JP" dirty="0" smtClean="0"/>
              <a:t>OTE-A: Research</a:t>
            </a:r>
          </a:p>
          <a:p>
            <a:r>
              <a:rPr lang="en-US" altLang="ja-JP" dirty="0" smtClean="0"/>
              <a:t>OTE-B: Community Contributions</a:t>
            </a:r>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19</a:t>
            </a:fld>
            <a:endParaRPr lang="en-US" altLang="ja-JP"/>
          </a:p>
        </p:txBody>
      </p:sp>
    </p:spTree>
    <p:extLst>
      <p:ext uri="{BB962C8B-B14F-4D97-AF65-F5344CB8AC3E}">
        <p14:creationId xmlns:p14="http://schemas.microsoft.com/office/powerpoint/2010/main" val="1319594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Internationalization and its Assessment</a:t>
            </a:r>
            <a:endParaRPr kumimoji="1" lang="ja-JP" altLang="en-US" dirty="0"/>
          </a:p>
        </p:txBody>
      </p:sp>
      <p:sp>
        <p:nvSpPr>
          <p:cNvPr id="3" name="コンテンツ プレースホルダー 2"/>
          <p:cNvSpPr>
            <a:spLocks noGrp="1"/>
          </p:cNvSpPr>
          <p:nvPr>
            <p:ph idx="1"/>
          </p:nvPr>
        </p:nvSpPr>
        <p:spPr>
          <a:xfrm>
            <a:off x="179512" y="1881188"/>
            <a:ext cx="8856984" cy="4644156"/>
          </a:xfrm>
        </p:spPr>
        <p:txBody>
          <a:bodyPr>
            <a:normAutofit fontScale="92500"/>
          </a:bodyPr>
          <a:lstStyle/>
          <a:p>
            <a:r>
              <a:rPr kumimoji="1" lang="en-US" altLang="ja-JP" u="sng" dirty="0" smtClean="0"/>
              <a:t>Internationalization has been an indicator of quality in higher education</a:t>
            </a:r>
            <a:r>
              <a:rPr kumimoji="1" lang="en-US" altLang="ja-JP" dirty="0" smtClean="0"/>
              <a:t> and at the same time there is more debate about </a:t>
            </a:r>
            <a:r>
              <a:rPr kumimoji="1" lang="en-US" altLang="ja-JP" u="sng" dirty="0" smtClean="0"/>
              <a:t>the added value and quality of internationalization itself </a:t>
            </a:r>
            <a:r>
              <a:rPr kumimoji="1" lang="en-US" altLang="ja-JP" dirty="0" smtClean="0"/>
              <a:t>(de Wit, 2013).</a:t>
            </a:r>
          </a:p>
          <a:p>
            <a:pPr marL="514350" indent="-514350">
              <a:buFont typeface="+mj-lt"/>
              <a:buAutoNum type="arabicPeriod"/>
            </a:pPr>
            <a:r>
              <a:rPr lang="en-US" altLang="ja-JP" dirty="0" smtClean="0">
                <a:solidFill>
                  <a:srgbClr val="FF0000"/>
                </a:solidFill>
              </a:rPr>
              <a:t>Institutional assessment</a:t>
            </a:r>
          </a:p>
          <a:p>
            <a:pPr marL="514350" indent="-514350">
              <a:buFont typeface="+mj-lt"/>
              <a:buAutoNum type="arabicPeriod"/>
            </a:pPr>
            <a:r>
              <a:rPr kumimoji="1" lang="en-US" altLang="ja-JP" dirty="0" smtClean="0"/>
              <a:t>Program assessment</a:t>
            </a:r>
          </a:p>
          <a:p>
            <a:pPr marL="514350" indent="-514350">
              <a:buFont typeface="+mj-lt"/>
              <a:buAutoNum type="arabicPeriod"/>
            </a:pPr>
            <a:r>
              <a:rPr lang="en-US" altLang="ja-JP" dirty="0" smtClean="0">
                <a:solidFill>
                  <a:srgbClr val="0070C0"/>
                </a:solidFill>
              </a:rPr>
              <a:t>Learning outcome assessment</a:t>
            </a:r>
          </a:p>
          <a:p>
            <a:r>
              <a:rPr kumimoji="1" lang="en-US" altLang="ja-JP" dirty="0" smtClean="0"/>
              <a:t>Internationalization strategy and plans (data) inputs</a:t>
            </a:r>
            <a:r>
              <a:rPr kumimoji="1" lang="ja-JP" altLang="en-US" dirty="0" smtClean="0"/>
              <a:t>⇒</a:t>
            </a:r>
            <a:r>
              <a:rPr kumimoji="1" lang="en-US" altLang="ja-JP" dirty="0" err="1" smtClean="0"/>
              <a:t>activites</a:t>
            </a:r>
            <a:r>
              <a:rPr kumimoji="1" lang="ja-JP" altLang="en-US" dirty="0" smtClean="0"/>
              <a:t>⇒</a:t>
            </a:r>
            <a:r>
              <a:rPr kumimoji="1" lang="en-US" altLang="ja-JP" dirty="0" smtClean="0"/>
              <a:t>outputs</a:t>
            </a:r>
            <a:r>
              <a:rPr kumimoji="1" lang="ja-JP" altLang="en-US" dirty="0" smtClean="0"/>
              <a:t>⇒</a:t>
            </a:r>
            <a:r>
              <a:rPr kumimoji="1" lang="en-US" altLang="ja-JP" u="sng" dirty="0" smtClean="0"/>
              <a:t>outcomes</a:t>
            </a:r>
            <a:r>
              <a:rPr kumimoji="1" lang="ja-JP" altLang="en-US" u="sng" dirty="0" smtClean="0"/>
              <a:t>⇒</a:t>
            </a:r>
            <a:r>
              <a:rPr kumimoji="1" lang="en-US" altLang="ja-JP" u="sng" dirty="0" smtClean="0"/>
              <a:t>impacts </a:t>
            </a:r>
            <a:endParaRPr kumimoji="1" lang="ja-JP" altLang="en-US" u="sng"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a:t>
            </a:fld>
            <a:endParaRPr lang="en-US" altLang="ja-JP"/>
          </a:p>
        </p:txBody>
      </p:sp>
    </p:spTree>
    <p:extLst>
      <p:ext uri="{BB962C8B-B14F-4D97-AF65-F5344CB8AC3E}">
        <p14:creationId xmlns:p14="http://schemas.microsoft.com/office/powerpoint/2010/main" val="1259311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1881188"/>
            <a:ext cx="8784976" cy="4644156"/>
          </a:xfrm>
        </p:spPr>
        <p:txBody>
          <a:bodyPr>
            <a:normAutofit/>
          </a:bodyPr>
          <a:lstStyle/>
          <a:p>
            <a:r>
              <a:rPr lang="en-US" altLang="ja-JP" dirty="0" smtClean="0"/>
              <a:t>3 main aspects to be evaluated are: </a:t>
            </a:r>
          </a:p>
          <a:p>
            <a:pPr marL="971550" lvl="1" indent="-571500">
              <a:buFont typeface="+mj-lt"/>
              <a:buAutoNum type="romanUcPeriod"/>
            </a:pPr>
            <a:r>
              <a:rPr lang="en-US" altLang="ja-JP" dirty="0" smtClean="0"/>
              <a:t>International teaching and learning environment (foundation): organizations, curricula, staff, etc.</a:t>
            </a:r>
          </a:p>
          <a:p>
            <a:pPr marL="971550" lvl="1" indent="-571500">
              <a:buFont typeface="+mj-lt"/>
              <a:buAutoNum type="romanUcPeriod"/>
            </a:pPr>
            <a:r>
              <a:rPr lang="en-US" altLang="ja-JP" dirty="0" smtClean="0"/>
              <a:t>International students: recruitment, admissions, programs, services, etc. </a:t>
            </a:r>
          </a:p>
          <a:p>
            <a:pPr marL="971550" lvl="1" indent="-571500">
              <a:buFont typeface="+mj-lt"/>
              <a:buAutoNum type="romanUcPeriod"/>
            </a:pPr>
            <a:r>
              <a:rPr lang="en-US" altLang="ja-JP" dirty="0" smtClean="0"/>
              <a:t>Study abroad: programs, services, etc.</a:t>
            </a:r>
          </a:p>
          <a:p>
            <a:r>
              <a:rPr lang="en-US" altLang="ja-JP" dirty="0" smtClean="0"/>
              <a:t>Besides the </a:t>
            </a:r>
            <a:r>
              <a:rPr lang="en-US" altLang="ja-JP" dirty="0" smtClean="0">
                <a:solidFill>
                  <a:srgbClr val="0070C0"/>
                </a:solidFill>
              </a:rPr>
              <a:t>achievement evaluation, </a:t>
            </a:r>
            <a:r>
              <a:rPr lang="en-US" altLang="ja-JP" dirty="0" smtClean="0"/>
              <a:t>the </a:t>
            </a:r>
            <a:r>
              <a:rPr lang="en-US" altLang="ja-JP" dirty="0" smtClean="0">
                <a:solidFill>
                  <a:srgbClr val="FF0000"/>
                </a:solidFill>
              </a:rPr>
              <a:t>standard-based </a:t>
            </a:r>
            <a:r>
              <a:rPr lang="en-US" altLang="ja-JP" dirty="0">
                <a:solidFill>
                  <a:srgbClr val="FF0000"/>
                </a:solidFill>
              </a:rPr>
              <a:t>evaluation </a:t>
            </a:r>
            <a:r>
              <a:rPr lang="en-US" altLang="ja-JP" dirty="0" smtClean="0"/>
              <a:t>is included</a:t>
            </a:r>
            <a:r>
              <a:rPr lang="en-US" altLang="ja-JP" dirty="0" smtClean="0">
                <a:solidFill>
                  <a:srgbClr val="FF0000"/>
                </a:solidFill>
              </a:rPr>
              <a:t> </a:t>
            </a:r>
            <a:r>
              <a:rPr lang="en-US" altLang="ja-JP" dirty="0" smtClean="0"/>
              <a:t>to </a:t>
            </a:r>
            <a:r>
              <a:rPr lang="en-US" altLang="ja-JP" dirty="0"/>
              <a:t>improve the quality of international </a:t>
            </a:r>
            <a:r>
              <a:rPr lang="en-US" altLang="ja-JP" dirty="0" smtClean="0"/>
              <a:t>education</a:t>
            </a:r>
            <a:r>
              <a:rPr lang="en-US" altLang="ja-JP" dirty="0" smtClean="0">
                <a:solidFill>
                  <a:srgbClr val="FF0000"/>
                </a:solidFill>
              </a:rPr>
              <a:t>.</a:t>
            </a:r>
            <a:endParaRPr lang="en-US" altLang="ja-JP" dirty="0">
              <a:solidFill>
                <a:srgbClr val="FF0000"/>
              </a:solidFill>
            </a:endParaRPr>
          </a:p>
          <a:p>
            <a:endParaRPr kumimoji="1" lang="ja-JP" altLang="en-US" dirty="0"/>
          </a:p>
        </p:txBody>
      </p:sp>
      <p:sp>
        <p:nvSpPr>
          <p:cNvPr id="4" name="タイトル 1"/>
          <p:cNvSpPr>
            <a:spLocks noGrp="1"/>
          </p:cNvSpPr>
          <p:nvPr>
            <p:ph type="title"/>
          </p:nvPr>
        </p:nvSpPr>
        <p:spPr/>
        <p:txBody>
          <a:bodyPr>
            <a:normAutofit fontScale="90000"/>
          </a:bodyPr>
          <a:lstStyle/>
          <a:p>
            <a:r>
              <a:rPr kumimoji="1" lang="en-US" altLang="ja-JP" dirty="0" smtClean="0"/>
              <a:t>OTE-C: Internationalization of Education (from 2013)</a:t>
            </a:r>
            <a:endParaRPr kumimoji="1" lang="ja-JP" altLang="en-US" dirty="0"/>
          </a:p>
        </p:txBody>
      </p:sp>
      <p:sp>
        <p:nvSpPr>
          <p:cNvPr id="2" name="スライド番号プレースホルダー 1"/>
          <p:cNvSpPr>
            <a:spLocks noGrp="1"/>
          </p:cNvSpPr>
          <p:nvPr>
            <p:ph type="sldNum" sz="quarter" idx="12"/>
          </p:nvPr>
        </p:nvSpPr>
        <p:spPr/>
        <p:txBody>
          <a:bodyPr/>
          <a:lstStyle/>
          <a:p>
            <a:fld id="{C46F0787-E870-4957-9A50-D11E35826227}" type="slidenum">
              <a:rPr lang="en-US" altLang="ja-JP" smtClean="0"/>
              <a:pPr/>
              <a:t>20</a:t>
            </a:fld>
            <a:endParaRPr lang="en-US" altLang="ja-JP"/>
          </a:p>
        </p:txBody>
      </p:sp>
    </p:spTree>
    <p:extLst>
      <p:ext uri="{BB962C8B-B14F-4D97-AF65-F5344CB8AC3E}">
        <p14:creationId xmlns:p14="http://schemas.microsoft.com/office/powerpoint/2010/main" val="4094359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OTE-C and Accreditation</a:t>
            </a:r>
            <a:endParaRPr kumimoji="1" lang="ja-JP" altLang="en-US" dirty="0"/>
          </a:p>
        </p:txBody>
      </p:sp>
      <p:grpSp>
        <p:nvGrpSpPr>
          <p:cNvPr id="3" name="グループ化 2"/>
          <p:cNvGrpSpPr/>
          <p:nvPr/>
        </p:nvGrpSpPr>
        <p:grpSpPr>
          <a:xfrm>
            <a:off x="1460884" y="1874839"/>
            <a:ext cx="7143558" cy="4227496"/>
            <a:chOff x="1460884" y="1881188"/>
            <a:chExt cx="7143558" cy="4227496"/>
          </a:xfrm>
        </p:grpSpPr>
        <p:sp>
          <p:nvSpPr>
            <p:cNvPr id="5" name="円/楕円 4"/>
            <p:cNvSpPr/>
            <p:nvPr/>
          </p:nvSpPr>
          <p:spPr>
            <a:xfrm>
              <a:off x="1460884" y="2924953"/>
              <a:ext cx="3183731" cy="3183731"/>
            </a:xfrm>
            <a:prstGeom prst="ellipse">
              <a:avLst/>
            </a:prstGeom>
          </p:spPr>
          <p:style>
            <a:lnRef idx="3">
              <a:schemeClr val="lt1">
                <a:hueOff val="0"/>
                <a:satOff val="0"/>
                <a:lumOff val="0"/>
                <a:alphaOff val="0"/>
              </a:schemeClr>
            </a:lnRef>
            <a:fillRef idx="1">
              <a:schemeClr val="accent2">
                <a:shade val="80000"/>
                <a:hueOff val="0"/>
                <a:satOff val="-28019"/>
                <a:lumOff val="31752"/>
                <a:alphaOff val="0"/>
              </a:schemeClr>
            </a:fillRef>
            <a:effectRef idx="1">
              <a:schemeClr val="accent2">
                <a:shade val="80000"/>
                <a:hueOff val="0"/>
                <a:satOff val="-28019"/>
                <a:lumOff val="31752"/>
                <a:alphaOff val="0"/>
              </a:schemeClr>
            </a:effectRef>
            <a:fontRef idx="minor">
              <a:schemeClr val="lt1"/>
            </a:fontRef>
          </p:style>
        </p:sp>
        <p:sp>
          <p:nvSpPr>
            <p:cNvPr id="6" name="円/楕円 5"/>
            <p:cNvSpPr/>
            <p:nvPr/>
          </p:nvSpPr>
          <p:spPr>
            <a:xfrm>
              <a:off x="2111193" y="3579178"/>
              <a:ext cx="1910238" cy="1910238"/>
            </a:xfrm>
            <a:prstGeom prst="ellipse">
              <a:avLst/>
            </a:prstGeom>
          </p:spPr>
          <p:style>
            <a:lnRef idx="3">
              <a:schemeClr val="lt1">
                <a:hueOff val="0"/>
                <a:satOff val="0"/>
                <a:lumOff val="0"/>
                <a:alphaOff val="0"/>
              </a:schemeClr>
            </a:lnRef>
            <a:fillRef idx="1">
              <a:schemeClr val="accent2">
                <a:shade val="80000"/>
                <a:hueOff val="0"/>
                <a:satOff val="-14010"/>
                <a:lumOff val="15876"/>
                <a:alphaOff val="0"/>
              </a:schemeClr>
            </a:fillRef>
            <a:effectRef idx="1">
              <a:schemeClr val="accent2">
                <a:shade val="80000"/>
                <a:hueOff val="0"/>
                <a:satOff val="-14010"/>
                <a:lumOff val="15876"/>
                <a:alphaOff val="0"/>
              </a:schemeClr>
            </a:effectRef>
            <a:fontRef idx="minor">
              <a:schemeClr val="lt1"/>
            </a:fontRef>
          </p:style>
        </p:sp>
        <p:sp>
          <p:nvSpPr>
            <p:cNvPr id="7" name="円/楕円 6"/>
            <p:cNvSpPr/>
            <p:nvPr/>
          </p:nvSpPr>
          <p:spPr>
            <a:xfrm>
              <a:off x="2120280" y="3573014"/>
              <a:ext cx="636746" cy="636746"/>
            </a:xfrm>
            <a:prstGeom prst="ellipse">
              <a:avLst/>
            </a:prstGeom>
          </p:spPr>
          <p:style>
            <a:lnRef idx="3">
              <a:schemeClr val="lt1">
                <a:hueOff val="0"/>
                <a:satOff val="0"/>
                <a:lumOff val="0"/>
                <a:alphaOff val="0"/>
              </a:schemeClr>
            </a:lnRef>
            <a:fillRef idx="1">
              <a:schemeClr val="accent2">
                <a:shade val="80000"/>
                <a:hueOff val="0"/>
                <a:satOff val="0"/>
                <a:lumOff val="0"/>
                <a:alphaOff val="0"/>
              </a:schemeClr>
            </a:fillRef>
            <a:effectRef idx="1">
              <a:schemeClr val="accent2">
                <a:shade val="80000"/>
                <a:hueOff val="0"/>
                <a:satOff val="0"/>
                <a:lumOff val="0"/>
                <a:alphaOff val="0"/>
              </a:schemeClr>
            </a:effectRef>
            <a:fontRef idx="minor">
              <a:schemeClr val="lt1"/>
            </a:fontRef>
          </p:style>
        </p:sp>
        <p:sp>
          <p:nvSpPr>
            <p:cNvPr id="8" name="フリーフォーム 7"/>
            <p:cNvSpPr/>
            <p:nvPr/>
          </p:nvSpPr>
          <p:spPr>
            <a:xfrm>
              <a:off x="5119745" y="1881188"/>
              <a:ext cx="2847815" cy="928588"/>
            </a:xfrm>
            <a:custGeom>
              <a:avLst/>
              <a:gdLst>
                <a:gd name="connsiteX0" fmla="*/ 0 w 2847815"/>
                <a:gd name="connsiteY0" fmla="*/ 0 h 928588"/>
                <a:gd name="connsiteX1" fmla="*/ 2847815 w 2847815"/>
                <a:gd name="connsiteY1" fmla="*/ 0 h 928588"/>
                <a:gd name="connsiteX2" fmla="*/ 2847815 w 2847815"/>
                <a:gd name="connsiteY2" fmla="*/ 928588 h 928588"/>
                <a:gd name="connsiteX3" fmla="*/ 0 w 2847815"/>
                <a:gd name="connsiteY3" fmla="*/ 928588 h 928588"/>
                <a:gd name="connsiteX4" fmla="*/ 0 w 2847815"/>
                <a:gd name="connsiteY4" fmla="*/ 0 h 928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7815" h="928588">
                  <a:moveTo>
                    <a:pt x="0" y="0"/>
                  </a:moveTo>
                  <a:lnTo>
                    <a:pt x="2847815" y="0"/>
                  </a:lnTo>
                  <a:lnTo>
                    <a:pt x="2847815" y="928588"/>
                  </a:lnTo>
                  <a:lnTo>
                    <a:pt x="0" y="928588"/>
                  </a:lnTo>
                  <a:lnTo>
                    <a:pt x="0" y="0"/>
                  </a:lnTo>
                  <a:close/>
                </a:path>
              </a:pathLst>
            </a:custGeom>
            <a:ln>
              <a:solidFill>
                <a:srgbClr val="0070C0"/>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kumimoji="1" lang="en-US" altLang="ja-JP" sz="2000" kern="1200" dirty="0" smtClean="0"/>
                <a:t>OTE-C: Internationalization of Education</a:t>
              </a:r>
              <a:endParaRPr kumimoji="1" lang="ja-JP" altLang="en-US" sz="2000" kern="1200" dirty="0"/>
            </a:p>
          </p:txBody>
        </p:sp>
        <p:sp>
          <p:nvSpPr>
            <p:cNvPr id="9" name="直線コネクタ 8"/>
            <p:cNvSpPr/>
            <p:nvPr/>
          </p:nvSpPr>
          <p:spPr>
            <a:xfrm flipV="1">
              <a:off x="4583181" y="2060848"/>
              <a:ext cx="518044" cy="45720"/>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tx1">
                <a:hueOff val="0"/>
                <a:satOff val="0"/>
                <a:lumOff val="0"/>
                <a:alphaOff val="0"/>
              </a:schemeClr>
            </a:fontRef>
          </p:style>
        </p:sp>
        <p:sp>
          <p:nvSpPr>
            <p:cNvPr id="10" name="直線コネクタ 9"/>
            <p:cNvSpPr/>
            <p:nvPr/>
          </p:nvSpPr>
          <p:spPr>
            <a:xfrm rot="5400000">
              <a:off x="2663215" y="1863808"/>
              <a:ext cx="1684957" cy="2165515"/>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tx1">
                <a:hueOff val="0"/>
                <a:satOff val="0"/>
                <a:lumOff val="0"/>
                <a:alphaOff val="0"/>
              </a:schemeClr>
            </a:fontRef>
          </p:style>
        </p:sp>
        <p:sp>
          <p:nvSpPr>
            <p:cNvPr id="11" name="フリーフォーム 10"/>
            <p:cNvSpPr/>
            <p:nvPr/>
          </p:nvSpPr>
          <p:spPr>
            <a:xfrm>
              <a:off x="5070859" y="2708922"/>
              <a:ext cx="2093430" cy="928588"/>
            </a:xfrm>
            <a:custGeom>
              <a:avLst/>
              <a:gdLst>
                <a:gd name="connsiteX0" fmla="*/ 0 w 2093430"/>
                <a:gd name="connsiteY0" fmla="*/ 0 h 928588"/>
                <a:gd name="connsiteX1" fmla="*/ 2093430 w 2093430"/>
                <a:gd name="connsiteY1" fmla="*/ 0 h 928588"/>
                <a:gd name="connsiteX2" fmla="*/ 2093430 w 2093430"/>
                <a:gd name="connsiteY2" fmla="*/ 928588 h 928588"/>
                <a:gd name="connsiteX3" fmla="*/ 0 w 2093430"/>
                <a:gd name="connsiteY3" fmla="*/ 928588 h 928588"/>
                <a:gd name="connsiteX4" fmla="*/ 0 w 2093430"/>
                <a:gd name="connsiteY4" fmla="*/ 0 h 928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430" h="928588">
                  <a:moveTo>
                    <a:pt x="0" y="0"/>
                  </a:moveTo>
                  <a:lnTo>
                    <a:pt x="2093430" y="0"/>
                  </a:lnTo>
                  <a:lnTo>
                    <a:pt x="2093430" y="928588"/>
                  </a:lnTo>
                  <a:lnTo>
                    <a:pt x="0" y="9285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kumimoji="1" lang="en-US" altLang="ja-JP" sz="1900" kern="1200" dirty="0" smtClean="0"/>
                <a:t>Accreditation</a:t>
              </a:r>
              <a:endParaRPr kumimoji="1" lang="ja-JP" altLang="en-US" sz="1900" kern="1200" dirty="0"/>
            </a:p>
          </p:txBody>
        </p:sp>
        <p:sp>
          <p:nvSpPr>
            <p:cNvPr id="12" name="直線コネクタ 11"/>
            <p:cNvSpPr/>
            <p:nvPr/>
          </p:nvSpPr>
          <p:spPr>
            <a:xfrm flipV="1">
              <a:off x="4427983" y="3095248"/>
              <a:ext cx="561834" cy="45719"/>
            </a:xfrm>
            <a:custGeom>
              <a:avLst/>
              <a:gdLst>
                <a:gd name="connsiteX0" fmla="*/ 0 w 10000"/>
                <a:gd name="connsiteY0" fmla="*/ 0 h 10000"/>
                <a:gd name="connsiteX1" fmla="*/ 10000 w 10000"/>
                <a:gd name="connsiteY1" fmla="*/ 10000 h 10000"/>
                <a:gd name="connsiteX0" fmla="*/ 0 w 10000"/>
                <a:gd name="connsiteY0" fmla="*/ 0 h 0"/>
                <a:gd name="connsiteX1" fmla="*/ 10000 w 10000"/>
                <a:gd name="connsiteY1" fmla="*/ 10000 h 0"/>
              </a:gdLst>
              <a:ahLst/>
              <a:cxnLst>
                <a:cxn ang="0">
                  <a:pos x="connsiteX0" y="connsiteY0"/>
                </a:cxn>
                <a:cxn ang="0">
                  <a:pos x="connsiteX1" y="connsiteY1"/>
                </a:cxn>
              </a:cxnLst>
              <a:rect l="l" t="t" r="r" b="b"/>
              <a:pathLst>
                <a:path w="10000">
                  <a:moveTo>
                    <a:pt x="0" y="0"/>
                  </a:moveTo>
                  <a:cubicBezTo>
                    <a:pt x="647" y="11875"/>
                    <a:pt x="6667" y="6667"/>
                    <a:pt x="10000" y="10000"/>
                  </a:cubicBezTo>
                </a:path>
              </a:pathLst>
            </a:custGeom>
          </p:spPr>
          <p:style>
            <a:lnRef idx="2">
              <a:schemeClr val="accent2">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tx1">
                <a:hueOff val="0"/>
                <a:satOff val="0"/>
                <a:lumOff val="0"/>
                <a:alphaOff val="0"/>
              </a:schemeClr>
            </a:fontRef>
          </p:style>
        </p:sp>
        <p:sp>
          <p:nvSpPr>
            <p:cNvPr id="13" name="直線コネクタ 12"/>
            <p:cNvSpPr/>
            <p:nvPr/>
          </p:nvSpPr>
          <p:spPr>
            <a:xfrm rot="5400000">
              <a:off x="2889539" y="3353717"/>
              <a:ext cx="1751195" cy="1325693"/>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tx1">
                <a:hueOff val="0"/>
                <a:satOff val="0"/>
                <a:lumOff val="0"/>
                <a:alphaOff val="0"/>
              </a:schemeClr>
            </a:fontRef>
          </p:style>
        </p:sp>
        <p:sp>
          <p:nvSpPr>
            <p:cNvPr id="14" name="フリーフォーム 13"/>
            <p:cNvSpPr/>
            <p:nvPr/>
          </p:nvSpPr>
          <p:spPr>
            <a:xfrm>
              <a:off x="5225278" y="3738364"/>
              <a:ext cx="3379164" cy="928588"/>
            </a:xfrm>
            <a:custGeom>
              <a:avLst/>
              <a:gdLst>
                <a:gd name="connsiteX0" fmla="*/ 0 w 3379164"/>
                <a:gd name="connsiteY0" fmla="*/ 0 h 928588"/>
                <a:gd name="connsiteX1" fmla="*/ 3379164 w 3379164"/>
                <a:gd name="connsiteY1" fmla="*/ 0 h 928588"/>
                <a:gd name="connsiteX2" fmla="*/ 3379164 w 3379164"/>
                <a:gd name="connsiteY2" fmla="*/ 928588 h 928588"/>
                <a:gd name="connsiteX3" fmla="*/ 0 w 3379164"/>
                <a:gd name="connsiteY3" fmla="*/ 928588 h 928588"/>
                <a:gd name="connsiteX4" fmla="*/ 0 w 3379164"/>
                <a:gd name="connsiteY4" fmla="*/ 0 h 928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9164" h="928588">
                  <a:moveTo>
                    <a:pt x="0" y="0"/>
                  </a:moveTo>
                  <a:lnTo>
                    <a:pt x="3379164" y="0"/>
                  </a:lnTo>
                  <a:lnTo>
                    <a:pt x="3379164" y="928588"/>
                  </a:lnTo>
                  <a:lnTo>
                    <a:pt x="0" y="9285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5128" tIns="24130" rIns="24130" bIns="24130" numCol="1" spcCol="1270" anchor="ctr" anchorCtr="0">
              <a:noAutofit/>
            </a:bodyPr>
            <a:lstStyle/>
            <a:p>
              <a:pPr lvl="0" algn="l" defTabSz="844550">
                <a:lnSpc>
                  <a:spcPct val="90000"/>
                </a:lnSpc>
                <a:spcBef>
                  <a:spcPct val="0"/>
                </a:spcBef>
                <a:spcAft>
                  <a:spcPct val="35000"/>
                </a:spcAft>
              </a:pPr>
              <a:r>
                <a:rPr kumimoji="1" lang="en-US" altLang="ja-JP" sz="1900" kern="1200" dirty="0" smtClean="0"/>
                <a:t>Education at a university as a whole</a:t>
              </a:r>
              <a:endParaRPr kumimoji="1" lang="ja-JP" altLang="en-US" sz="1900" kern="1200" dirty="0"/>
            </a:p>
          </p:txBody>
        </p:sp>
        <p:sp>
          <p:nvSpPr>
            <p:cNvPr id="15" name="直線コネクタ 14"/>
            <p:cNvSpPr/>
            <p:nvPr/>
          </p:nvSpPr>
          <p:spPr>
            <a:xfrm>
              <a:off x="4790834" y="4202658"/>
              <a:ext cx="397966" cy="0"/>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tx1">
                <a:hueOff val="0"/>
                <a:satOff val="0"/>
                <a:lumOff val="0"/>
                <a:alphaOff val="0"/>
              </a:schemeClr>
            </a:fontRef>
          </p:style>
        </p:sp>
        <p:sp>
          <p:nvSpPr>
            <p:cNvPr id="16" name="直線コネクタ 15"/>
            <p:cNvSpPr/>
            <p:nvPr/>
          </p:nvSpPr>
          <p:spPr>
            <a:xfrm rot="5400000">
              <a:off x="3773631" y="4406152"/>
              <a:ext cx="1218307" cy="810259"/>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tx1">
                <a:hueOff val="0"/>
                <a:satOff val="0"/>
                <a:lumOff val="0"/>
                <a:alphaOff val="0"/>
              </a:schemeClr>
            </a:fontRef>
          </p:style>
        </p:sp>
      </p:gr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21</a:t>
            </a:fld>
            <a:endParaRPr lang="en-US" altLang="ja-JP"/>
          </a:p>
        </p:txBody>
      </p:sp>
    </p:spTree>
    <p:extLst>
      <p:ext uri="{BB962C8B-B14F-4D97-AF65-F5344CB8AC3E}">
        <p14:creationId xmlns:p14="http://schemas.microsoft.com/office/powerpoint/2010/main" val="1909763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881188"/>
            <a:ext cx="8928992" cy="4788172"/>
          </a:xfrm>
        </p:spPr>
        <p:txBody>
          <a:bodyPr>
            <a:normAutofit fontScale="92500" lnSpcReduction="10000"/>
          </a:bodyPr>
          <a:lstStyle/>
          <a:p>
            <a:r>
              <a:rPr lang="en-US" altLang="ja-JP" dirty="0"/>
              <a:t>Basic </a:t>
            </a:r>
            <a:r>
              <a:rPr lang="en-US" altLang="ja-JP" dirty="0" smtClean="0"/>
              <a:t>evaluation criteria (achievement evaluation)</a:t>
            </a:r>
            <a:endParaRPr lang="en-US" altLang="ja-JP" dirty="0"/>
          </a:p>
          <a:p>
            <a:pPr marL="971550" lvl="1" indent="-514350">
              <a:buFont typeface="+mj-lt"/>
              <a:buAutoNum type="arabicPeriod"/>
            </a:pPr>
            <a:r>
              <a:rPr lang="en-US" altLang="ja-JP" dirty="0" smtClean="0"/>
              <a:t>Whether a university has its appropriate </a:t>
            </a:r>
            <a:r>
              <a:rPr lang="en-US" altLang="ja-JP" dirty="0" smtClean="0">
                <a:solidFill>
                  <a:srgbClr val="FF0000"/>
                </a:solidFill>
              </a:rPr>
              <a:t>vision/policy </a:t>
            </a:r>
            <a:r>
              <a:rPr lang="en-US" altLang="ja-JP" dirty="0">
                <a:solidFill>
                  <a:srgbClr val="FF0000"/>
                </a:solidFill>
              </a:rPr>
              <a:t>and plans</a:t>
            </a:r>
            <a:r>
              <a:rPr lang="en-US" altLang="ja-JP" dirty="0"/>
              <a:t> to achieve </a:t>
            </a:r>
            <a:r>
              <a:rPr lang="en-US" altLang="ja-JP" dirty="0" smtClean="0"/>
              <a:t>its own </a:t>
            </a:r>
            <a:r>
              <a:rPr lang="en-US" altLang="ja-JP" dirty="0" smtClean="0">
                <a:solidFill>
                  <a:srgbClr val="FF0000"/>
                </a:solidFill>
              </a:rPr>
              <a:t>objectives</a:t>
            </a:r>
            <a:r>
              <a:rPr lang="en-US" altLang="ja-JP" dirty="0" smtClean="0"/>
              <a:t> </a:t>
            </a:r>
            <a:r>
              <a:rPr lang="en-US" altLang="ja-JP" dirty="0"/>
              <a:t>of internationalizing education? </a:t>
            </a:r>
            <a:r>
              <a:rPr lang="en-US" altLang="ja-JP" dirty="0" smtClean="0"/>
              <a:t>Whether they are widely disseminated to the public? </a:t>
            </a:r>
            <a:endParaRPr lang="en-US" altLang="ja-JP" dirty="0"/>
          </a:p>
          <a:p>
            <a:pPr marL="971550" lvl="1" indent="-514350">
              <a:buFont typeface="+mj-lt"/>
              <a:buAutoNum type="arabicPeriod"/>
            </a:pPr>
            <a:r>
              <a:rPr lang="en-US" altLang="ja-JP" dirty="0" smtClean="0"/>
              <a:t>Whether a university has </a:t>
            </a:r>
            <a:r>
              <a:rPr lang="en-US" altLang="ja-JP" dirty="0" smtClean="0">
                <a:solidFill>
                  <a:srgbClr val="FF0000"/>
                </a:solidFill>
              </a:rPr>
              <a:t>implemented its plans (activities) </a:t>
            </a:r>
            <a:r>
              <a:rPr lang="en-US" altLang="ja-JP" dirty="0" smtClean="0"/>
              <a:t>effectively according to its vision/policy?</a:t>
            </a:r>
          </a:p>
          <a:p>
            <a:pPr marL="971550" lvl="1" indent="-514350">
              <a:buFont typeface="+mj-lt"/>
              <a:buAutoNum type="arabicPeriod"/>
            </a:pPr>
            <a:r>
              <a:rPr lang="en-US" altLang="ja-JP" dirty="0" smtClean="0"/>
              <a:t>Whether a university has showed its </a:t>
            </a:r>
            <a:r>
              <a:rPr lang="en-US" altLang="ja-JP" dirty="0" smtClean="0">
                <a:solidFill>
                  <a:srgbClr val="FF0000"/>
                </a:solidFill>
              </a:rPr>
              <a:t>successful</a:t>
            </a:r>
            <a:r>
              <a:rPr lang="en-US" altLang="ja-JP" dirty="0" smtClean="0"/>
              <a:t> </a:t>
            </a:r>
            <a:r>
              <a:rPr lang="en-US" altLang="ja-JP" dirty="0" smtClean="0">
                <a:solidFill>
                  <a:srgbClr val="FF0000"/>
                </a:solidFill>
              </a:rPr>
              <a:t>results</a:t>
            </a:r>
            <a:r>
              <a:rPr lang="en-US" altLang="ja-JP" dirty="0" smtClean="0"/>
              <a:t> from those internationalization activities (efforts) and students’ satisfaction?</a:t>
            </a:r>
          </a:p>
          <a:p>
            <a:pPr marL="971550" lvl="1" indent="-514350">
              <a:buFont typeface="+mj-lt"/>
              <a:buAutoNum type="arabicPeriod"/>
            </a:pPr>
            <a:r>
              <a:rPr lang="en-US" altLang="ja-JP" dirty="0" smtClean="0"/>
              <a:t>Whether a university has </a:t>
            </a:r>
            <a:r>
              <a:rPr lang="en-US" altLang="ja-JP" dirty="0" smtClean="0">
                <a:solidFill>
                  <a:srgbClr val="FF0000"/>
                </a:solidFill>
              </a:rPr>
              <a:t>made efforts to improve </a:t>
            </a:r>
            <a:r>
              <a:rPr lang="en-US" altLang="ja-JP" dirty="0" smtClean="0"/>
              <a:t>its internationalization activities?   </a:t>
            </a:r>
            <a:endParaRPr lang="en-US" altLang="ja-JP" dirty="0"/>
          </a:p>
          <a:p>
            <a:endParaRPr kumimoji="1" lang="ja-JP" altLang="en-US" dirty="0"/>
          </a:p>
        </p:txBody>
      </p:sp>
      <p:sp>
        <p:nvSpPr>
          <p:cNvPr id="4" name="タイトル 1"/>
          <p:cNvSpPr>
            <a:spLocks noGrp="1"/>
          </p:cNvSpPr>
          <p:nvPr>
            <p:ph type="title"/>
          </p:nvPr>
        </p:nvSpPr>
        <p:spPr/>
        <p:txBody>
          <a:bodyPr>
            <a:normAutofit fontScale="90000"/>
          </a:bodyPr>
          <a:lstStyle/>
          <a:p>
            <a:r>
              <a:rPr kumimoji="1" lang="en-US" altLang="ja-JP" dirty="0" smtClean="0"/>
              <a:t>OTE-C: Internationalization of Education (from 2013)</a:t>
            </a:r>
            <a:endParaRPr kumimoji="1" lang="ja-JP" altLang="en-US" dirty="0"/>
          </a:p>
        </p:txBody>
      </p:sp>
      <p:sp>
        <p:nvSpPr>
          <p:cNvPr id="2" name="スライド番号プレースホルダー 1"/>
          <p:cNvSpPr>
            <a:spLocks noGrp="1"/>
          </p:cNvSpPr>
          <p:nvPr>
            <p:ph type="sldNum" sz="quarter" idx="12"/>
          </p:nvPr>
        </p:nvSpPr>
        <p:spPr/>
        <p:txBody>
          <a:bodyPr/>
          <a:lstStyle/>
          <a:p>
            <a:fld id="{C46F0787-E870-4957-9A50-D11E35826227}" type="slidenum">
              <a:rPr lang="en-US" altLang="ja-JP" smtClean="0"/>
              <a:pPr/>
              <a:t>22</a:t>
            </a:fld>
            <a:endParaRPr lang="en-US" altLang="ja-JP"/>
          </a:p>
        </p:txBody>
      </p:sp>
    </p:spTree>
    <p:extLst>
      <p:ext uri="{BB962C8B-B14F-4D97-AF65-F5344CB8AC3E}">
        <p14:creationId xmlns:p14="http://schemas.microsoft.com/office/powerpoint/2010/main" val="769534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5588" y="1881188"/>
            <a:ext cx="8708900" cy="4716164"/>
          </a:xfrm>
        </p:spPr>
        <p:txBody>
          <a:bodyPr>
            <a:normAutofit/>
          </a:bodyPr>
          <a:lstStyle/>
          <a:p>
            <a:r>
              <a:rPr lang="en-US" altLang="ja-JP" dirty="0" smtClean="0"/>
              <a:t>Evaluation Process</a:t>
            </a:r>
          </a:p>
          <a:p>
            <a:pPr marL="457200" lvl="1" indent="0">
              <a:buNone/>
            </a:pPr>
            <a:r>
              <a:rPr lang="en-US" altLang="ja-JP" dirty="0">
                <a:solidFill>
                  <a:srgbClr val="FF0000"/>
                </a:solidFill>
              </a:rPr>
              <a:t>s</a:t>
            </a:r>
            <a:r>
              <a:rPr lang="en-US" altLang="ja-JP" dirty="0" smtClean="0">
                <a:solidFill>
                  <a:srgbClr val="FF0000"/>
                </a:solidFill>
              </a:rPr>
              <a:t>elf-evaluation</a:t>
            </a:r>
            <a:r>
              <a:rPr lang="ja-JP" altLang="en-US" dirty="0" smtClean="0"/>
              <a:t>⇒</a:t>
            </a:r>
            <a:r>
              <a:rPr lang="en-US" altLang="ja-JP" dirty="0" smtClean="0"/>
              <a:t>document analysis</a:t>
            </a:r>
            <a:r>
              <a:rPr lang="ja-JP" altLang="en-US" dirty="0" smtClean="0"/>
              <a:t>⇒</a:t>
            </a:r>
            <a:r>
              <a:rPr lang="en-US" altLang="ja-JP" dirty="0" smtClean="0">
                <a:solidFill>
                  <a:srgbClr val="FF0000"/>
                </a:solidFill>
              </a:rPr>
              <a:t>site visit</a:t>
            </a:r>
            <a:r>
              <a:rPr lang="ja-JP" altLang="en-US" dirty="0" smtClean="0"/>
              <a:t>⇒</a:t>
            </a:r>
            <a:r>
              <a:rPr lang="en-US" altLang="ja-JP" dirty="0" smtClean="0"/>
              <a:t> tentative evaluation results</a:t>
            </a:r>
            <a:r>
              <a:rPr lang="ja-JP" altLang="en-US" dirty="0" smtClean="0"/>
              <a:t>⇒</a:t>
            </a:r>
            <a:r>
              <a:rPr lang="en-US" altLang="ja-JP" dirty="0" smtClean="0"/>
              <a:t>university’s response to the results</a:t>
            </a:r>
            <a:r>
              <a:rPr lang="ja-JP" altLang="en-US" dirty="0" smtClean="0"/>
              <a:t>⇒</a:t>
            </a:r>
            <a:r>
              <a:rPr lang="en-US" altLang="ja-JP" dirty="0" smtClean="0"/>
              <a:t>final evaluation results </a:t>
            </a:r>
          </a:p>
          <a:p>
            <a:r>
              <a:rPr lang="en-US" altLang="ja-JP" dirty="0" smtClean="0"/>
              <a:t>Evaluation scale </a:t>
            </a:r>
            <a:endParaRPr lang="en-US" altLang="ja-JP" dirty="0" smtClean="0">
              <a:solidFill>
                <a:srgbClr val="0070C0"/>
              </a:solidFill>
            </a:endParaRPr>
          </a:p>
          <a:p>
            <a:pPr marL="971550" lvl="1" indent="-514350">
              <a:buFont typeface="+mj-lt"/>
              <a:buAutoNum type="arabicPeriod"/>
            </a:pPr>
            <a:r>
              <a:rPr lang="en-US" altLang="ja-JP" dirty="0" smtClean="0"/>
              <a:t>Excellent: Exceptionally achieved </a:t>
            </a:r>
            <a:endParaRPr lang="en-US" altLang="ja-JP" dirty="0"/>
          </a:p>
          <a:p>
            <a:pPr marL="971550" lvl="1" indent="-514350">
              <a:buFont typeface="+mj-lt"/>
              <a:buAutoNum type="arabicPeriod"/>
            </a:pPr>
            <a:r>
              <a:rPr lang="en-US" altLang="ja-JP" dirty="0" smtClean="0"/>
              <a:t>Good: Achieved well</a:t>
            </a:r>
            <a:endParaRPr lang="en-US" altLang="ja-JP" dirty="0"/>
          </a:p>
          <a:p>
            <a:pPr marL="971550" lvl="1" indent="-514350">
              <a:buFont typeface="+mj-lt"/>
              <a:buAutoNum type="arabicPeriod"/>
            </a:pPr>
            <a:r>
              <a:rPr lang="en-US" altLang="ja-JP" dirty="0" smtClean="0"/>
              <a:t>Satisfactory: Fairly achieved </a:t>
            </a:r>
          </a:p>
          <a:p>
            <a:pPr marL="971550" lvl="1" indent="-514350">
              <a:buFont typeface="+mj-lt"/>
              <a:buAutoNum type="arabicPeriod"/>
            </a:pPr>
            <a:r>
              <a:rPr lang="en-US" altLang="ja-JP" dirty="0" smtClean="0"/>
              <a:t>Unsatisfactory: Not </a:t>
            </a:r>
            <a:r>
              <a:rPr lang="en-US" altLang="ja-JP" dirty="0"/>
              <a:t>achieved </a:t>
            </a:r>
            <a:r>
              <a:rPr lang="en-US" altLang="ja-JP" dirty="0" smtClean="0"/>
              <a:t>well</a:t>
            </a:r>
          </a:p>
          <a:p>
            <a:endParaRPr lang="en-US" altLang="ja-JP" dirty="0"/>
          </a:p>
          <a:p>
            <a:endParaRPr kumimoji="1" lang="ja-JP" altLang="en-US" dirty="0"/>
          </a:p>
        </p:txBody>
      </p:sp>
      <p:sp>
        <p:nvSpPr>
          <p:cNvPr id="4" name="タイトル 1"/>
          <p:cNvSpPr>
            <a:spLocks noGrp="1"/>
          </p:cNvSpPr>
          <p:nvPr>
            <p:ph type="title"/>
          </p:nvPr>
        </p:nvSpPr>
        <p:spPr/>
        <p:txBody>
          <a:bodyPr>
            <a:normAutofit fontScale="90000"/>
          </a:bodyPr>
          <a:lstStyle/>
          <a:p>
            <a:r>
              <a:rPr kumimoji="1" lang="en-US" altLang="ja-JP" dirty="0" smtClean="0"/>
              <a:t>OTE-C: Internationalization of Education (from 2013)</a:t>
            </a:r>
            <a:endParaRPr kumimoji="1" lang="ja-JP" altLang="en-US" dirty="0"/>
          </a:p>
        </p:txBody>
      </p:sp>
      <p:sp>
        <p:nvSpPr>
          <p:cNvPr id="2" name="スライド番号プレースホルダー 1"/>
          <p:cNvSpPr>
            <a:spLocks noGrp="1"/>
          </p:cNvSpPr>
          <p:nvPr>
            <p:ph type="sldNum" sz="quarter" idx="12"/>
          </p:nvPr>
        </p:nvSpPr>
        <p:spPr/>
        <p:txBody>
          <a:bodyPr/>
          <a:lstStyle/>
          <a:p>
            <a:fld id="{C46F0787-E870-4957-9A50-D11E35826227}" type="slidenum">
              <a:rPr lang="en-US" altLang="ja-JP" smtClean="0"/>
              <a:pPr/>
              <a:t>23</a:t>
            </a:fld>
            <a:endParaRPr lang="en-US" altLang="ja-JP"/>
          </a:p>
        </p:txBody>
      </p:sp>
    </p:spTree>
    <p:extLst>
      <p:ext uri="{BB962C8B-B14F-4D97-AF65-F5344CB8AC3E}">
        <p14:creationId xmlns:p14="http://schemas.microsoft.com/office/powerpoint/2010/main" val="4084772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Main aspects and sub-items</a:t>
            </a:r>
            <a:br>
              <a:rPr lang="en-US" altLang="ja-JP" dirty="0" smtClean="0"/>
            </a:br>
            <a:r>
              <a:rPr lang="en-US" altLang="ja-JP" sz="3600" dirty="0" smtClean="0"/>
              <a:t>(for standard-based evaluation)</a:t>
            </a:r>
            <a:endParaRPr kumimoji="1" lang="ja-JP" altLang="en-US" sz="3600" dirty="0"/>
          </a:p>
        </p:txBody>
      </p:sp>
      <p:sp>
        <p:nvSpPr>
          <p:cNvPr id="3" name="コンテンツ プレースホルダー 2"/>
          <p:cNvSpPr>
            <a:spLocks noGrp="1"/>
          </p:cNvSpPr>
          <p:nvPr>
            <p:ph idx="1"/>
          </p:nvPr>
        </p:nvSpPr>
        <p:spPr>
          <a:xfrm>
            <a:off x="251520" y="1844824"/>
            <a:ext cx="8637587" cy="4824536"/>
          </a:xfrm>
        </p:spPr>
        <p:txBody>
          <a:bodyPr>
            <a:normAutofit fontScale="77500" lnSpcReduction="20000"/>
          </a:bodyPr>
          <a:lstStyle/>
          <a:p>
            <a:pPr marL="571500" indent="-571500">
              <a:buFont typeface="+mj-lt"/>
              <a:buAutoNum type="romanUcPeriod"/>
            </a:pPr>
            <a:r>
              <a:rPr lang="en-US" altLang="ja-JP" dirty="0" smtClean="0"/>
              <a:t>International teaching and learning environment</a:t>
            </a:r>
          </a:p>
          <a:p>
            <a:pPr marL="971550" lvl="1" indent="-571500">
              <a:buFont typeface="+mj-lt"/>
              <a:buAutoNum type="arabicPeriod"/>
            </a:pPr>
            <a:r>
              <a:rPr lang="en-US" altLang="ja-JP" dirty="0">
                <a:solidFill>
                  <a:srgbClr val="0070C0"/>
                </a:solidFill>
              </a:rPr>
              <a:t>Organizations and systems </a:t>
            </a:r>
            <a:r>
              <a:rPr lang="en-US" altLang="ja-JP" dirty="0"/>
              <a:t>for internationalizing </a:t>
            </a:r>
            <a:r>
              <a:rPr lang="en-US" altLang="ja-JP" dirty="0" smtClean="0"/>
              <a:t>education</a:t>
            </a:r>
          </a:p>
          <a:p>
            <a:pPr marL="971550" lvl="1" indent="-571500">
              <a:buFont typeface="+mj-lt"/>
              <a:buAutoNum type="arabicPeriod"/>
            </a:pPr>
            <a:r>
              <a:rPr lang="en-US" altLang="ja-JP" dirty="0"/>
              <a:t>I</a:t>
            </a:r>
            <a:r>
              <a:rPr lang="en-US" altLang="ja-JP" dirty="0" smtClean="0"/>
              <a:t>nternationalizing </a:t>
            </a:r>
            <a:r>
              <a:rPr lang="en-US" altLang="ja-JP" dirty="0"/>
              <a:t>educational </a:t>
            </a:r>
            <a:r>
              <a:rPr lang="en-US" altLang="ja-JP" dirty="0">
                <a:solidFill>
                  <a:srgbClr val="0070C0"/>
                </a:solidFill>
              </a:rPr>
              <a:t>contents and </a:t>
            </a:r>
            <a:r>
              <a:rPr lang="en-US" altLang="ja-JP" dirty="0" smtClean="0">
                <a:solidFill>
                  <a:srgbClr val="0070C0"/>
                </a:solidFill>
              </a:rPr>
              <a:t>methods</a:t>
            </a:r>
          </a:p>
          <a:p>
            <a:pPr marL="971550" lvl="1" indent="-571500">
              <a:buFont typeface="+mj-lt"/>
              <a:buAutoNum type="arabicPeriod"/>
            </a:pPr>
            <a:r>
              <a:rPr lang="en-US" altLang="ja-JP" dirty="0" smtClean="0"/>
              <a:t>Public </a:t>
            </a:r>
            <a:r>
              <a:rPr lang="en-US" altLang="ja-JP" dirty="0">
                <a:solidFill>
                  <a:srgbClr val="0070C0"/>
                </a:solidFill>
              </a:rPr>
              <a:t>information disclosure </a:t>
            </a:r>
            <a:r>
              <a:rPr lang="en-US" altLang="ja-JP" dirty="0"/>
              <a:t>on </a:t>
            </a:r>
            <a:r>
              <a:rPr lang="en-US" altLang="ja-JP" dirty="0" smtClean="0"/>
              <a:t>education</a:t>
            </a:r>
            <a:endParaRPr lang="en-US" altLang="ja-JP" dirty="0"/>
          </a:p>
          <a:p>
            <a:pPr marL="571500" indent="-571500">
              <a:buFont typeface="+mj-lt"/>
              <a:buAutoNum type="romanUcPeriod"/>
            </a:pPr>
            <a:r>
              <a:rPr lang="en-US" altLang="ja-JP" dirty="0" smtClean="0"/>
              <a:t>International students</a:t>
            </a:r>
          </a:p>
          <a:p>
            <a:pPr marL="971550" lvl="1" indent="-571500">
              <a:buFont typeface="+mj-lt"/>
              <a:buAutoNum type="arabicPeriod"/>
            </a:pPr>
            <a:r>
              <a:rPr lang="en-US" altLang="ja-JP" dirty="0" smtClean="0"/>
              <a:t>Educational/Academic </a:t>
            </a:r>
            <a:r>
              <a:rPr lang="en-US" altLang="ja-JP" dirty="0">
                <a:solidFill>
                  <a:srgbClr val="0070C0"/>
                </a:solidFill>
              </a:rPr>
              <a:t>programs and </a:t>
            </a:r>
            <a:r>
              <a:rPr lang="en-US" altLang="ja-JP" dirty="0" smtClean="0">
                <a:solidFill>
                  <a:srgbClr val="0070C0"/>
                </a:solidFill>
              </a:rPr>
              <a:t>curricula</a:t>
            </a:r>
          </a:p>
          <a:p>
            <a:pPr marL="971550" lvl="1" indent="-571500">
              <a:buFont typeface="+mj-lt"/>
              <a:buAutoNum type="arabicPeriod"/>
            </a:pPr>
            <a:r>
              <a:rPr lang="en-US" altLang="ja-JP" dirty="0">
                <a:solidFill>
                  <a:srgbClr val="0070C0"/>
                </a:solidFill>
              </a:rPr>
              <a:t>Support </a:t>
            </a:r>
            <a:r>
              <a:rPr lang="en-US" altLang="ja-JP" dirty="0"/>
              <a:t>for international students</a:t>
            </a:r>
            <a:endParaRPr lang="ja-JP" altLang="ja-JP" dirty="0"/>
          </a:p>
          <a:p>
            <a:pPr marL="971550" lvl="1" indent="-571500">
              <a:buFont typeface="+mj-lt"/>
              <a:buAutoNum type="arabicPeriod"/>
            </a:pPr>
            <a:r>
              <a:rPr lang="en-US" altLang="ja-JP" dirty="0"/>
              <a:t>International </a:t>
            </a:r>
            <a:r>
              <a:rPr lang="en-US" altLang="ja-JP" dirty="0">
                <a:solidFill>
                  <a:srgbClr val="0070C0"/>
                </a:solidFill>
              </a:rPr>
              <a:t>recruitment and admissions</a:t>
            </a:r>
            <a:endParaRPr lang="ja-JP" altLang="ja-JP" dirty="0">
              <a:solidFill>
                <a:srgbClr val="0070C0"/>
              </a:solidFill>
            </a:endParaRPr>
          </a:p>
          <a:p>
            <a:pPr marL="971550" lvl="1" indent="-571500">
              <a:buFont typeface="+mj-lt"/>
              <a:buAutoNum type="arabicPeriod"/>
            </a:pPr>
            <a:r>
              <a:rPr lang="en-US" altLang="ja-JP" dirty="0">
                <a:solidFill>
                  <a:srgbClr val="0070C0"/>
                </a:solidFill>
              </a:rPr>
              <a:t>Types and numbers </a:t>
            </a:r>
            <a:r>
              <a:rPr lang="en-US" altLang="ja-JP" dirty="0"/>
              <a:t>of international </a:t>
            </a:r>
            <a:r>
              <a:rPr lang="en-US" altLang="ja-JP" dirty="0" smtClean="0"/>
              <a:t>students</a:t>
            </a:r>
            <a:endParaRPr lang="en-US" altLang="ja-JP" dirty="0"/>
          </a:p>
          <a:p>
            <a:pPr marL="571500" indent="-571500">
              <a:buFont typeface="+mj-lt"/>
              <a:buAutoNum type="romanUcPeriod"/>
            </a:pPr>
            <a:r>
              <a:rPr lang="en-US" altLang="ja-JP" dirty="0"/>
              <a:t>Study abroad </a:t>
            </a:r>
            <a:endParaRPr lang="en-US" altLang="ja-JP" dirty="0" smtClean="0"/>
          </a:p>
          <a:p>
            <a:pPr marL="971550" lvl="1" indent="-571500">
              <a:buFont typeface="+mj-lt"/>
              <a:buAutoNum type="arabicPeriod"/>
            </a:pPr>
            <a:r>
              <a:rPr lang="en-US" altLang="ja-JP" dirty="0" smtClean="0"/>
              <a:t>Educational/Academic </a:t>
            </a:r>
            <a:r>
              <a:rPr lang="en-US" altLang="ja-JP" dirty="0">
                <a:solidFill>
                  <a:srgbClr val="0070C0"/>
                </a:solidFill>
              </a:rPr>
              <a:t>programs and curricula</a:t>
            </a:r>
            <a:endParaRPr lang="ja-JP" altLang="ja-JP" dirty="0">
              <a:solidFill>
                <a:srgbClr val="0070C0"/>
              </a:solidFill>
            </a:endParaRPr>
          </a:p>
          <a:p>
            <a:pPr marL="971550" lvl="1" indent="-571500">
              <a:buFont typeface="+mj-lt"/>
              <a:buAutoNum type="arabicPeriod"/>
            </a:pPr>
            <a:r>
              <a:rPr lang="en-US" altLang="ja-JP" dirty="0">
                <a:solidFill>
                  <a:srgbClr val="0070C0"/>
                </a:solidFill>
              </a:rPr>
              <a:t>Promotion</a:t>
            </a:r>
            <a:r>
              <a:rPr lang="en-US" altLang="ja-JP" dirty="0"/>
              <a:t> of study abroad and </a:t>
            </a:r>
            <a:r>
              <a:rPr lang="en-US" altLang="ja-JP" dirty="0">
                <a:solidFill>
                  <a:srgbClr val="0070C0"/>
                </a:solidFill>
              </a:rPr>
              <a:t>support</a:t>
            </a:r>
            <a:r>
              <a:rPr lang="en-US" altLang="ja-JP" dirty="0"/>
              <a:t> for study abroad students</a:t>
            </a:r>
            <a:endParaRPr lang="ja-JP" altLang="ja-JP" dirty="0"/>
          </a:p>
          <a:p>
            <a:pPr marL="971550" lvl="1" indent="-571500">
              <a:buFont typeface="+mj-lt"/>
              <a:buAutoNum type="arabicPeriod"/>
            </a:pPr>
            <a:r>
              <a:rPr lang="en-US" altLang="ja-JP" dirty="0">
                <a:solidFill>
                  <a:srgbClr val="0070C0"/>
                </a:solidFill>
              </a:rPr>
              <a:t>Types and numbers </a:t>
            </a:r>
            <a:r>
              <a:rPr lang="en-US" altLang="ja-JP" dirty="0"/>
              <a:t>of study abroad </a:t>
            </a:r>
            <a:r>
              <a:rPr lang="en-US" altLang="ja-JP" dirty="0" smtClean="0"/>
              <a:t>students</a:t>
            </a:r>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24</a:t>
            </a:fld>
            <a:endParaRPr lang="en-US" altLang="ja-JP"/>
          </a:p>
        </p:txBody>
      </p:sp>
    </p:spTree>
    <p:extLst>
      <p:ext uri="{BB962C8B-B14F-4D97-AF65-F5344CB8AC3E}">
        <p14:creationId xmlns:p14="http://schemas.microsoft.com/office/powerpoint/2010/main" val="21121282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Indicators of </a:t>
            </a:r>
            <a:r>
              <a:rPr lang="en-US" altLang="ja-JP" dirty="0" smtClean="0"/>
              <a:t>Standard Evaluation </a:t>
            </a:r>
            <a:r>
              <a:rPr lang="en-US" altLang="ja-JP" dirty="0"/>
              <a:t>(1</a:t>
            </a:r>
            <a:r>
              <a:rPr kumimoji="1" lang="en-US" altLang="ja-JP" dirty="0" smtClean="0"/>
              <a:t>)</a:t>
            </a:r>
            <a:br>
              <a:rPr kumimoji="1" lang="en-US" altLang="ja-JP" dirty="0" smtClean="0"/>
            </a:br>
            <a:r>
              <a:rPr kumimoji="1" lang="en-US" altLang="ja-JP" dirty="0" smtClean="0"/>
              <a:t>Int’l Ed. Environment</a:t>
            </a:r>
            <a:endParaRPr kumimoji="1" lang="ja-JP" altLang="en-US" dirty="0"/>
          </a:p>
        </p:txBody>
      </p:sp>
      <p:sp>
        <p:nvSpPr>
          <p:cNvPr id="3" name="コンテンツ プレースホルダー 2"/>
          <p:cNvSpPr>
            <a:spLocks noGrp="1"/>
          </p:cNvSpPr>
          <p:nvPr>
            <p:ph idx="1"/>
          </p:nvPr>
        </p:nvSpPr>
        <p:spPr>
          <a:xfrm>
            <a:off x="107504" y="1881188"/>
            <a:ext cx="8856984" cy="4860180"/>
          </a:xfrm>
        </p:spPr>
        <p:txBody>
          <a:bodyPr>
            <a:normAutofit fontScale="85000" lnSpcReduction="20000"/>
          </a:bodyPr>
          <a:lstStyle/>
          <a:p>
            <a:pPr marL="514350" lvl="1" indent="-514350">
              <a:buFont typeface="+mj-lt"/>
              <a:buAutoNum type="arabicPeriod"/>
            </a:pPr>
            <a:r>
              <a:rPr lang="en-US" altLang="ja-JP" sz="3300" dirty="0"/>
              <a:t>Organizations and systems for internationalizing </a:t>
            </a:r>
            <a:r>
              <a:rPr lang="en-US" altLang="ja-JP" sz="3300" dirty="0" smtClean="0"/>
              <a:t>ed.</a:t>
            </a:r>
            <a:endParaRPr lang="en-US" altLang="ja-JP" sz="3300" dirty="0"/>
          </a:p>
          <a:p>
            <a:pPr marL="971550" lvl="1" indent="-514350">
              <a:buFont typeface="+mj-lt"/>
              <a:buAutoNum type="alphaLcPeriod"/>
            </a:pPr>
            <a:r>
              <a:rPr lang="en-US" altLang="ja-JP" sz="3100" dirty="0">
                <a:solidFill>
                  <a:srgbClr val="FF0000"/>
                </a:solidFill>
              </a:rPr>
              <a:t>Specialized organizations (center and office) to </a:t>
            </a:r>
            <a:r>
              <a:rPr lang="en-US" altLang="ja-JP" sz="3100" dirty="0" smtClean="0">
                <a:solidFill>
                  <a:srgbClr val="FF0000"/>
                </a:solidFill>
              </a:rPr>
              <a:t>engage in int’l </a:t>
            </a:r>
            <a:r>
              <a:rPr lang="en-US" altLang="ja-JP" sz="3100" dirty="0">
                <a:solidFill>
                  <a:srgbClr val="FF0000"/>
                </a:solidFill>
              </a:rPr>
              <a:t>education and affairs</a:t>
            </a:r>
            <a:endParaRPr lang="ja-JP" altLang="ja-JP" sz="3100" dirty="0">
              <a:solidFill>
                <a:srgbClr val="FF0000"/>
              </a:solidFill>
            </a:endParaRPr>
          </a:p>
          <a:p>
            <a:pPr marL="971550" lvl="1" indent="-514350">
              <a:buFont typeface="+mj-lt"/>
              <a:buAutoNum type="alphaLcPeriod"/>
            </a:pPr>
            <a:r>
              <a:rPr lang="en-US" altLang="ja-JP" sz="3100" dirty="0"/>
              <a:t>High-level </a:t>
            </a:r>
            <a:r>
              <a:rPr lang="en-US" altLang="ja-JP" sz="3100" dirty="0" smtClean="0"/>
              <a:t>and institution-wide </a:t>
            </a:r>
            <a:r>
              <a:rPr lang="en-US" altLang="ja-JP" sz="3100" dirty="0"/>
              <a:t>office for the promotion and planning of internationalization</a:t>
            </a:r>
            <a:endParaRPr lang="ja-JP" altLang="ja-JP" sz="3100" dirty="0"/>
          </a:p>
          <a:p>
            <a:pPr marL="971550" lvl="1" indent="-514350">
              <a:buFont typeface="+mj-lt"/>
              <a:buAutoNum type="alphaLcPeriod"/>
            </a:pPr>
            <a:r>
              <a:rPr lang="en-US" altLang="ja-JP" sz="3100" dirty="0"/>
              <a:t>Overseas bases </a:t>
            </a:r>
            <a:r>
              <a:rPr lang="en-US" altLang="ja-JP" sz="3100" dirty="0" smtClean="0"/>
              <a:t>(e.g., branches</a:t>
            </a:r>
            <a:r>
              <a:rPr lang="en-US" altLang="ja-JP" sz="3100" dirty="0"/>
              <a:t>, gateway offices)</a:t>
            </a:r>
            <a:endParaRPr lang="ja-JP" altLang="ja-JP" sz="3100" dirty="0"/>
          </a:p>
          <a:p>
            <a:pPr marL="971550" lvl="1" indent="-514350">
              <a:buFont typeface="+mj-lt"/>
              <a:buAutoNum type="alphaLcPeriod"/>
            </a:pPr>
            <a:r>
              <a:rPr lang="en-US" altLang="ja-JP" sz="3100" dirty="0">
                <a:solidFill>
                  <a:srgbClr val="FF0000"/>
                </a:solidFill>
              </a:rPr>
              <a:t>Full-time non-Japanese faculty members</a:t>
            </a:r>
            <a:endParaRPr lang="ja-JP" altLang="ja-JP" sz="3100" dirty="0">
              <a:solidFill>
                <a:srgbClr val="FF0000"/>
              </a:solidFill>
            </a:endParaRPr>
          </a:p>
          <a:p>
            <a:pPr marL="971550" lvl="1" indent="-514350">
              <a:buFont typeface="+mj-lt"/>
              <a:buAutoNum type="alphaLcPeriod"/>
            </a:pPr>
            <a:r>
              <a:rPr lang="en-US" altLang="ja-JP" sz="3100" dirty="0">
                <a:solidFill>
                  <a:srgbClr val="FF0000"/>
                </a:solidFill>
              </a:rPr>
              <a:t>Full-time Japanese faculty members who have educational and research experiences abroad</a:t>
            </a:r>
            <a:endParaRPr lang="ja-JP" altLang="ja-JP" sz="3100" dirty="0">
              <a:solidFill>
                <a:srgbClr val="FF0000"/>
              </a:solidFill>
            </a:endParaRPr>
          </a:p>
          <a:p>
            <a:pPr marL="971550" lvl="1" indent="-514350">
              <a:buFont typeface="+mj-lt"/>
              <a:buAutoNum type="alphaLcPeriod"/>
            </a:pPr>
            <a:r>
              <a:rPr lang="en-US" altLang="ja-JP" sz="3100" dirty="0">
                <a:solidFill>
                  <a:srgbClr val="FF0000"/>
                </a:solidFill>
              </a:rPr>
              <a:t>Full-time staff members who are fluent in foreign languages</a:t>
            </a:r>
            <a:endParaRPr lang="ja-JP" altLang="ja-JP" sz="3100" dirty="0">
              <a:solidFill>
                <a:srgbClr val="FF0000"/>
              </a:solidFill>
            </a:endParaRPr>
          </a:p>
          <a:p>
            <a:pPr marL="971550" lvl="1" indent="-514350">
              <a:buFont typeface="+mj-lt"/>
              <a:buAutoNum type="alphaLcPeriod"/>
            </a:pPr>
            <a:r>
              <a:rPr lang="en-US" altLang="ja-JP" sz="3100" dirty="0"/>
              <a:t>Faculty and staff development programs for internationalizing education </a:t>
            </a:r>
            <a:endParaRPr lang="ja-JP" altLang="ja-JP" sz="31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25</a:t>
            </a:fld>
            <a:endParaRPr lang="en-US" altLang="ja-JP"/>
          </a:p>
        </p:txBody>
      </p:sp>
    </p:spTree>
    <p:extLst>
      <p:ext uri="{BB962C8B-B14F-4D97-AF65-F5344CB8AC3E}">
        <p14:creationId xmlns:p14="http://schemas.microsoft.com/office/powerpoint/2010/main" val="1598281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(2)</a:t>
            </a:r>
            <a:r>
              <a:rPr lang="en-US" altLang="ja-JP" dirty="0"/>
              <a:t/>
            </a:r>
            <a:br>
              <a:rPr lang="en-US" altLang="ja-JP" dirty="0"/>
            </a:br>
            <a:r>
              <a:rPr lang="en-US" altLang="ja-JP" dirty="0"/>
              <a:t>Int’l Ed. Environment</a:t>
            </a:r>
            <a:endParaRPr kumimoji="1" lang="ja-JP" altLang="en-US" dirty="0"/>
          </a:p>
        </p:txBody>
      </p:sp>
      <p:sp>
        <p:nvSpPr>
          <p:cNvPr id="3" name="コンテンツ プレースホルダー 2"/>
          <p:cNvSpPr>
            <a:spLocks noGrp="1"/>
          </p:cNvSpPr>
          <p:nvPr>
            <p:ph idx="1"/>
          </p:nvPr>
        </p:nvSpPr>
        <p:spPr>
          <a:xfrm>
            <a:off x="255588" y="1881188"/>
            <a:ext cx="8708900" cy="4572148"/>
          </a:xfrm>
        </p:spPr>
        <p:txBody>
          <a:bodyPr>
            <a:normAutofit fontScale="92500"/>
          </a:bodyPr>
          <a:lstStyle/>
          <a:p>
            <a:pPr marL="514350" lvl="1" indent="-514350">
              <a:buFont typeface="+mj-lt"/>
              <a:buAutoNum type="arabicPeriod" startAt="2"/>
            </a:pPr>
            <a:r>
              <a:rPr lang="en-US" altLang="ja-JP" dirty="0" smtClean="0"/>
              <a:t>Internationalizing </a:t>
            </a:r>
            <a:r>
              <a:rPr lang="en-US" altLang="ja-JP" dirty="0"/>
              <a:t>educational contents and </a:t>
            </a:r>
            <a:r>
              <a:rPr lang="en-US" altLang="ja-JP" dirty="0" smtClean="0"/>
              <a:t>methods</a:t>
            </a:r>
          </a:p>
          <a:p>
            <a:pPr marL="914400" lvl="1" indent="-514350">
              <a:buFont typeface="+mj-lt"/>
              <a:buAutoNum type="alphaLcPeriod"/>
            </a:pPr>
            <a:r>
              <a:rPr lang="en-US" altLang="ja-JP" sz="2600" dirty="0">
                <a:solidFill>
                  <a:srgbClr val="FF0000"/>
                </a:solidFill>
              </a:rPr>
              <a:t>Courses taught in a foreign language (English)</a:t>
            </a:r>
            <a:endParaRPr lang="ja-JP" altLang="ja-JP" sz="2600" dirty="0">
              <a:solidFill>
                <a:srgbClr val="FF0000"/>
              </a:solidFill>
            </a:endParaRPr>
          </a:p>
          <a:p>
            <a:pPr marL="914400" lvl="1" indent="-514350">
              <a:buFont typeface="+mj-lt"/>
              <a:buAutoNum type="alphaLcPeriod"/>
            </a:pPr>
            <a:r>
              <a:rPr lang="en-US" altLang="ja-JP" sz="2600" dirty="0"/>
              <a:t>Degree programs fully taught in a foreign language (English)</a:t>
            </a:r>
            <a:endParaRPr lang="ja-JP" altLang="ja-JP" sz="2600" dirty="0"/>
          </a:p>
          <a:p>
            <a:pPr marL="914400" lvl="1" indent="-514350">
              <a:buFont typeface="+mj-lt"/>
              <a:buAutoNum type="alphaLcPeriod"/>
            </a:pPr>
            <a:r>
              <a:rPr lang="en-US" altLang="ja-JP" sz="2600" dirty="0" smtClean="0">
                <a:solidFill>
                  <a:srgbClr val="FF0000"/>
                </a:solidFill>
              </a:rPr>
              <a:t>International </a:t>
            </a:r>
            <a:r>
              <a:rPr lang="en-US" altLang="ja-JP" sz="2600" dirty="0">
                <a:solidFill>
                  <a:srgbClr val="FF0000"/>
                </a:solidFill>
              </a:rPr>
              <a:t>compatibility of educational programs and their curricular</a:t>
            </a:r>
            <a:endParaRPr lang="ja-JP" altLang="ja-JP" sz="2600" dirty="0">
              <a:solidFill>
                <a:srgbClr val="FF0000"/>
              </a:solidFill>
            </a:endParaRPr>
          </a:p>
          <a:p>
            <a:pPr marL="914400" lvl="1" indent="-514350">
              <a:buFont typeface="+mj-lt"/>
              <a:buAutoNum type="alphaLcPeriod"/>
            </a:pPr>
            <a:r>
              <a:rPr lang="en-US" altLang="ja-JP" sz="2600" dirty="0"/>
              <a:t>Activities to promote the integration between international and domestic students</a:t>
            </a:r>
            <a:endParaRPr lang="ja-JP" altLang="ja-JP" sz="2600" dirty="0"/>
          </a:p>
          <a:p>
            <a:pPr marL="914400" lvl="1" indent="-514350">
              <a:buFont typeface="+mj-lt"/>
              <a:buAutoNum type="alphaLcPeriod"/>
            </a:pPr>
            <a:r>
              <a:rPr lang="en-US" altLang="ja-JP" sz="2600" dirty="0">
                <a:solidFill>
                  <a:srgbClr val="FF0000"/>
                </a:solidFill>
              </a:rPr>
              <a:t>Partnership and collaboration with universities abroad</a:t>
            </a:r>
            <a:endParaRPr lang="ja-JP" altLang="ja-JP" sz="2600" dirty="0">
              <a:solidFill>
                <a:srgbClr val="FF0000"/>
              </a:solidFill>
            </a:endParaRPr>
          </a:p>
          <a:p>
            <a:pPr marL="914400" lvl="1" indent="-514350">
              <a:buFont typeface="+mj-lt"/>
              <a:buAutoNum type="alphaLcPeriod"/>
            </a:pPr>
            <a:r>
              <a:rPr lang="en-US" altLang="ja-JP" sz="2600" dirty="0">
                <a:solidFill>
                  <a:srgbClr val="FF0000"/>
                </a:solidFill>
              </a:rPr>
              <a:t>Participation in international university consortia</a:t>
            </a:r>
            <a:endParaRPr lang="ja-JP" altLang="ja-JP" sz="2600" dirty="0">
              <a:solidFill>
                <a:srgbClr val="FF0000"/>
              </a:solidFill>
            </a:endParaRPr>
          </a:p>
          <a:p>
            <a:pPr marL="0" lvl="1" indent="0">
              <a:buNone/>
            </a:pP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26</a:t>
            </a:fld>
            <a:endParaRPr lang="en-US" altLang="ja-JP"/>
          </a:p>
        </p:txBody>
      </p:sp>
    </p:spTree>
    <p:extLst>
      <p:ext uri="{BB962C8B-B14F-4D97-AF65-F5344CB8AC3E}">
        <p14:creationId xmlns:p14="http://schemas.microsoft.com/office/powerpoint/2010/main" val="142006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(3)</a:t>
            </a:r>
            <a:br>
              <a:rPr lang="en-US" altLang="ja-JP" dirty="0" smtClean="0"/>
            </a:br>
            <a:r>
              <a:rPr lang="en-US" altLang="ja-JP" dirty="0" smtClean="0"/>
              <a:t>Int’l Ed. Environment</a:t>
            </a:r>
            <a:endParaRPr kumimoji="1" lang="ja-JP" altLang="en-US" dirty="0"/>
          </a:p>
        </p:txBody>
      </p:sp>
      <p:sp>
        <p:nvSpPr>
          <p:cNvPr id="3" name="コンテンツ プレースホルダー 2"/>
          <p:cNvSpPr>
            <a:spLocks noGrp="1"/>
          </p:cNvSpPr>
          <p:nvPr>
            <p:ph idx="1"/>
          </p:nvPr>
        </p:nvSpPr>
        <p:spPr>
          <a:xfrm>
            <a:off x="255588" y="1881188"/>
            <a:ext cx="8637587" cy="4572148"/>
          </a:xfrm>
        </p:spPr>
        <p:txBody>
          <a:bodyPr/>
          <a:lstStyle/>
          <a:p>
            <a:pPr marL="514350" lvl="0" indent="-514350">
              <a:buFont typeface="+mj-lt"/>
              <a:buAutoNum type="arabicPeriod" startAt="3"/>
            </a:pPr>
            <a:r>
              <a:rPr lang="en-US" altLang="ja-JP" dirty="0" smtClean="0"/>
              <a:t>Public </a:t>
            </a:r>
            <a:r>
              <a:rPr lang="en-US" altLang="ja-JP" dirty="0"/>
              <a:t>information disclosure on education</a:t>
            </a:r>
            <a:endParaRPr lang="ja-JP" altLang="ja-JP" dirty="0"/>
          </a:p>
          <a:p>
            <a:pPr marL="914400" lvl="1" indent="-514350">
              <a:buFont typeface="+mj-lt"/>
              <a:buAutoNum type="alphaLcPeriod"/>
            </a:pPr>
            <a:r>
              <a:rPr lang="en-US" altLang="ja-JP" dirty="0" smtClean="0"/>
              <a:t>Disseminate </a:t>
            </a:r>
            <a:r>
              <a:rPr lang="en-US" altLang="ja-JP" dirty="0"/>
              <a:t>educational information in </a:t>
            </a:r>
            <a:r>
              <a:rPr lang="en-US" altLang="ja-JP" dirty="0" smtClean="0"/>
              <a:t>foreign languages</a:t>
            </a:r>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27</a:t>
            </a:fld>
            <a:endParaRPr lang="en-US" altLang="ja-JP"/>
          </a:p>
        </p:txBody>
      </p:sp>
    </p:spTree>
    <p:extLst>
      <p:ext uri="{BB962C8B-B14F-4D97-AF65-F5344CB8AC3E}">
        <p14:creationId xmlns:p14="http://schemas.microsoft.com/office/powerpoint/2010/main" val="2481386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(4)</a:t>
            </a:r>
            <a:r>
              <a:rPr lang="en-US" altLang="ja-JP" dirty="0"/>
              <a:t/>
            </a:r>
            <a:br>
              <a:rPr lang="en-US" altLang="ja-JP" dirty="0"/>
            </a:br>
            <a:r>
              <a:rPr lang="en-US" altLang="ja-JP" dirty="0" smtClean="0"/>
              <a:t>International Students</a:t>
            </a:r>
            <a:endParaRPr kumimoji="1" lang="ja-JP" altLang="en-US" dirty="0"/>
          </a:p>
        </p:txBody>
      </p:sp>
      <p:sp>
        <p:nvSpPr>
          <p:cNvPr id="3" name="コンテンツ プレースホルダー 2"/>
          <p:cNvSpPr>
            <a:spLocks noGrp="1"/>
          </p:cNvSpPr>
          <p:nvPr>
            <p:ph idx="1"/>
          </p:nvPr>
        </p:nvSpPr>
        <p:spPr>
          <a:xfrm>
            <a:off x="255588" y="1881188"/>
            <a:ext cx="8637587" cy="4644156"/>
          </a:xfrm>
        </p:spPr>
        <p:txBody>
          <a:bodyPr>
            <a:normAutofit fontScale="92500"/>
          </a:bodyPr>
          <a:lstStyle/>
          <a:p>
            <a:pPr marL="514350" lvl="0" indent="-514350">
              <a:buFont typeface="+mj-lt"/>
              <a:buAutoNum type="arabicPeriod"/>
            </a:pPr>
            <a:r>
              <a:rPr lang="en-US" altLang="ja-JP" dirty="0" smtClean="0"/>
              <a:t>Educational/Academic </a:t>
            </a:r>
            <a:r>
              <a:rPr lang="en-US" altLang="ja-JP" dirty="0"/>
              <a:t>programs and curricula </a:t>
            </a:r>
            <a:endParaRPr lang="ja-JP" altLang="ja-JP" dirty="0"/>
          </a:p>
          <a:p>
            <a:pPr marL="971550" lvl="1" indent="-514350">
              <a:buFont typeface="+mj-lt"/>
              <a:buAutoNum type="alphaLcPeriod"/>
            </a:pPr>
            <a:r>
              <a:rPr lang="en-US" altLang="ja-JP" dirty="0">
                <a:solidFill>
                  <a:srgbClr val="FF0000"/>
                </a:solidFill>
              </a:rPr>
              <a:t>Courses taught in a foreign language (English)</a:t>
            </a:r>
            <a:endParaRPr lang="ja-JP" altLang="ja-JP" dirty="0">
              <a:solidFill>
                <a:srgbClr val="FF0000"/>
              </a:solidFill>
            </a:endParaRPr>
          </a:p>
          <a:p>
            <a:pPr marL="971550" lvl="1" indent="-514350">
              <a:buFont typeface="+mj-lt"/>
              <a:buAutoNum type="alphaLcPeriod"/>
            </a:pPr>
            <a:r>
              <a:rPr lang="en-US" altLang="ja-JP" dirty="0"/>
              <a:t>Degree programs fully taught in a foreign language (English)</a:t>
            </a:r>
            <a:endParaRPr lang="ja-JP" altLang="ja-JP" dirty="0"/>
          </a:p>
          <a:p>
            <a:pPr marL="971550" lvl="1" indent="-514350">
              <a:buFont typeface="+mj-lt"/>
              <a:buAutoNum type="alphaLcPeriod"/>
            </a:pPr>
            <a:r>
              <a:rPr lang="en-US" altLang="ja-JP" dirty="0">
                <a:solidFill>
                  <a:srgbClr val="FF0000"/>
                </a:solidFill>
              </a:rPr>
              <a:t>Japanese language and culture courses and programs</a:t>
            </a:r>
            <a:endParaRPr lang="ja-JP" altLang="ja-JP" dirty="0">
              <a:solidFill>
                <a:srgbClr val="FF0000"/>
              </a:solidFill>
            </a:endParaRPr>
          </a:p>
          <a:p>
            <a:pPr marL="971550" lvl="1" indent="-514350">
              <a:buFont typeface="+mj-lt"/>
              <a:buAutoNum type="alphaLcPeriod"/>
            </a:pPr>
            <a:r>
              <a:rPr lang="en-US" altLang="ja-JP" dirty="0"/>
              <a:t>Double and joint degree programs</a:t>
            </a:r>
            <a:endParaRPr lang="ja-JP" altLang="ja-JP" dirty="0"/>
          </a:p>
          <a:p>
            <a:pPr marL="971550" lvl="1" indent="-514350">
              <a:buFont typeface="+mj-lt"/>
              <a:buAutoNum type="alphaLcPeriod"/>
            </a:pPr>
            <a:r>
              <a:rPr lang="en-US" altLang="ja-JP" dirty="0">
                <a:solidFill>
                  <a:srgbClr val="FF0000"/>
                </a:solidFill>
              </a:rPr>
              <a:t>Short-term </a:t>
            </a:r>
            <a:r>
              <a:rPr lang="en-US" altLang="ja-JP" dirty="0" smtClean="0">
                <a:solidFill>
                  <a:srgbClr val="FF0000"/>
                </a:solidFill>
              </a:rPr>
              <a:t>(less than 3 months, e.g., summer </a:t>
            </a:r>
            <a:r>
              <a:rPr lang="en-US" altLang="ja-JP" dirty="0">
                <a:solidFill>
                  <a:srgbClr val="FF0000"/>
                </a:solidFill>
              </a:rPr>
              <a:t>programs) and mid-term </a:t>
            </a:r>
            <a:r>
              <a:rPr lang="en-US" altLang="ja-JP" dirty="0" smtClean="0">
                <a:solidFill>
                  <a:srgbClr val="FF0000"/>
                </a:solidFill>
              </a:rPr>
              <a:t>(one to two semester) programs</a:t>
            </a:r>
            <a:endParaRPr lang="ja-JP"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28</a:t>
            </a:fld>
            <a:endParaRPr lang="en-US" altLang="ja-JP"/>
          </a:p>
        </p:txBody>
      </p:sp>
    </p:spTree>
    <p:extLst>
      <p:ext uri="{BB962C8B-B14F-4D97-AF65-F5344CB8AC3E}">
        <p14:creationId xmlns:p14="http://schemas.microsoft.com/office/powerpoint/2010/main" val="3833164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(5)</a:t>
            </a:r>
            <a:r>
              <a:rPr lang="en-US" altLang="ja-JP" dirty="0"/>
              <a:t/>
            </a:r>
            <a:br>
              <a:rPr lang="en-US" altLang="ja-JP" dirty="0"/>
            </a:br>
            <a:r>
              <a:rPr lang="en-US" altLang="ja-JP" dirty="0"/>
              <a:t>International Students</a:t>
            </a:r>
            <a:endParaRPr kumimoji="1" lang="ja-JP" altLang="en-US" dirty="0"/>
          </a:p>
        </p:txBody>
      </p:sp>
      <p:sp>
        <p:nvSpPr>
          <p:cNvPr id="3" name="コンテンツ プレースホルダー 2"/>
          <p:cNvSpPr>
            <a:spLocks noGrp="1"/>
          </p:cNvSpPr>
          <p:nvPr>
            <p:ph idx="1"/>
          </p:nvPr>
        </p:nvSpPr>
        <p:spPr>
          <a:xfrm>
            <a:off x="255588" y="1881188"/>
            <a:ext cx="8637587" cy="4716164"/>
          </a:xfrm>
        </p:spPr>
        <p:txBody>
          <a:bodyPr>
            <a:normAutofit fontScale="92500" lnSpcReduction="10000"/>
          </a:bodyPr>
          <a:lstStyle/>
          <a:p>
            <a:pPr marL="514350" lvl="0" indent="-514350">
              <a:buFont typeface="+mj-lt"/>
              <a:buAutoNum type="arabicPeriod" startAt="2"/>
            </a:pPr>
            <a:r>
              <a:rPr lang="en-US" altLang="ja-JP" dirty="0"/>
              <a:t>Support for international students</a:t>
            </a:r>
            <a:endParaRPr lang="ja-JP" altLang="ja-JP" dirty="0"/>
          </a:p>
          <a:p>
            <a:pPr marL="971550" lvl="1" indent="-514350">
              <a:buFont typeface="+mj-lt"/>
              <a:buAutoNum type="alphaLcPeriod"/>
            </a:pPr>
            <a:r>
              <a:rPr lang="en-US" altLang="ja-JP" dirty="0">
                <a:solidFill>
                  <a:srgbClr val="FF0000"/>
                </a:solidFill>
              </a:rPr>
              <a:t>Multi-lingual web pages</a:t>
            </a:r>
            <a:endParaRPr lang="ja-JP" altLang="ja-JP" dirty="0">
              <a:solidFill>
                <a:srgbClr val="FF0000"/>
              </a:solidFill>
            </a:endParaRPr>
          </a:p>
          <a:p>
            <a:pPr marL="971550" lvl="1" indent="-514350">
              <a:buFont typeface="+mj-lt"/>
              <a:buAutoNum type="alphaLcPeriod"/>
            </a:pPr>
            <a:r>
              <a:rPr lang="en-US" altLang="ja-JP" dirty="0"/>
              <a:t>Multi-lingual documentation (documents provided in foreign languages)</a:t>
            </a:r>
            <a:endParaRPr lang="ja-JP" altLang="ja-JP" dirty="0"/>
          </a:p>
          <a:p>
            <a:pPr marL="971550" lvl="1" indent="-514350">
              <a:buFont typeface="+mj-lt"/>
              <a:buAutoNum type="alphaLcPeriod"/>
            </a:pPr>
            <a:r>
              <a:rPr lang="en-US" altLang="ja-JP" dirty="0" smtClean="0">
                <a:solidFill>
                  <a:srgbClr val="FF0000"/>
                </a:solidFill>
              </a:rPr>
              <a:t>Educational and learning </a:t>
            </a:r>
            <a:r>
              <a:rPr lang="en-US" altLang="ja-JP" dirty="0">
                <a:solidFill>
                  <a:srgbClr val="FF0000"/>
                </a:solidFill>
              </a:rPr>
              <a:t>support </a:t>
            </a:r>
            <a:r>
              <a:rPr lang="en-US" altLang="ja-JP" dirty="0" smtClean="0">
                <a:solidFill>
                  <a:srgbClr val="FF0000"/>
                </a:solidFill>
              </a:rPr>
              <a:t>for int’l students </a:t>
            </a:r>
            <a:endParaRPr lang="ja-JP" altLang="ja-JP" dirty="0">
              <a:solidFill>
                <a:srgbClr val="FF0000"/>
              </a:solidFill>
            </a:endParaRPr>
          </a:p>
          <a:p>
            <a:pPr marL="971550" lvl="1" indent="-514350">
              <a:buFont typeface="+mj-lt"/>
              <a:buAutoNum type="alphaLcPeriod"/>
            </a:pPr>
            <a:r>
              <a:rPr lang="en-US" altLang="ja-JP" dirty="0">
                <a:solidFill>
                  <a:srgbClr val="FF0000"/>
                </a:solidFill>
              </a:rPr>
              <a:t>Dormitory and housing support</a:t>
            </a:r>
            <a:endParaRPr lang="ja-JP" altLang="ja-JP" dirty="0">
              <a:solidFill>
                <a:srgbClr val="FF0000"/>
              </a:solidFill>
            </a:endParaRPr>
          </a:p>
          <a:p>
            <a:pPr marL="971550" lvl="1" indent="-514350">
              <a:buFont typeface="+mj-lt"/>
              <a:buAutoNum type="alphaLcPeriod"/>
            </a:pPr>
            <a:r>
              <a:rPr lang="en-US" altLang="ja-JP" dirty="0"/>
              <a:t>Counseling and advising service</a:t>
            </a:r>
            <a:endParaRPr lang="ja-JP" altLang="ja-JP" dirty="0"/>
          </a:p>
          <a:p>
            <a:pPr marL="971550" lvl="1" indent="-514350">
              <a:buFont typeface="+mj-lt"/>
              <a:buAutoNum type="alphaLcPeriod"/>
            </a:pPr>
            <a:r>
              <a:rPr lang="en-US" altLang="ja-JP" dirty="0">
                <a:solidFill>
                  <a:srgbClr val="FF0000"/>
                </a:solidFill>
              </a:rPr>
              <a:t>Financial assistance </a:t>
            </a:r>
            <a:r>
              <a:rPr lang="en-US" altLang="ja-JP" dirty="0" smtClean="0">
                <a:solidFill>
                  <a:srgbClr val="FF0000"/>
                </a:solidFill>
              </a:rPr>
              <a:t>(e.g., scholarships </a:t>
            </a:r>
            <a:r>
              <a:rPr lang="en-US" altLang="ja-JP" dirty="0">
                <a:solidFill>
                  <a:srgbClr val="FF0000"/>
                </a:solidFill>
              </a:rPr>
              <a:t>and tuition waiver and reduction)</a:t>
            </a:r>
            <a:endParaRPr lang="ja-JP" altLang="ja-JP" dirty="0">
              <a:solidFill>
                <a:srgbClr val="FF0000"/>
              </a:solidFill>
            </a:endParaRPr>
          </a:p>
          <a:p>
            <a:pPr marL="971550" lvl="1" indent="-514350">
              <a:buFont typeface="+mj-lt"/>
              <a:buAutoNum type="alphaLcPeriod"/>
            </a:pPr>
            <a:r>
              <a:rPr lang="en-US" altLang="ja-JP" dirty="0">
                <a:solidFill>
                  <a:srgbClr val="FF0000"/>
                </a:solidFill>
              </a:rPr>
              <a:t>Career </a:t>
            </a:r>
            <a:r>
              <a:rPr lang="en-US" altLang="ja-JP" dirty="0" smtClean="0">
                <a:solidFill>
                  <a:srgbClr val="FF0000"/>
                </a:solidFill>
              </a:rPr>
              <a:t>development and guidance </a:t>
            </a:r>
            <a:r>
              <a:rPr lang="en-US" altLang="ja-JP" dirty="0">
                <a:solidFill>
                  <a:srgbClr val="FF0000"/>
                </a:solidFill>
              </a:rPr>
              <a:t>service</a:t>
            </a:r>
            <a:endParaRPr lang="ja-JP" altLang="ja-JP" dirty="0">
              <a:solidFill>
                <a:srgbClr val="FF0000"/>
              </a:solidFill>
            </a:endParaRPr>
          </a:p>
          <a:p>
            <a:pPr marL="971550" lvl="1" indent="-514350">
              <a:buFont typeface="+mj-lt"/>
              <a:buAutoNum type="alphaLcPeriod"/>
            </a:pPr>
            <a:r>
              <a:rPr lang="en-US" altLang="ja-JP" dirty="0"/>
              <a:t>Support for international student associations</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29</a:t>
            </a:fld>
            <a:endParaRPr lang="en-US" altLang="ja-JP"/>
          </a:p>
        </p:txBody>
      </p:sp>
    </p:spTree>
    <p:extLst>
      <p:ext uri="{BB962C8B-B14F-4D97-AF65-F5344CB8AC3E}">
        <p14:creationId xmlns:p14="http://schemas.microsoft.com/office/powerpoint/2010/main" val="808152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Reasons to Measure Internationalization</a:t>
            </a:r>
            <a:endParaRPr kumimoji="1" lang="ja-JP" altLang="en-US" dirty="0"/>
          </a:p>
        </p:txBody>
      </p:sp>
      <p:sp>
        <p:nvSpPr>
          <p:cNvPr id="3" name="コンテンツ プレースホルダー 2"/>
          <p:cNvSpPr>
            <a:spLocks noGrp="1"/>
          </p:cNvSpPr>
          <p:nvPr>
            <p:ph idx="1"/>
          </p:nvPr>
        </p:nvSpPr>
        <p:spPr>
          <a:xfrm>
            <a:off x="179512" y="1881188"/>
            <a:ext cx="8784976" cy="4788172"/>
          </a:xfrm>
        </p:spPr>
        <p:txBody>
          <a:bodyPr>
            <a:normAutofit fontScale="92500" lnSpcReduction="20000"/>
          </a:bodyPr>
          <a:lstStyle/>
          <a:p>
            <a:r>
              <a:rPr kumimoji="1" lang="en-US" altLang="ja-JP" dirty="0" smtClean="0"/>
              <a:t>Evaluate the quantity of activity</a:t>
            </a:r>
          </a:p>
          <a:p>
            <a:r>
              <a:rPr lang="en-US" altLang="ja-JP" dirty="0" smtClean="0"/>
              <a:t>Evaluate</a:t>
            </a:r>
            <a:r>
              <a:rPr kumimoji="1" lang="en-US" altLang="ja-JP" dirty="0" smtClean="0"/>
              <a:t> the quality of activity</a:t>
            </a:r>
          </a:p>
          <a:p>
            <a:r>
              <a:rPr lang="en-US" altLang="ja-JP" dirty="0" smtClean="0"/>
              <a:t>Evaluate the contribution of internationalization to overall institutional goals, vision, and mission</a:t>
            </a:r>
          </a:p>
          <a:p>
            <a:r>
              <a:rPr lang="en-US" altLang="ja-JP" dirty="0" smtClean="0"/>
              <a:t>Evaluate the effectiveness of an int’l strategy</a:t>
            </a:r>
          </a:p>
          <a:p>
            <a:r>
              <a:rPr lang="en-US" altLang="ja-JP" dirty="0" smtClean="0"/>
              <a:t>Benchmark with other universities</a:t>
            </a:r>
          </a:p>
          <a:p>
            <a:r>
              <a:rPr lang="en-US" altLang="ja-JP" dirty="0" smtClean="0"/>
              <a:t>Evaluate internationalization programs and practices  </a:t>
            </a:r>
          </a:p>
          <a:p>
            <a:r>
              <a:rPr lang="en-US" altLang="ja-JP" dirty="0" smtClean="0"/>
              <a:t>Make a future strategy and plans thru reviewing the current status of internationalization </a:t>
            </a:r>
          </a:p>
          <a:p>
            <a:pPr>
              <a:buFont typeface="Wingdings" pitchFamily="2" charset="2"/>
              <a:buChar char="Ø"/>
            </a:pPr>
            <a:r>
              <a:rPr kumimoji="1" lang="en-US" altLang="ja-JP" dirty="0" smtClean="0"/>
              <a:t>Underlying </a:t>
            </a:r>
            <a:r>
              <a:rPr kumimoji="1" lang="en-US" altLang="ja-JP" u="sng" dirty="0" smtClean="0"/>
              <a:t>improvement</a:t>
            </a: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a:t>
            </a:fld>
            <a:endParaRPr lang="en-US" altLang="ja-JP"/>
          </a:p>
        </p:txBody>
      </p:sp>
    </p:spTree>
    <p:extLst>
      <p:ext uri="{BB962C8B-B14F-4D97-AF65-F5344CB8AC3E}">
        <p14:creationId xmlns:p14="http://schemas.microsoft.com/office/powerpoint/2010/main" val="281733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(6)</a:t>
            </a:r>
            <a:r>
              <a:rPr lang="en-US" altLang="ja-JP" dirty="0"/>
              <a:t/>
            </a:r>
            <a:br>
              <a:rPr lang="en-US" altLang="ja-JP" dirty="0"/>
            </a:br>
            <a:r>
              <a:rPr lang="en-US" altLang="ja-JP" dirty="0"/>
              <a:t>International Students</a:t>
            </a:r>
            <a:endParaRPr kumimoji="1" lang="ja-JP" altLang="en-US" dirty="0"/>
          </a:p>
        </p:txBody>
      </p:sp>
      <p:sp>
        <p:nvSpPr>
          <p:cNvPr id="3" name="コンテンツ プレースホルダー 2"/>
          <p:cNvSpPr>
            <a:spLocks noGrp="1"/>
          </p:cNvSpPr>
          <p:nvPr>
            <p:ph idx="1"/>
          </p:nvPr>
        </p:nvSpPr>
        <p:spPr>
          <a:xfrm>
            <a:off x="255588" y="1881188"/>
            <a:ext cx="8637587" cy="4644156"/>
          </a:xfrm>
        </p:spPr>
        <p:txBody>
          <a:bodyPr>
            <a:normAutofit/>
          </a:bodyPr>
          <a:lstStyle/>
          <a:p>
            <a:pPr marL="514350" lvl="0" indent="-514350">
              <a:buFont typeface="+mj-lt"/>
              <a:buAutoNum type="arabicPeriod" startAt="3"/>
            </a:pPr>
            <a:r>
              <a:rPr lang="en-US" altLang="ja-JP" dirty="0"/>
              <a:t>International recruitment and admissions</a:t>
            </a:r>
            <a:endParaRPr lang="ja-JP" altLang="ja-JP" dirty="0"/>
          </a:p>
          <a:p>
            <a:pPr marL="971550" lvl="1" indent="-514350">
              <a:buFont typeface="+mj-lt"/>
              <a:buAutoNum type="alphaLcPeriod"/>
            </a:pPr>
            <a:r>
              <a:rPr lang="en-US" altLang="ja-JP" dirty="0">
                <a:solidFill>
                  <a:srgbClr val="FF0000"/>
                </a:solidFill>
              </a:rPr>
              <a:t>Special </a:t>
            </a:r>
            <a:r>
              <a:rPr lang="en-US" altLang="ja-JP" dirty="0" smtClean="0">
                <a:solidFill>
                  <a:srgbClr val="FF0000"/>
                </a:solidFill>
              </a:rPr>
              <a:t>admissions </a:t>
            </a:r>
            <a:r>
              <a:rPr lang="en-US" altLang="ja-JP" dirty="0">
                <a:solidFill>
                  <a:srgbClr val="FF0000"/>
                </a:solidFill>
              </a:rPr>
              <a:t>for international students</a:t>
            </a:r>
            <a:endParaRPr lang="ja-JP" altLang="ja-JP" dirty="0">
              <a:solidFill>
                <a:srgbClr val="FF0000"/>
              </a:solidFill>
            </a:endParaRPr>
          </a:p>
          <a:p>
            <a:pPr marL="971550" lvl="1" indent="-514350">
              <a:buFont typeface="+mj-lt"/>
              <a:buAutoNum type="alphaLcPeriod"/>
            </a:pPr>
            <a:r>
              <a:rPr lang="en-US" altLang="ja-JP" dirty="0" smtClean="0"/>
              <a:t>Admission screening </a:t>
            </a:r>
            <a:r>
              <a:rPr lang="en-US" altLang="ja-JP" dirty="0"/>
              <a:t>(exams and/or interviews) </a:t>
            </a:r>
            <a:r>
              <a:rPr lang="en-US" altLang="ja-JP" dirty="0" smtClean="0"/>
              <a:t>offered outside Japan</a:t>
            </a:r>
            <a:endParaRPr lang="ja-JP" altLang="ja-JP" dirty="0"/>
          </a:p>
          <a:p>
            <a:pPr marL="971550" lvl="1" indent="-514350">
              <a:buFont typeface="+mj-lt"/>
              <a:buAutoNum type="alphaLcPeriod"/>
            </a:pPr>
            <a:r>
              <a:rPr lang="en-US" altLang="ja-JP" dirty="0">
                <a:solidFill>
                  <a:srgbClr val="FF0000"/>
                </a:solidFill>
              </a:rPr>
              <a:t>Internet-based promotion </a:t>
            </a:r>
            <a:r>
              <a:rPr lang="en-US" altLang="ja-JP" dirty="0" smtClean="0">
                <a:solidFill>
                  <a:srgbClr val="FF0000"/>
                </a:solidFill>
              </a:rPr>
              <a:t>for int’l student recruitment </a:t>
            </a:r>
            <a:endParaRPr lang="ja-JP" altLang="ja-JP" dirty="0">
              <a:solidFill>
                <a:srgbClr val="FF0000"/>
              </a:solidFill>
            </a:endParaRPr>
          </a:p>
          <a:p>
            <a:pPr marL="971550" lvl="1" indent="-514350">
              <a:buFont typeface="+mj-lt"/>
              <a:buAutoNum type="alphaLcPeriod"/>
            </a:pPr>
            <a:r>
              <a:rPr lang="en-US" altLang="ja-JP" dirty="0" smtClean="0"/>
              <a:t>University promotion through education </a:t>
            </a:r>
            <a:r>
              <a:rPr lang="en-US" altLang="ja-JP" dirty="0"/>
              <a:t>fairs overseas</a:t>
            </a:r>
            <a:endParaRPr lang="ja-JP"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30</a:t>
            </a:fld>
            <a:endParaRPr lang="en-US" altLang="ja-JP"/>
          </a:p>
        </p:txBody>
      </p:sp>
    </p:spTree>
    <p:extLst>
      <p:ext uri="{BB962C8B-B14F-4D97-AF65-F5344CB8AC3E}">
        <p14:creationId xmlns:p14="http://schemas.microsoft.com/office/powerpoint/2010/main" val="1149013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(7)</a:t>
            </a:r>
            <a:r>
              <a:rPr lang="en-US" altLang="ja-JP" dirty="0"/>
              <a:t/>
            </a:r>
            <a:br>
              <a:rPr lang="en-US" altLang="ja-JP" dirty="0"/>
            </a:br>
            <a:r>
              <a:rPr lang="en-US" altLang="ja-JP" dirty="0"/>
              <a:t>International Students</a:t>
            </a:r>
            <a:endParaRPr kumimoji="1" lang="ja-JP" altLang="en-US" dirty="0"/>
          </a:p>
        </p:txBody>
      </p:sp>
      <p:sp>
        <p:nvSpPr>
          <p:cNvPr id="3" name="コンテンツ プレースホルダー 2"/>
          <p:cNvSpPr>
            <a:spLocks noGrp="1"/>
          </p:cNvSpPr>
          <p:nvPr>
            <p:ph idx="1"/>
          </p:nvPr>
        </p:nvSpPr>
        <p:spPr/>
        <p:txBody>
          <a:bodyPr/>
          <a:lstStyle/>
          <a:p>
            <a:pPr marL="514350" lvl="0" indent="-514350">
              <a:buFont typeface="+mj-lt"/>
              <a:buAutoNum type="arabicPeriod" startAt="4"/>
            </a:pPr>
            <a:r>
              <a:rPr lang="en-US" altLang="ja-JP" dirty="0" smtClean="0"/>
              <a:t>Diversity </a:t>
            </a:r>
            <a:r>
              <a:rPr lang="en-US" altLang="ja-JP" dirty="0"/>
              <a:t>and numbers of </a:t>
            </a:r>
            <a:r>
              <a:rPr lang="en-US" altLang="ja-JP" dirty="0" smtClean="0"/>
              <a:t>int’l </a:t>
            </a:r>
            <a:r>
              <a:rPr lang="en-US" altLang="ja-JP" dirty="0"/>
              <a:t>students</a:t>
            </a:r>
            <a:endParaRPr lang="ja-JP" altLang="ja-JP" dirty="0"/>
          </a:p>
          <a:p>
            <a:pPr marL="971550" lvl="1" indent="-514350">
              <a:buFont typeface="+mj-lt"/>
              <a:buAutoNum type="alphaLcPeriod"/>
            </a:pPr>
            <a:r>
              <a:rPr lang="en-US" altLang="ja-JP" dirty="0" smtClean="0"/>
              <a:t>Diversity of int’l students (e.g., degree-seeking</a:t>
            </a:r>
            <a:r>
              <a:rPr lang="en-US" altLang="ja-JP" dirty="0"/>
              <a:t>, exchange, short-term, semester abroad, double/joint degree students) </a:t>
            </a:r>
            <a:r>
              <a:rPr lang="en-US" altLang="ja-JP" dirty="0" smtClean="0"/>
              <a:t>and the </a:t>
            </a:r>
            <a:r>
              <a:rPr lang="en-US" altLang="ja-JP" dirty="0"/>
              <a:t>numbers of those </a:t>
            </a:r>
            <a:r>
              <a:rPr lang="en-US" altLang="ja-JP" dirty="0" smtClean="0"/>
              <a:t>students</a:t>
            </a:r>
          </a:p>
          <a:p>
            <a:pPr marL="981075" lvl="1">
              <a:buFont typeface="Wingdings" pitchFamily="2" charset="2"/>
              <a:buChar char="Ø"/>
            </a:pPr>
            <a:r>
              <a:rPr lang="en-US" altLang="ja-JP" dirty="0" smtClean="0"/>
              <a:t> </a:t>
            </a:r>
            <a:r>
              <a:rPr lang="en-US" altLang="ja-JP" dirty="0" smtClean="0">
                <a:solidFill>
                  <a:srgbClr val="FF0000"/>
                </a:solidFill>
              </a:rPr>
              <a:t>average</a:t>
            </a:r>
            <a:r>
              <a:rPr lang="en-US" altLang="ja-JP" dirty="0" smtClean="0"/>
              <a:t> </a:t>
            </a:r>
            <a:r>
              <a:rPr lang="en-US" altLang="ja-JP" dirty="0" smtClean="0">
                <a:solidFill>
                  <a:srgbClr val="FF0000"/>
                </a:solidFill>
              </a:rPr>
              <a:t>number</a:t>
            </a:r>
            <a:r>
              <a:rPr lang="en-US" altLang="ja-JP" dirty="0" smtClean="0"/>
              <a:t> </a:t>
            </a:r>
            <a:r>
              <a:rPr lang="en-US" altLang="ja-JP" dirty="0" smtClean="0">
                <a:solidFill>
                  <a:srgbClr val="FF0000"/>
                </a:solidFill>
              </a:rPr>
              <a:t>of </a:t>
            </a:r>
            <a:r>
              <a:rPr lang="en-US" altLang="ja-JP" dirty="0">
                <a:solidFill>
                  <a:srgbClr val="FF0000"/>
                </a:solidFill>
              </a:rPr>
              <a:t>int’l </a:t>
            </a:r>
            <a:r>
              <a:rPr lang="en-US" altLang="ja-JP" dirty="0" smtClean="0">
                <a:solidFill>
                  <a:srgbClr val="FF0000"/>
                </a:solidFill>
              </a:rPr>
              <a:t>students in the past 3 years: </a:t>
            </a:r>
            <a:r>
              <a:rPr lang="en-US" altLang="ja-JP" dirty="0">
                <a:solidFill>
                  <a:srgbClr val="FF0000"/>
                </a:solidFill>
              </a:rPr>
              <a:t>50-150 or 2-4% of the entire student population </a:t>
            </a:r>
            <a:endParaRPr lang="ja-JP"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31</a:t>
            </a:fld>
            <a:endParaRPr lang="en-US" altLang="ja-JP"/>
          </a:p>
        </p:txBody>
      </p:sp>
    </p:spTree>
    <p:extLst>
      <p:ext uri="{BB962C8B-B14F-4D97-AF65-F5344CB8AC3E}">
        <p14:creationId xmlns:p14="http://schemas.microsoft.com/office/powerpoint/2010/main" val="1187256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(8)</a:t>
            </a:r>
            <a:r>
              <a:rPr lang="en-US" altLang="ja-JP" dirty="0"/>
              <a:t/>
            </a:r>
            <a:br>
              <a:rPr lang="en-US" altLang="ja-JP" dirty="0"/>
            </a:br>
            <a:r>
              <a:rPr lang="en-US" altLang="ja-JP" dirty="0" smtClean="0"/>
              <a:t>Study Abroad</a:t>
            </a:r>
            <a:endParaRPr kumimoji="1" lang="ja-JP" altLang="en-US" dirty="0"/>
          </a:p>
        </p:txBody>
      </p:sp>
      <p:sp>
        <p:nvSpPr>
          <p:cNvPr id="3" name="コンテンツ プレースホルダー 2"/>
          <p:cNvSpPr>
            <a:spLocks noGrp="1"/>
          </p:cNvSpPr>
          <p:nvPr>
            <p:ph idx="1"/>
          </p:nvPr>
        </p:nvSpPr>
        <p:spPr>
          <a:xfrm>
            <a:off x="255588" y="1881188"/>
            <a:ext cx="8637587" cy="4716164"/>
          </a:xfrm>
        </p:spPr>
        <p:txBody>
          <a:bodyPr>
            <a:normAutofit fontScale="92500"/>
          </a:bodyPr>
          <a:lstStyle/>
          <a:p>
            <a:pPr marL="514350" lvl="0" indent="-514350">
              <a:buFont typeface="+mj-lt"/>
              <a:buAutoNum type="arabicPeriod"/>
            </a:pPr>
            <a:r>
              <a:rPr lang="en-US" altLang="ja-JP" dirty="0" smtClean="0"/>
              <a:t>Educational/Academic </a:t>
            </a:r>
            <a:r>
              <a:rPr lang="en-US" altLang="ja-JP" dirty="0"/>
              <a:t>programs and curricula</a:t>
            </a:r>
            <a:endParaRPr lang="ja-JP" altLang="ja-JP" dirty="0"/>
          </a:p>
          <a:p>
            <a:pPr marL="971550" lvl="1" indent="-514350">
              <a:buFont typeface="+mj-lt"/>
              <a:buAutoNum type="alphaLcPeriod"/>
            </a:pPr>
            <a:r>
              <a:rPr lang="en-US" altLang="ja-JP" dirty="0" smtClean="0">
                <a:solidFill>
                  <a:srgbClr val="FF0000"/>
                </a:solidFill>
              </a:rPr>
              <a:t>Courses </a:t>
            </a:r>
            <a:r>
              <a:rPr lang="en-US" altLang="ja-JP" dirty="0">
                <a:solidFill>
                  <a:srgbClr val="FF0000"/>
                </a:solidFill>
              </a:rPr>
              <a:t>of foreign languages and cross-cultural understanding to promote study abroad</a:t>
            </a:r>
            <a:endParaRPr lang="ja-JP" altLang="ja-JP" dirty="0">
              <a:solidFill>
                <a:srgbClr val="FF0000"/>
              </a:solidFill>
            </a:endParaRPr>
          </a:p>
          <a:p>
            <a:pPr marL="971550" lvl="1" indent="-514350">
              <a:buFont typeface="+mj-lt"/>
              <a:buAutoNum type="alphaLcPeriod"/>
            </a:pPr>
            <a:r>
              <a:rPr lang="en-US" altLang="ja-JP" dirty="0"/>
              <a:t>Credit transfer system </a:t>
            </a:r>
            <a:r>
              <a:rPr lang="en-US" altLang="ja-JP" dirty="0" smtClean="0"/>
              <a:t>(to </a:t>
            </a:r>
            <a:r>
              <a:rPr lang="en-US" altLang="ja-JP" dirty="0"/>
              <a:t>transfer credits that students earned at overseas institutions to their home institution)</a:t>
            </a:r>
            <a:endParaRPr lang="ja-JP" altLang="ja-JP" dirty="0"/>
          </a:p>
          <a:p>
            <a:pPr marL="971550" lvl="1" indent="-514350">
              <a:buFont typeface="+mj-lt"/>
              <a:buAutoNum type="alphaLcPeriod"/>
            </a:pPr>
            <a:r>
              <a:rPr lang="en-US" altLang="ja-JP" dirty="0"/>
              <a:t>Double and joint degree programs</a:t>
            </a:r>
            <a:endParaRPr lang="ja-JP" altLang="ja-JP" dirty="0"/>
          </a:p>
          <a:p>
            <a:pPr marL="971550" lvl="1" indent="-514350">
              <a:buFont typeface="+mj-lt"/>
              <a:buAutoNum type="alphaLcPeriod"/>
            </a:pPr>
            <a:r>
              <a:rPr lang="en-US" altLang="ja-JP" dirty="0">
                <a:solidFill>
                  <a:srgbClr val="FF0000"/>
                </a:solidFill>
              </a:rPr>
              <a:t>Short-term </a:t>
            </a:r>
            <a:r>
              <a:rPr lang="en-US" altLang="ja-JP" dirty="0" smtClean="0">
                <a:solidFill>
                  <a:srgbClr val="FF0000"/>
                </a:solidFill>
              </a:rPr>
              <a:t>(less than 3 months, e.g., summer programs</a:t>
            </a:r>
            <a:r>
              <a:rPr lang="en-US" altLang="ja-JP" dirty="0">
                <a:solidFill>
                  <a:srgbClr val="FF0000"/>
                </a:solidFill>
              </a:rPr>
              <a:t>) and mid-term (one to two </a:t>
            </a:r>
            <a:r>
              <a:rPr lang="en-US" altLang="ja-JP" dirty="0" smtClean="0">
                <a:solidFill>
                  <a:srgbClr val="FF0000"/>
                </a:solidFill>
              </a:rPr>
              <a:t>semester) study </a:t>
            </a:r>
            <a:r>
              <a:rPr lang="en-US" altLang="ja-JP" dirty="0">
                <a:solidFill>
                  <a:srgbClr val="FF0000"/>
                </a:solidFill>
              </a:rPr>
              <a:t>abroad </a:t>
            </a:r>
            <a:r>
              <a:rPr lang="en-US" altLang="ja-JP" dirty="0" smtClean="0">
                <a:solidFill>
                  <a:srgbClr val="FF0000"/>
                </a:solidFill>
              </a:rPr>
              <a:t>programs</a:t>
            </a:r>
            <a:endParaRPr lang="ja-JP"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32</a:t>
            </a:fld>
            <a:endParaRPr lang="en-US" altLang="ja-JP"/>
          </a:p>
        </p:txBody>
      </p:sp>
    </p:spTree>
    <p:extLst>
      <p:ext uri="{BB962C8B-B14F-4D97-AF65-F5344CB8AC3E}">
        <p14:creationId xmlns:p14="http://schemas.microsoft.com/office/powerpoint/2010/main" val="31922979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Indicators of Standard Evaluation (9)</a:t>
            </a:r>
            <a:r>
              <a:rPr lang="en-US" altLang="ja-JP" dirty="0"/>
              <a:t/>
            </a:r>
            <a:br>
              <a:rPr lang="en-US" altLang="ja-JP" dirty="0"/>
            </a:br>
            <a:r>
              <a:rPr lang="en-US" altLang="ja-JP" dirty="0"/>
              <a:t>Study Abroad</a:t>
            </a:r>
            <a:endParaRPr kumimoji="1" lang="ja-JP" altLang="en-US" dirty="0"/>
          </a:p>
        </p:txBody>
      </p:sp>
      <p:sp>
        <p:nvSpPr>
          <p:cNvPr id="3" name="コンテンツ プレースホルダー 2"/>
          <p:cNvSpPr>
            <a:spLocks noGrp="1"/>
          </p:cNvSpPr>
          <p:nvPr>
            <p:ph idx="1"/>
          </p:nvPr>
        </p:nvSpPr>
        <p:spPr>
          <a:xfrm>
            <a:off x="255588" y="1881188"/>
            <a:ext cx="8637587" cy="4572148"/>
          </a:xfrm>
        </p:spPr>
        <p:txBody>
          <a:bodyPr/>
          <a:lstStyle/>
          <a:p>
            <a:pPr marL="514350" lvl="0" indent="-514350">
              <a:buFont typeface="+mj-lt"/>
              <a:buAutoNum type="arabicPeriod" startAt="2"/>
            </a:pPr>
            <a:r>
              <a:rPr lang="en-US" altLang="ja-JP" dirty="0"/>
              <a:t>Promotion of study abroad and support for study abroad students</a:t>
            </a:r>
            <a:endParaRPr lang="ja-JP" altLang="ja-JP" dirty="0"/>
          </a:p>
          <a:p>
            <a:pPr marL="971550" lvl="1" indent="-514350">
              <a:buFont typeface="+mj-lt"/>
              <a:buAutoNum type="alphaLcPeriod"/>
            </a:pPr>
            <a:r>
              <a:rPr lang="en-US" altLang="ja-JP" dirty="0">
                <a:solidFill>
                  <a:srgbClr val="FF0000"/>
                </a:solidFill>
              </a:rPr>
              <a:t>Study abroad advising (pre-departure)</a:t>
            </a:r>
            <a:endParaRPr lang="ja-JP" altLang="ja-JP" dirty="0">
              <a:solidFill>
                <a:srgbClr val="FF0000"/>
              </a:solidFill>
            </a:endParaRPr>
          </a:p>
          <a:p>
            <a:pPr marL="971550" lvl="1" indent="-514350">
              <a:buFont typeface="+mj-lt"/>
              <a:buAutoNum type="alphaLcPeriod"/>
            </a:pPr>
            <a:r>
              <a:rPr lang="en-US" altLang="ja-JP" dirty="0"/>
              <a:t>Counseling </a:t>
            </a:r>
            <a:r>
              <a:rPr lang="en-US" altLang="ja-JP" dirty="0" smtClean="0"/>
              <a:t>and advising service for </a:t>
            </a:r>
            <a:r>
              <a:rPr lang="en-US" altLang="ja-JP" dirty="0"/>
              <a:t>students while studying abroad</a:t>
            </a:r>
            <a:endParaRPr lang="ja-JP" altLang="ja-JP" dirty="0"/>
          </a:p>
          <a:p>
            <a:pPr marL="971550" lvl="1" indent="-514350">
              <a:buFont typeface="+mj-lt"/>
              <a:buAutoNum type="alphaLcPeriod"/>
            </a:pPr>
            <a:r>
              <a:rPr lang="en-US" altLang="ja-JP" dirty="0">
                <a:solidFill>
                  <a:srgbClr val="FF0000"/>
                </a:solidFill>
              </a:rPr>
              <a:t>Financial assistance </a:t>
            </a:r>
            <a:r>
              <a:rPr lang="en-US" altLang="ja-JP" dirty="0" smtClean="0">
                <a:solidFill>
                  <a:srgbClr val="FF0000"/>
                </a:solidFill>
              </a:rPr>
              <a:t>(e.g., scholarships and tuition </a:t>
            </a:r>
            <a:r>
              <a:rPr lang="en-US" altLang="ja-JP" dirty="0">
                <a:solidFill>
                  <a:srgbClr val="FF0000"/>
                </a:solidFill>
              </a:rPr>
              <a:t>waiver and </a:t>
            </a:r>
            <a:r>
              <a:rPr lang="en-US" altLang="ja-JP" dirty="0" smtClean="0">
                <a:solidFill>
                  <a:srgbClr val="FF0000"/>
                </a:solidFill>
              </a:rPr>
              <a:t>reduction) for study abroad</a:t>
            </a:r>
            <a:endParaRPr lang="ja-JP"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33</a:t>
            </a:fld>
            <a:endParaRPr lang="en-US" altLang="ja-JP"/>
          </a:p>
        </p:txBody>
      </p:sp>
    </p:spTree>
    <p:extLst>
      <p:ext uri="{BB962C8B-B14F-4D97-AF65-F5344CB8AC3E}">
        <p14:creationId xmlns:p14="http://schemas.microsoft.com/office/powerpoint/2010/main" val="3162031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57225"/>
            <a:ext cx="8928992" cy="1106488"/>
          </a:xfrm>
        </p:spPr>
        <p:txBody>
          <a:bodyPr>
            <a:normAutofit fontScale="90000"/>
          </a:bodyPr>
          <a:lstStyle/>
          <a:p>
            <a:r>
              <a:rPr lang="en-US" altLang="ja-JP" dirty="0" smtClean="0"/>
              <a:t>Indicators of Standard Evaluation (10)</a:t>
            </a:r>
            <a:r>
              <a:rPr lang="en-US" altLang="ja-JP" dirty="0"/>
              <a:t/>
            </a:r>
            <a:br>
              <a:rPr lang="en-US" altLang="ja-JP" dirty="0"/>
            </a:br>
            <a:r>
              <a:rPr lang="en-US" altLang="ja-JP" dirty="0"/>
              <a:t>Study Abroad</a:t>
            </a:r>
            <a:endParaRPr kumimoji="1" lang="ja-JP" altLang="en-US" dirty="0"/>
          </a:p>
        </p:txBody>
      </p:sp>
      <p:sp>
        <p:nvSpPr>
          <p:cNvPr id="3" name="コンテンツ プレースホルダー 2"/>
          <p:cNvSpPr>
            <a:spLocks noGrp="1"/>
          </p:cNvSpPr>
          <p:nvPr>
            <p:ph idx="1"/>
          </p:nvPr>
        </p:nvSpPr>
        <p:spPr>
          <a:xfrm>
            <a:off x="255588" y="1881188"/>
            <a:ext cx="8637587" cy="4644156"/>
          </a:xfrm>
        </p:spPr>
        <p:txBody>
          <a:bodyPr>
            <a:normAutofit/>
          </a:bodyPr>
          <a:lstStyle/>
          <a:p>
            <a:pPr marL="514350" lvl="0" indent="-514350">
              <a:buFont typeface="+mj-lt"/>
              <a:buAutoNum type="arabicPeriod" startAt="3"/>
            </a:pPr>
            <a:r>
              <a:rPr lang="en-US" altLang="ja-JP" dirty="0" smtClean="0"/>
              <a:t>Diversity and </a:t>
            </a:r>
            <a:r>
              <a:rPr lang="en-US" altLang="ja-JP" dirty="0"/>
              <a:t>numbers of study abroad students</a:t>
            </a:r>
            <a:endParaRPr lang="ja-JP" altLang="ja-JP" dirty="0"/>
          </a:p>
          <a:p>
            <a:pPr marL="971550" lvl="1" indent="-514350">
              <a:buFont typeface="+mj-lt"/>
              <a:buAutoNum type="alphaLcPeriod"/>
            </a:pPr>
            <a:r>
              <a:rPr lang="en-US" altLang="ja-JP" dirty="0" smtClean="0"/>
              <a:t>Diversity of study abroad students (e.g., degree-seeking</a:t>
            </a:r>
            <a:r>
              <a:rPr lang="en-US" altLang="ja-JP" dirty="0"/>
              <a:t>, exchange, short-term, semester abroad, double/joint degree students) </a:t>
            </a:r>
            <a:r>
              <a:rPr lang="en-US" altLang="ja-JP" dirty="0" smtClean="0"/>
              <a:t>and </a:t>
            </a:r>
            <a:r>
              <a:rPr lang="en-US" altLang="ja-JP" dirty="0"/>
              <a:t>the numbers of those </a:t>
            </a:r>
            <a:r>
              <a:rPr lang="en-US" altLang="ja-JP" dirty="0" smtClean="0"/>
              <a:t>students</a:t>
            </a:r>
          </a:p>
          <a:p>
            <a:pPr marL="903288" lvl="2" indent="-273050">
              <a:buFont typeface="Wingdings" pitchFamily="2" charset="2"/>
              <a:buChar char="Ø"/>
            </a:pPr>
            <a:r>
              <a:rPr lang="en-US" altLang="ja-JP" sz="2800" dirty="0" smtClean="0"/>
              <a:t> </a:t>
            </a:r>
            <a:r>
              <a:rPr lang="en-US" altLang="ja-JP" sz="2800" dirty="0" smtClean="0">
                <a:solidFill>
                  <a:srgbClr val="FF0000"/>
                </a:solidFill>
              </a:rPr>
              <a:t>average number </a:t>
            </a:r>
            <a:r>
              <a:rPr lang="en-US" altLang="ja-JP" sz="2800" dirty="0">
                <a:solidFill>
                  <a:srgbClr val="FF0000"/>
                </a:solidFill>
              </a:rPr>
              <a:t>of study abroad </a:t>
            </a:r>
            <a:r>
              <a:rPr lang="en-US" altLang="ja-JP" sz="2800" dirty="0" smtClean="0">
                <a:solidFill>
                  <a:srgbClr val="FF0000"/>
                </a:solidFill>
              </a:rPr>
              <a:t>students in the past 3 years: </a:t>
            </a:r>
            <a:r>
              <a:rPr lang="en-US" altLang="ja-JP" sz="2800" dirty="0">
                <a:solidFill>
                  <a:srgbClr val="FF0000"/>
                </a:solidFill>
              </a:rPr>
              <a:t>15-50 or 0.5-1.5% of the entire student population</a:t>
            </a:r>
            <a:endParaRPr lang="ja-JP" altLang="ja-JP" sz="2800"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34</a:t>
            </a:fld>
            <a:endParaRPr lang="en-US" altLang="ja-JP"/>
          </a:p>
        </p:txBody>
      </p:sp>
    </p:spTree>
    <p:extLst>
      <p:ext uri="{BB962C8B-B14F-4D97-AF65-F5344CB8AC3E}">
        <p14:creationId xmlns:p14="http://schemas.microsoft.com/office/powerpoint/2010/main" val="42235670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Scale for standard-based evaluation</a:t>
            </a:r>
            <a:endParaRPr kumimoji="1" lang="ja-JP" altLang="en-US" dirty="0"/>
          </a:p>
        </p:txBody>
      </p:sp>
      <p:sp>
        <p:nvSpPr>
          <p:cNvPr id="3" name="コンテンツ プレースホルダー 2"/>
          <p:cNvSpPr>
            <a:spLocks noGrp="1"/>
          </p:cNvSpPr>
          <p:nvPr>
            <p:ph idx="1"/>
          </p:nvPr>
        </p:nvSpPr>
        <p:spPr>
          <a:xfrm>
            <a:off x="255588" y="1881188"/>
            <a:ext cx="8637587" cy="4428132"/>
          </a:xfrm>
        </p:spPr>
        <p:txBody>
          <a:bodyPr/>
          <a:lstStyle/>
          <a:p>
            <a:r>
              <a:rPr lang="en-US" altLang="ja-JP" dirty="0" smtClean="0"/>
              <a:t>Grades given to 3 </a:t>
            </a:r>
            <a:r>
              <a:rPr lang="en-US" altLang="ja-JP" dirty="0"/>
              <a:t>main aspects </a:t>
            </a:r>
            <a:r>
              <a:rPr lang="en-US" altLang="ja-JP" dirty="0" smtClean="0"/>
              <a:t>respectively </a:t>
            </a:r>
            <a:endParaRPr lang="en-US" altLang="ja-JP" dirty="0"/>
          </a:p>
          <a:p>
            <a:pPr marL="971550" lvl="1" indent="-514350">
              <a:buFont typeface="+mj-lt"/>
              <a:buAutoNum type="arabicPeriod"/>
            </a:pPr>
            <a:r>
              <a:rPr lang="en-US" altLang="ja-JP" dirty="0"/>
              <a:t>Excellent</a:t>
            </a:r>
            <a:r>
              <a:rPr lang="en-US" altLang="ja-JP" dirty="0">
                <a:solidFill>
                  <a:srgbClr val="FF0000"/>
                </a:solidFill>
              </a:rPr>
              <a:t>: far exceeding </a:t>
            </a:r>
            <a:r>
              <a:rPr lang="en-US" altLang="ja-JP" dirty="0"/>
              <a:t>the general standard (average)</a:t>
            </a:r>
          </a:p>
          <a:p>
            <a:pPr marL="971550" lvl="1" indent="-514350">
              <a:buFont typeface="+mj-lt"/>
              <a:buAutoNum type="arabicPeriod"/>
            </a:pPr>
            <a:r>
              <a:rPr lang="en-US" altLang="ja-JP" dirty="0"/>
              <a:t>Good: </a:t>
            </a:r>
            <a:r>
              <a:rPr lang="en-US" altLang="ja-JP" dirty="0">
                <a:solidFill>
                  <a:srgbClr val="FF0000"/>
                </a:solidFill>
              </a:rPr>
              <a:t>above</a:t>
            </a:r>
            <a:r>
              <a:rPr lang="en-US" altLang="ja-JP" dirty="0"/>
              <a:t> the general standard (average)</a:t>
            </a:r>
          </a:p>
          <a:p>
            <a:pPr marL="971550" lvl="1" indent="-514350">
              <a:buFont typeface="+mj-lt"/>
              <a:buAutoNum type="arabicPeriod"/>
            </a:pPr>
            <a:r>
              <a:rPr lang="en-US" altLang="ja-JP" dirty="0"/>
              <a:t>Satisfactory: </a:t>
            </a:r>
            <a:r>
              <a:rPr lang="en-US" altLang="ja-JP" dirty="0">
                <a:solidFill>
                  <a:srgbClr val="FF0000"/>
                </a:solidFill>
              </a:rPr>
              <a:t>satisfying</a:t>
            </a:r>
            <a:r>
              <a:rPr lang="en-US" altLang="ja-JP" dirty="0"/>
              <a:t> the general standard (average)</a:t>
            </a:r>
          </a:p>
          <a:p>
            <a:pPr marL="971550" lvl="1" indent="-514350">
              <a:buFont typeface="+mj-lt"/>
              <a:buAutoNum type="arabicPeriod"/>
            </a:pPr>
            <a:r>
              <a:rPr lang="en-US" altLang="ja-JP" dirty="0"/>
              <a:t>Unsatisfactory: </a:t>
            </a:r>
            <a:r>
              <a:rPr lang="en-US" altLang="ja-JP" dirty="0">
                <a:solidFill>
                  <a:srgbClr val="FF0000"/>
                </a:solidFill>
              </a:rPr>
              <a:t>below</a:t>
            </a:r>
            <a:r>
              <a:rPr lang="en-US" altLang="ja-JP" dirty="0"/>
              <a:t> the general standard (average)</a:t>
            </a:r>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35</a:t>
            </a:fld>
            <a:endParaRPr lang="en-US" altLang="ja-JP"/>
          </a:p>
        </p:txBody>
      </p:sp>
    </p:spTree>
    <p:extLst>
      <p:ext uri="{BB962C8B-B14F-4D97-AF65-F5344CB8AC3E}">
        <p14:creationId xmlns:p14="http://schemas.microsoft.com/office/powerpoint/2010/main" val="2286531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Implications (1)</a:t>
            </a:r>
            <a:endParaRPr kumimoji="1" lang="ja-JP" altLang="en-US" dirty="0"/>
          </a:p>
        </p:txBody>
      </p:sp>
      <p:sp>
        <p:nvSpPr>
          <p:cNvPr id="3" name="コンテンツ プレースホルダー 2"/>
          <p:cNvSpPr>
            <a:spLocks noGrp="1"/>
          </p:cNvSpPr>
          <p:nvPr>
            <p:ph idx="1"/>
          </p:nvPr>
        </p:nvSpPr>
        <p:spPr>
          <a:xfrm>
            <a:off x="255588" y="1700808"/>
            <a:ext cx="8708900" cy="4896544"/>
          </a:xfrm>
        </p:spPr>
        <p:txBody>
          <a:bodyPr>
            <a:normAutofit fontScale="92500" lnSpcReduction="10000"/>
          </a:bodyPr>
          <a:lstStyle/>
          <a:p>
            <a:r>
              <a:rPr lang="en-US" altLang="ja-JP" dirty="0" smtClean="0"/>
              <a:t>Target institutions and incentives to apply for OTE-C are unclear (helpful for applying for funds, accreditation, or other assessments?). </a:t>
            </a:r>
          </a:p>
          <a:p>
            <a:r>
              <a:rPr lang="en-US" altLang="ja-JP" dirty="0" smtClean="0"/>
              <a:t>OTE-C’s </a:t>
            </a:r>
            <a:r>
              <a:rPr lang="en-US" altLang="ja-JP" dirty="0"/>
              <a:t>indicators of standard-based evaluation </a:t>
            </a:r>
            <a:r>
              <a:rPr lang="en-US" altLang="ja-JP" dirty="0" smtClean="0"/>
              <a:t>reflect </a:t>
            </a:r>
            <a:r>
              <a:rPr lang="en-US" altLang="ja-JP" dirty="0"/>
              <a:t>the </a:t>
            </a:r>
            <a:r>
              <a:rPr lang="en-US" altLang="ja-JP" dirty="0" smtClean="0"/>
              <a:t>“average” </a:t>
            </a:r>
            <a:r>
              <a:rPr lang="en-US" altLang="ja-JP" dirty="0"/>
              <a:t>Japanese university’s internationalization of education.</a:t>
            </a:r>
          </a:p>
          <a:p>
            <a:r>
              <a:rPr lang="en-US" altLang="ja-JP" dirty="0" smtClean="0"/>
              <a:t>OTE-C’s indicators would be helpful for </a:t>
            </a:r>
            <a:r>
              <a:rPr lang="en-US" altLang="ja-JP" dirty="0"/>
              <a:t>those </a:t>
            </a:r>
            <a:r>
              <a:rPr lang="en-US" altLang="ja-JP" dirty="0" err="1" smtClean="0"/>
              <a:t>unis</a:t>
            </a:r>
            <a:r>
              <a:rPr lang="en-US" altLang="ja-JP" dirty="0" smtClean="0"/>
              <a:t>. </a:t>
            </a:r>
            <a:r>
              <a:rPr lang="en-US" altLang="ja-JP" dirty="0"/>
              <a:t>which have </a:t>
            </a:r>
            <a:r>
              <a:rPr lang="en-US" altLang="ja-JP" dirty="0" smtClean="0"/>
              <a:t>newly started internationalizing </a:t>
            </a:r>
            <a:r>
              <a:rPr lang="en-US" altLang="ja-JP" dirty="0"/>
              <a:t>their </a:t>
            </a:r>
            <a:r>
              <a:rPr lang="en-US" altLang="ja-JP" dirty="0" smtClean="0"/>
              <a:t>education. </a:t>
            </a:r>
          </a:p>
          <a:p>
            <a:r>
              <a:rPr lang="en-US" altLang="ja-JP" dirty="0" smtClean="0"/>
              <a:t>However, those universities </a:t>
            </a:r>
            <a:r>
              <a:rPr lang="en-US" altLang="ja-JP" dirty="0"/>
              <a:t>would need </a:t>
            </a:r>
            <a:r>
              <a:rPr lang="en-US" altLang="ja-JP" dirty="0" smtClean="0"/>
              <a:t>consultation </a:t>
            </a:r>
            <a:r>
              <a:rPr lang="en-US" altLang="ja-JP" dirty="0"/>
              <a:t>based on the evaluation results</a:t>
            </a:r>
            <a:r>
              <a:rPr lang="en-US" altLang="ja-JP" dirty="0" smtClean="0"/>
              <a:t>. </a:t>
            </a:r>
          </a:p>
          <a:p>
            <a:endParaRPr lang="en-US" altLang="ja-JP"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36</a:t>
            </a:fld>
            <a:endParaRPr lang="en-US" altLang="ja-JP"/>
          </a:p>
        </p:txBody>
      </p:sp>
    </p:spTree>
    <p:extLst>
      <p:ext uri="{BB962C8B-B14F-4D97-AF65-F5344CB8AC3E}">
        <p14:creationId xmlns:p14="http://schemas.microsoft.com/office/powerpoint/2010/main" val="33067849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Implications </a:t>
            </a:r>
            <a:r>
              <a:rPr lang="en-US" altLang="ja-JP" dirty="0" smtClean="0"/>
              <a:t>(2)</a:t>
            </a:r>
            <a:endParaRPr kumimoji="1" lang="ja-JP" altLang="en-US" dirty="0"/>
          </a:p>
        </p:txBody>
      </p:sp>
      <p:sp>
        <p:nvSpPr>
          <p:cNvPr id="3" name="コンテンツ プレースホルダー 2"/>
          <p:cNvSpPr>
            <a:spLocks noGrp="1"/>
          </p:cNvSpPr>
          <p:nvPr>
            <p:ph idx="1"/>
          </p:nvPr>
        </p:nvSpPr>
        <p:spPr>
          <a:xfrm>
            <a:off x="179512" y="1916832"/>
            <a:ext cx="8785671" cy="4752528"/>
          </a:xfrm>
        </p:spPr>
        <p:txBody>
          <a:bodyPr>
            <a:normAutofit fontScale="92500" lnSpcReduction="20000"/>
          </a:bodyPr>
          <a:lstStyle/>
          <a:p>
            <a:r>
              <a:rPr lang="en-US" altLang="ja-JP" dirty="0" smtClean="0"/>
              <a:t>An online self-assessment tool such as </a:t>
            </a:r>
            <a:r>
              <a:rPr lang="en-US" altLang="ja-JP" dirty="0" err="1" smtClean="0"/>
              <a:t>Nuffic’s</a:t>
            </a:r>
            <a:r>
              <a:rPr lang="en-US" altLang="ja-JP" dirty="0" smtClean="0"/>
              <a:t> MINT would be needed first.</a:t>
            </a:r>
          </a:p>
          <a:p>
            <a:r>
              <a:rPr lang="en-US" altLang="ja-JP" dirty="0" smtClean="0"/>
              <a:t>Withdrawal option would be needed for those </a:t>
            </a:r>
            <a:r>
              <a:rPr lang="en-US" altLang="ja-JP" dirty="0" err="1" smtClean="0"/>
              <a:t>unis</a:t>
            </a:r>
            <a:r>
              <a:rPr lang="en-US" altLang="ja-JP" dirty="0" smtClean="0"/>
              <a:t>. that are evaluated as “unsatisfactory”.</a:t>
            </a:r>
          </a:p>
          <a:p>
            <a:r>
              <a:rPr lang="en-US" altLang="ja-JP" dirty="0" smtClean="0"/>
              <a:t>Leading </a:t>
            </a:r>
            <a:r>
              <a:rPr lang="en-US" altLang="ja-JP" dirty="0"/>
              <a:t>universities of int’l education would need a “world/global standard” evaluation of internationalization. </a:t>
            </a:r>
          </a:p>
          <a:p>
            <a:r>
              <a:rPr lang="en-US" altLang="ja-JP" dirty="0" smtClean="0"/>
              <a:t>In terms of internationalization, a collaborative benchmarking exercise among universities cross national boundaries would be effective for those highly motivated (high-achieving) institutions.</a:t>
            </a: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37</a:t>
            </a:fld>
            <a:endParaRPr lang="en-US" altLang="ja-JP"/>
          </a:p>
        </p:txBody>
      </p:sp>
    </p:spTree>
    <p:extLst>
      <p:ext uri="{BB962C8B-B14F-4D97-AF65-F5344CB8AC3E}">
        <p14:creationId xmlns:p14="http://schemas.microsoft.com/office/powerpoint/2010/main" val="16799190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Implications </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r>
              <a:rPr lang="en-US" altLang="ja-JP" dirty="0"/>
              <a:t>How the assessments of programs and students’ learning outcomes could be linked with OET-C. </a:t>
            </a: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38</a:t>
            </a:fld>
            <a:endParaRPr lang="en-US" altLang="ja-JP"/>
          </a:p>
        </p:txBody>
      </p:sp>
    </p:spTree>
    <p:extLst>
      <p:ext uri="{BB962C8B-B14F-4D97-AF65-F5344CB8AC3E}">
        <p14:creationId xmlns:p14="http://schemas.microsoft.com/office/powerpoint/2010/main" val="41846801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5588" y="1052736"/>
            <a:ext cx="8637587" cy="5073427"/>
          </a:xfrm>
        </p:spPr>
        <p:txBody>
          <a:bodyPr/>
          <a:lstStyle/>
          <a:p>
            <a:pPr marL="0" indent="0" algn="ctr">
              <a:buNone/>
            </a:pPr>
            <a:endParaRPr kumimoji="1" lang="en-US" altLang="ja-JP" sz="4800" dirty="0" smtClean="0"/>
          </a:p>
          <a:p>
            <a:pPr marL="0" indent="0" algn="ctr">
              <a:buNone/>
            </a:pPr>
            <a:r>
              <a:rPr kumimoji="1" lang="en-US" altLang="ja-JP" sz="4800" dirty="0" smtClean="0"/>
              <a:t>Thank you for your attention!</a:t>
            </a:r>
          </a:p>
          <a:p>
            <a:pPr marL="0" indent="0" algn="ctr">
              <a:buNone/>
            </a:pPr>
            <a:endParaRPr lang="en-US" altLang="ja-JP" dirty="0"/>
          </a:p>
          <a:p>
            <a:pPr marL="0" indent="0" algn="ctr">
              <a:lnSpc>
                <a:spcPct val="70000"/>
              </a:lnSpc>
              <a:buNone/>
              <a:defRPr/>
            </a:pPr>
            <a:r>
              <a:rPr lang="en-US" altLang="ja-JP" sz="2800" dirty="0">
                <a:ea typeface="ＭＳ Ｐゴシック" pitchFamily="50" charset="-128"/>
              </a:rPr>
              <a:t>Hiroshi Ota, Ph.D. </a:t>
            </a:r>
          </a:p>
          <a:p>
            <a:pPr marL="0" indent="0" algn="ctr">
              <a:lnSpc>
                <a:spcPct val="70000"/>
              </a:lnSpc>
              <a:buNone/>
              <a:defRPr/>
            </a:pPr>
            <a:r>
              <a:rPr lang="en-US" altLang="ja-JP" sz="2800" dirty="0">
                <a:ea typeface="ＭＳ Ｐゴシック" pitchFamily="50" charset="-128"/>
              </a:rPr>
              <a:t>Professor</a:t>
            </a:r>
          </a:p>
          <a:p>
            <a:pPr marL="0" indent="0" algn="ctr">
              <a:lnSpc>
                <a:spcPct val="70000"/>
              </a:lnSpc>
              <a:buNone/>
              <a:defRPr/>
            </a:pPr>
            <a:r>
              <a:rPr lang="en-US" altLang="ja-JP" sz="2800" dirty="0">
                <a:ea typeface="ＭＳ Ｐゴシック" pitchFamily="50" charset="-128"/>
              </a:rPr>
              <a:t>Center for Global Education</a:t>
            </a:r>
          </a:p>
          <a:p>
            <a:pPr marL="0" indent="0" algn="ctr">
              <a:lnSpc>
                <a:spcPct val="70000"/>
              </a:lnSpc>
              <a:buNone/>
              <a:defRPr/>
            </a:pPr>
            <a:r>
              <a:rPr lang="en-US" altLang="ja-JP" sz="2800" dirty="0" err="1">
                <a:ea typeface="ＭＳ Ｐゴシック" pitchFamily="50" charset="-128"/>
              </a:rPr>
              <a:t>Hitotsubashi</a:t>
            </a:r>
            <a:r>
              <a:rPr lang="en-US" altLang="ja-JP" sz="2800" dirty="0">
                <a:ea typeface="ＭＳ Ｐゴシック" pitchFamily="50" charset="-128"/>
              </a:rPr>
              <a:t> University</a:t>
            </a:r>
          </a:p>
          <a:p>
            <a:pPr marL="0" indent="0" algn="ctr">
              <a:lnSpc>
                <a:spcPct val="70000"/>
              </a:lnSpc>
              <a:buNone/>
              <a:defRPr/>
            </a:pPr>
            <a:r>
              <a:rPr lang="en-US" altLang="ja-JP" b="1" dirty="0">
                <a:ea typeface="ＭＳ Ｐゴシック" pitchFamily="50" charset="-128"/>
              </a:rPr>
              <a:t>E-mail: h.ota@r.hit-u.ac.jp</a:t>
            </a:r>
            <a:endParaRPr kumimoji="1" lang="ja-JP" altLang="en-US" dirty="0"/>
          </a:p>
        </p:txBody>
      </p:sp>
      <p:sp>
        <p:nvSpPr>
          <p:cNvPr id="2" name="スライド番号プレースホルダー 1"/>
          <p:cNvSpPr>
            <a:spLocks noGrp="1"/>
          </p:cNvSpPr>
          <p:nvPr>
            <p:ph type="sldNum" sz="quarter" idx="12"/>
          </p:nvPr>
        </p:nvSpPr>
        <p:spPr/>
        <p:txBody>
          <a:bodyPr/>
          <a:lstStyle/>
          <a:p>
            <a:fld id="{C46F0787-E870-4957-9A50-D11E35826227}" type="slidenum">
              <a:rPr lang="en-US" altLang="ja-JP" smtClean="0"/>
              <a:pPr/>
              <a:t>39</a:t>
            </a:fld>
            <a:endParaRPr lang="en-US" altLang="ja-JP"/>
          </a:p>
        </p:txBody>
      </p:sp>
    </p:spTree>
    <p:extLst>
      <p:ext uri="{BB962C8B-B14F-4D97-AF65-F5344CB8AC3E}">
        <p14:creationId xmlns:p14="http://schemas.microsoft.com/office/powerpoint/2010/main" val="3333119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Approach to Assessment</a:t>
            </a:r>
            <a:endParaRPr kumimoji="1" lang="ja-JP" altLang="en-US" dirty="0"/>
          </a:p>
        </p:txBody>
      </p:sp>
      <p:sp>
        <p:nvSpPr>
          <p:cNvPr id="3" name="コンテンツ プレースホルダー 2"/>
          <p:cNvSpPr>
            <a:spLocks noGrp="1"/>
          </p:cNvSpPr>
          <p:nvPr>
            <p:ph idx="1"/>
          </p:nvPr>
        </p:nvSpPr>
        <p:spPr>
          <a:xfrm>
            <a:off x="255588" y="1881188"/>
            <a:ext cx="8637587" cy="4644156"/>
          </a:xfrm>
        </p:spPr>
        <p:txBody>
          <a:bodyPr>
            <a:normAutofit lnSpcReduction="10000"/>
          </a:bodyPr>
          <a:lstStyle/>
          <a:p>
            <a:r>
              <a:rPr lang="en-US" altLang="ja-JP" dirty="0" smtClean="0"/>
              <a:t>Define a purpose(s)</a:t>
            </a:r>
          </a:p>
          <a:p>
            <a:r>
              <a:rPr lang="en-US" altLang="ja-JP" dirty="0" smtClean="0"/>
              <a:t>Clarify what you would measure</a:t>
            </a:r>
          </a:p>
          <a:p>
            <a:pPr lvl="1"/>
            <a:r>
              <a:rPr lang="en-US" altLang="ja-JP" dirty="0" smtClean="0"/>
              <a:t>Capture the current status of international activities (internationality)</a:t>
            </a:r>
          </a:p>
          <a:p>
            <a:pPr lvl="1"/>
            <a:r>
              <a:rPr lang="en-US" altLang="ja-JP" dirty="0" smtClean="0"/>
              <a:t>Examine progress and achievement over time (internationalization) </a:t>
            </a:r>
          </a:p>
          <a:p>
            <a:r>
              <a:rPr lang="en-US" altLang="ja-JP" dirty="0"/>
              <a:t>Top-down or </a:t>
            </a:r>
            <a:r>
              <a:rPr lang="en-US" altLang="ja-JP" dirty="0" smtClean="0"/>
              <a:t>bottom-up initiative</a:t>
            </a:r>
          </a:p>
          <a:p>
            <a:r>
              <a:rPr lang="en-US" altLang="ja-JP" dirty="0" smtClean="0"/>
              <a:t>Selection </a:t>
            </a:r>
            <a:r>
              <a:rPr lang="en-US" altLang="ja-JP" dirty="0"/>
              <a:t>of people</a:t>
            </a:r>
          </a:p>
          <a:p>
            <a:r>
              <a:rPr lang="en-US" altLang="ja-JP" dirty="0"/>
              <a:t>Choice of methods and </a:t>
            </a:r>
            <a:r>
              <a:rPr lang="en-US" altLang="ja-JP" dirty="0" smtClean="0"/>
              <a:t>indicators </a:t>
            </a:r>
          </a:p>
          <a:p>
            <a:endParaRPr lang="en-US" altLang="ja-JP" dirty="0" smtClean="0"/>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4</a:t>
            </a:fld>
            <a:endParaRPr lang="en-US" altLang="ja-JP"/>
          </a:p>
        </p:txBody>
      </p:sp>
    </p:spTree>
    <p:extLst>
      <p:ext uri="{BB962C8B-B14F-4D97-AF65-F5344CB8AC3E}">
        <p14:creationId xmlns:p14="http://schemas.microsoft.com/office/powerpoint/2010/main" val="58785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Challenges</a:t>
            </a:r>
            <a:endParaRPr kumimoji="1" lang="ja-JP" altLang="en-US" dirty="0"/>
          </a:p>
        </p:txBody>
      </p:sp>
      <p:sp>
        <p:nvSpPr>
          <p:cNvPr id="3" name="コンテンツ プレースホルダー 2"/>
          <p:cNvSpPr>
            <a:spLocks noGrp="1"/>
          </p:cNvSpPr>
          <p:nvPr>
            <p:ph idx="1"/>
          </p:nvPr>
        </p:nvSpPr>
        <p:spPr>
          <a:xfrm>
            <a:off x="255588" y="1881188"/>
            <a:ext cx="8637587" cy="4644156"/>
          </a:xfrm>
        </p:spPr>
        <p:txBody>
          <a:bodyPr>
            <a:normAutofit fontScale="92500"/>
          </a:bodyPr>
          <a:lstStyle/>
          <a:p>
            <a:r>
              <a:rPr lang="en-US" altLang="ja-JP" dirty="0" smtClean="0"/>
              <a:t>Present incentives</a:t>
            </a:r>
            <a:r>
              <a:rPr lang="en-US" altLang="ja-JP" dirty="0" smtClean="0"/>
              <a:t>, motivation, and benefits</a:t>
            </a:r>
          </a:p>
          <a:p>
            <a:r>
              <a:rPr lang="en-US" altLang="ja-JP" dirty="0"/>
              <a:t>Data collection (in collaboration with IR</a:t>
            </a:r>
            <a:r>
              <a:rPr lang="en-US" altLang="ja-JP" dirty="0" smtClean="0"/>
              <a:t>)</a:t>
            </a:r>
          </a:p>
          <a:p>
            <a:r>
              <a:rPr lang="en-US" altLang="ja-JP" dirty="0" smtClean="0"/>
              <a:t>Sharing the </a:t>
            </a:r>
            <a:r>
              <a:rPr lang="en-US" altLang="ja-JP" dirty="0" smtClean="0"/>
              <a:t>assessment results </a:t>
            </a:r>
            <a:r>
              <a:rPr lang="en-US" altLang="ja-JP" dirty="0" smtClean="0"/>
              <a:t>widely on campus as a basis for informed action</a:t>
            </a:r>
          </a:p>
          <a:p>
            <a:r>
              <a:rPr lang="en-US" altLang="ja-JP" dirty="0" smtClean="0"/>
              <a:t>Internationalization has become an instrument of </a:t>
            </a:r>
            <a:r>
              <a:rPr lang="en-US" altLang="ja-JP" dirty="0" smtClean="0"/>
              <a:t>competition, </a:t>
            </a:r>
            <a:r>
              <a:rPr lang="en-US" altLang="ja-JP" dirty="0" smtClean="0"/>
              <a:t>branding, and profiling</a:t>
            </a:r>
          </a:p>
          <a:p>
            <a:r>
              <a:rPr lang="en-US" altLang="ja-JP" dirty="0" smtClean="0"/>
              <a:t>Increasing demand for accountability</a:t>
            </a:r>
          </a:p>
          <a:p>
            <a:pPr lvl="1"/>
            <a:r>
              <a:rPr lang="en-US" altLang="ja-JP" dirty="0" smtClean="0"/>
              <a:t>Internationalization as supporting institutional goals that are meaningful to a variety of stakeholders </a:t>
            </a:r>
          </a:p>
          <a:p>
            <a:endParaRPr lang="en-US" altLang="ja-JP" dirty="0" smtClean="0"/>
          </a:p>
          <a:p>
            <a:endParaRPr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5</a:t>
            </a:fld>
            <a:endParaRPr lang="en-US" altLang="ja-JP"/>
          </a:p>
        </p:txBody>
      </p:sp>
    </p:spTree>
    <p:extLst>
      <p:ext uri="{BB962C8B-B14F-4D97-AF65-F5344CB8AC3E}">
        <p14:creationId xmlns:p14="http://schemas.microsoft.com/office/powerpoint/2010/main" val="3936674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 Setting</a:t>
            </a:r>
            <a:endParaRPr kumimoji="1" lang="ja-JP" altLang="en-US" dirty="0"/>
          </a:p>
        </p:txBody>
      </p:sp>
      <p:sp>
        <p:nvSpPr>
          <p:cNvPr id="3" name="コンテンツ プレースホルダー 2"/>
          <p:cNvSpPr>
            <a:spLocks noGrp="1"/>
          </p:cNvSpPr>
          <p:nvPr>
            <p:ph idx="1"/>
          </p:nvPr>
        </p:nvSpPr>
        <p:spPr>
          <a:xfrm>
            <a:off x="255588" y="1881188"/>
            <a:ext cx="8637587" cy="4644156"/>
          </a:xfrm>
        </p:spPr>
        <p:txBody>
          <a:bodyPr>
            <a:normAutofit lnSpcReduction="10000"/>
          </a:bodyPr>
          <a:lstStyle/>
          <a:p>
            <a:r>
              <a:rPr kumimoji="1" lang="en-US" altLang="ja-JP" dirty="0" smtClean="0"/>
              <a:t>Articulate the reason for undertaking a particular internationalization strategy.</a:t>
            </a:r>
          </a:p>
          <a:p>
            <a:r>
              <a:rPr kumimoji="1" lang="en-US" altLang="ja-JP" dirty="0" smtClean="0"/>
              <a:t>Develop specific goals that will define intentions, guide </a:t>
            </a:r>
            <a:r>
              <a:rPr kumimoji="1" lang="en-US" altLang="ja-JP" dirty="0" smtClean="0"/>
              <a:t>measurement </a:t>
            </a:r>
            <a:r>
              <a:rPr kumimoji="1" lang="en-US" altLang="ja-JP" smtClean="0"/>
              <a:t>(indicators), </a:t>
            </a:r>
            <a:r>
              <a:rPr kumimoji="1" lang="en-US" altLang="ja-JP" dirty="0" smtClean="0"/>
              <a:t>and provide a basis for accountability.</a:t>
            </a:r>
          </a:p>
          <a:p>
            <a:r>
              <a:rPr kumimoji="1" lang="en-US" altLang="ja-JP" dirty="0" smtClean="0"/>
              <a:t>“Developing global human resource” is not a measurable goal until the concept is clearly defined and translated into a series of measurable </a:t>
            </a:r>
            <a:r>
              <a:rPr kumimoji="1" lang="en-US" altLang="ja-JP" dirty="0" smtClean="0"/>
              <a:t>indicators (activities and actions). </a:t>
            </a:r>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6</a:t>
            </a:fld>
            <a:endParaRPr lang="en-US" altLang="ja-JP"/>
          </a:p>
        </p:txBody>
      </p:sp>
    </p:spTree>
    <p:extLst>
      <p:ext uri="{BB962C8B-B14F-4D97-AF65-F5344CB8AC3E}">
        <p14:creationId xmlns:p14="http://schemas.microsoft.com/office/powerpoint/2010/main" val="731251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コンテンツ プレースホルダ 5"/>
          <p:cNvSpPr>
            <a:spLocks noGrp="1"/>
          </p:cNvSpPr>
          <p:nvPr>
            <p:ph idx="1"/>
          </p:nvPr>
        </p:nvSpPr>
        <p:spPr>
          <a:xfrm>
            <a:off x="0" y="0"/>
            <a:ext cx="9144000" cy="6858000"/>
          </a:xfrm>
        </p:spPr>
        <p:txBody>
          <a:bodyPr/>
          <a:lstStyle/>
          <a:p>
            <a:pPr>
              <a:buNone/>
            </a:pPr>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F92D5615-CADD-418D-9A6E-F01A53437E6A}" type="slidenum">
              <a:rPr lang="ja-JP" altLang="en-US" smtClean="0">
                <a:solidFill>
                  <a:srgbClr val="000000"/>
                </a:solidFill>
              </a:rPr>
              <a:pPr>
                <a:defRPr/>
              </a:pPr>
              <a:t>7</a:t>
            </a:fld>
            <a:endParaRPr lang="en-US" altLang="ja-JP">
              <a:solidFill>
                <a:srgbClr val="000000"/>
              </a:solidFill>
            </a:endParaRPr>
          </a:p>
        </p:txBody>
      </p:sp>
      <p:sp>
        <p:nvSpPr>
          <p:cNvPr id="7" name="角丸四角形 6"/>
          <p:cNvSpPr/>
          <p:nvPr/>
        </p:nvSpPr>
        <p:spPr bwMode="auto">
          <a:xfrm>
            <a:off x="2627784" y="116632"/>
            <a:ext cx="3960440" cy="1080120"/>
          </a:xfrm>
          <a:prstGeom prst="roundRect">
            <a:avLst/>
          </a:prstGeom>
          <a:ln w="9525" cap="flat" cmpd="sng" algn="ctr">
            <a:solidFill>
              <a:schemeClr val="tx1"/>
            </a:solidFill>
            <a:prstDash val="solid"/>
            <a:round/>
            <a:headEnd type="none" w="med" len="med"/>
            <a:tailEnd type="none" w="med" len="med"/>
          </a:ln>
          <a:effectLst/>
        </p:spPr>
        <p:style>
          <a:lnRef idx="0">
            <a:scrgbClr r="0" g="0" b="0"/>
          </a:lnRef>
          <a:fillRef idx="1003">
            <a:schemeClr val="lt2"/>
          </a:fillRef>
          <a:effectRef idx="0">
            <a:scrgbClr r="0" g="0" b="0"/>
          </a:effectRef>
          <a:fontRef idx="major"/>
        </p:style>
        <p:txBody>
          <a:bodyPr vert="horz" wrap="square" lIns="91440" tIns="45720" rIns="91440" bIns="45720" numCol="1" rtlCol="0" anchor="t" anchorCtr="0" compatLnSpc="1">
            <a:prstTxWarp prst="textNoShape">
              <a:avLst/>
            </a:prstTxWarp>
          </a:bodyPr>
          <a:lstStyle/>
          <a:p>
            <a:pPr algn="ctr" eaLnBrk="0" hangingPunct="0"/>
            <a:r>
              <a:rPr lang="en-US" altLang="ja-JP" sz="2000" b="1" dirty="0" smtClean="0">
                <a:solidFill>
                  <a:srgbClr val="000000"/>
                </a:solidFill>
                <a:latin typeface="Arial"/>
              </a:rPr>
              <a:t>Leadership and Policy</a:t>
            </a:r>
          </a:p>
          <a:p>
            <a:pPr algn="ctr" eaLnBrk="0" hangingPunct="0"/>
            <a:r>
              <a:rPr lang="en-US" altLang="ja-JP" dirty="0" smtClean="0">
                <a:solidFill>
                  <a:srgbClr val="000000"/>
                </a:solidFill>
                <a:latin typeface="Arial"/>
              </a:rPr>
              <a:t>Decision-makers: President, VPs, and Deans</a:t>
            </a:r>
            <a:endParaRPr lang="ja-JP" altLang="en-US" dirty="0">
              <a:solidFill>
                <a:srgbClr val="000000"/>
              </a:solidFill>
              <a:latin typeface="Arial"/>
            </a:endParaRPr>
          </a:p>
        </p:txBody>
      </p:sp>
      <p:sp>
        <p:nvSpPr>
          <p:cNvPr id="14" name="角丸四角形 13"/>
          <p:cNvSpPr/>
          <p:nvPr/>
        </p:nvSpPr>
        <p:spPr>
          <a:xfrm>
            <a:off x="323528" y="4149080"/>
            <a:ext cx="8424936" cy="2304256"/>
          </a:xfrm>
          <a:prstGeom prst="roundRect">
            <a:avLst>
              <a:gd name="adj" fmla="val 10000"/>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0" scaled="1"/>
            <a:tileRect/>
          </a:gradFill>
        </p:spPr>
        <p:style>
          <a:lnRef idx="2">
            <a:schemeClr val="accent3">
              <a:shade val="50000"/>
            </a:schemeClr>
          </a:lnRef>
          <a:fillRef idx="1">
            <a:schemeClr val="accent3"/>
          </a:fillRef>
          <a:effectRef idx="0">
            <a:schemeClr val="accent3"/>
          </a:effectRef>
          <a:fontRef idx="minor">
            <a:schemeClr val="lt1"/>
          </a:fontRef>
        </p:style>
      </p:sp>
      <p:sp>
        <p:nvSpPr>
          <p:cNvPr id="16" name="テキスト ボックス 15"/>
          <p:cNvSpPr txBox="1"/>
          <p:nvPr/>
        </p:nvSpPr>
        <p:spPr>
          <a:xfrm>
            <a:off x="251520" y="4147333"/>
            <a:ext cx="8496944" cy="3170099"/>
          </a:xfrm>
          <a:prstGeom prst="rect">
            <a:avLst/>
          </a:prstGeom>
          <a:noFill/>
          <a:ln>
            <a:noFill/>
          </a:ln>
        </p:spPr>
        <p:txBody>
          <a:bodyPr wrap="square" rtlCol="0">
            <a:spAutoFit/>
          </a:bodyPr>
          <a:lstStyle/>
          <a:p>
            <a:pPr algn="ctr" eaLnBrk="0" hangingPunct="0"/>
            <a:r>
              <a:rPr lang="en-US" altLang="ja-JP" sz="2000" b="1" dirty="0" smtClean="0">
                <a:solidFill>
                  <a:srgbClr val="002060"/>
                </a:solidFill>
                <a:ea typeface="+mn-ea"/>
              </a:rPr>
              <a:t>Approach to Internationalization shifting from peripheral to core</a:t>
            </a:r>
          </a:p>
          <a:p>
            <a:pPr eaLnBrk="0" hangingPunct="0"/>
            <a:r>
              <a:rPr lang="en-US" altLang="ja-JP" dirty="0" smtClean="0">
                <a:solidFill>
                  <a:srgbClr val="002060"/>
                </a:solidFill>
                <a:ea typeface="+mn-ea"/>
              </a:rPr>
              <a:t>  </a:t>
            </a:r>
            <a:r>
              <a:rPr lang="en-US" altLang="ja-JP" dirty="0" smtClean="0">
                <a:solidFill>
                  <a:srgbClr val="002060"/>
                </a:solidFill>
                <a:effectLst>
                  <a:outerShdw blurRad="38100" dist="38100" dir="2700000" algn="tl">
                    <a:srgbClr val="000000">
                      <a:alpha val="43137"/>
                    </a:srgbClr>
                  </a:outerShdw>
                </a:effectLst>
                <a:ea typeface="+mn-ea"/>
              </a:rPr>
              <a:t>proactive   </a:t>
            </a:r>
            <a:r>
              <a:rPr lang="en-US" altLang="ja-JP" dirty="0" smtClean="0">
                <a:solidFill>
                  <a:srgbClr val="002060"/>
                </a:solidFill>
                <a:ea typeface="+mn-ea"/>
              </a:rPr>
              <a:t>                                                                                                passive</a:t>
            </a:r>
          </a:p>
          <a:p>
            <a:pPr eaLnBrk="0" hangingPunct="0"/>
            <a:r>
              <a:rPr lang="en-US" altLang="ja-JP" dirty="0" smtClean="0">
                <a:solidFill>
                  <a:srgbClr val="002060"/>
                </a:solidFill>
                <a:ea typeface="+mn-ea"/>
              </a:rPr>
              <a:t>  </a:t>
            </a:r>
            <a:r>
              <a:rPr lang="en-US" altLang="ja-JP" dirty="0" smtClean="0">
                <a:solidFill>
                  <a:srgbClr val="002060"/>
                </a:solidFill>
                <a:effectLst>
                  <a:outerShdw blurRad="38100" dist="38100" dir="2700000" algn="tl">
                    <a:srgbClr val="000000">
                      <a:alpha val="43137"/>
                    </a:srgbClr>
                  </a:outerShdw>
                </a:effectLst>
                <a:ea typeface="+mn-ea"/>
              </a:rPr>
              <a:t>active (actions and commitment)                                                              </a:t>
            </a:r>
            <a:r>
              <a:rPr lang="en-US" altLang="ja-JP" dirty="0" smtClean="0">
                <a:solidFill>
                  <a:srgbClr val="002060"/>
                </a:solidFill>
                <a:ea typeface="+mn-ea"/>
              </a:rPr>
              <a:t>rhetoric  </a:t>
            </a:r>
          </a:p>
          <a:p>
            <a:pPr eaLnBrk="0" hangingPunct="0"/>
            <a:r>
              <a:rPr lang="en-US" altLang="ja-JP" dirty="0" smtClean="0">
                <a:solidFill>
                  <a:srgbClr val="002060"/>
                </a:solidFill>
                <a:effectLst>
                  <a:outerShdw blurRad="38100" dist="38100" dir="2700000" algn="tl">
                    <a:srgbClr val="000000">
                      <a:alpha val="43137"/>
                    </a:srgbClr>
                  </a:outerShdw>
                </a:effectLst>
                <a:ea typeface="+mn-ea"/>
              </a:rPr>
              <a:t>  coordinated and consistent                                     </a:t>
            </a:r>
            <a:r>
              <a:rPr lang="en-US" altLang="ja-JP" dirty="0" smtClean="0">
                <a:solidFill>
                  <a:srgbClr val="002060"/>
                </a:solidFill>
                <a:ea typeface="+mn-ea"/>
              </a:rPr>
              <a:t>fragmented and inconsistent</a:t>
            </a:r>
          </a:p>
          <a:p>
            <a:pPr eaLnBrk="0" hangingPunct="0"/>
            <a:r>
              <a:rPr lang="en-US" altLang="ja-JP" dirty="0" smtClean="0">
                <a:solidFill>
                  <a:srgbClr val="002060"/>
                </a:solidFill>
                <a:ea typeface="+mn-ea"/>
              </a:rPr>
              <a:t>  </a:t>
            </a:r>
            <a:r>
              <a:rPr lang="en-US" altLang="ja-JP" dirty="0" smtClean="0">
                <a:solidFill>
                  <a:srgbClr val="002060"/>
                </a:solidFill>
                <a:effectLst>
                  <a:outerShdw blurRad="38100" dist="38100" dir="2700000" algn="tl">
                    <a:srgbClr val="000000">
                      <a:alpha val="43137"/>
                    </a:srgbClr>
                  </a:outerShdw>
                </a:effectLst>
                <a:ea typeface="+mn-ea"/>
              </a:rPr>
              <a:t>institutionally-organized (systematic)                              </a:t>
            </a:r>
            <a:r>
              <a:rPr lang="en-US" altLang="ja-JP" dirty="0" smtClean="0">
                <a:solidFill>
                  <a:srgbClr val="002060"/>
                </a:solidFill>
                <a:ea typeface="+mn-ea"/>
              </a:rPr>
              <a:t>individual (independent)   </a:t>
            </a:r>
          </a:p>
          <a:p>
            <a:pPr eaLnBrk="0" hangingPunct="0"/>
            <a:r>
              <a:rPr lang="en-US" altLang="ja-JP" dirty="0" smtClean="0">
                <a:solidFill>
                  <a:srgbClr val="002060"/>
                </a:solidFill>
                <a:ea typeface="+mn-ea"/>
              </a:rPr>
              <a:t>  </a:t>
            </a:r>
            <a:r>
              <a:rPr lang="en-US" altLang="ja-JP" dirty="0" smtClean="0">
                <a:solidFill>
                  <a:srgbClr val="002060"/>
                </a:solidFill>
                <a:effectLst>
                  <a:outerShdw blurRad="38100" dist="38100" dir="2700000" algn="tl">
                    <a:srgbClr val="000000">
                      <a:alpha val="43137"/>
                    </a:srgbClr>
                  </a:outerShdw>
                </a:effectLst>
                <a:ea typeface="+mn-ea"/>
              </a:rPr>
              <a:t>mission-oriented </a:t>
            </a:r>
            <a:r>
              <a:rPr lang="en-US" altLang="ja-JP" dirty="0" smtClean="0">
                <a:solidFill>
                  <a:srgbClr val="002060"/>
                </a:solidFill>
                <a:ea typeface="+mn-ea"/>
              </a:rPr>
              <a:t>                                                                 doing what others do</a:t>
            </a:r>
          </a:p>
          <a:p>
            <a:pPr eaLnBrk="0" hangingPunct="0"/>
            <a:r>
              <a:rPr lang="en-US" altLang="ja-JP" dirty="0">
                <a:solidFill>
                  <a:srgbClr val="002060"/>
                </a:solidFill>
                <a:ea typeface="+mn-ea"/>
              </a:rPr>
              <a:t> </a:t>
            </a:r>
            <a:r>
              <a:rPr lang="en-US" altLang="ja-JP" dirty="0" smtClean="0">
                <a:solidFill>
                  <a:srgbClr val="002060"/>
                </a:solidFill>
                <a:ea typeface="+mn-ea"/>
              </a:rPr>
              <a:t> </a:t>
            </a:r>
            <a:r>
              <a:rPr lang="en-US" altLang="ja-JP" dirty="0" smtClean="0">
                <a:solidFill>
                  <a:srgbClr val="002060"/>
                </a:solidFill>
                <a:effectLst>
                  <a:outerShdw blurRad="38100" dist="38100" dir="2700000" algn="tl">
                    <a:srgbClr val="000000">
                      <a:alpha val="43137"/>
                    </a:srgbClr>
                  </a:outerShdw>
                </a:effectLst>
                <a:ea typeface="+mn-ea"/>
              </a:rPr>
              <a:t>strategic (long- &amp; mid-term plans) </a:t>
            </a:r>
            <a:r>
              <a:rPr lang="en-US" altLang="ja-JP" dirty="0" smtClean="0">
                <a:solidFill>
                  <a:srgbClr val="002060"/>
                </a:solidFill>
                <a:ea typeface="+mn-ea"/>
              </a:rPr>
              <a:t>                                               ad-hoc, add-on</a:t>
            </a:r>
          </a:p>
          <a:p>
            <a:pPr eaLnBrk="0" hangingPunct="0"/>
            <a:r>
              <a:rPr lang="en-US" altLang="ja-JP" dirty="0">
                <a:solidFill>
                  <a:srgbClr val="002060"/>
                </a:solidFill>
                <a:effectLst>
                  <a:outerShdw blurRad="38100" dist="38100" dir="2700000" algn="tl">
                    <a:srgbClr val="000000">
                      <a:alpha val="43137"/>
                    </a:srgbClr>
                  </a:outerShdw>
                </a:effectLst>
                <a:ea typeface="+mn-ea"/>
              </a:rPr>
              <a:t> </a:t>
            </a:r>
            <a:r>
              <a:rPr lang="en-US" altLang="ja-JP" dirty="0" smtClean="0">
                <a:solidFill>
                  <a:srgbClr val="002060"/>
                </a:solidFill>
                <a:effectLst>
                  <a:outerShdw blurRad="38100" dist="38100" dir="2700000" algn="tl">
                    <a:srgbClr val="000000">
                      <a:alpha val="43137"/>
                    </a:srgbClr>
                  </a:outerShdw>
                </a:effectLst>
                <a:ea typeface="+mn-ea"/>
              </a:rPr>
              <a:t> internationalization as a process                               </a:t>
            </a:r>
            <a:r>
              <a:rPr lang="en-US" altLang="ja-JP" dirty="0" smtClean="0">
                <a:solidFill>
                  <a:srgbClr val="002060"/>
                </a:solidFill>
                <a:ea typeface="+mn-ea"/>
              </a:rPr>
              <a:t>internationalization as a goal </a:t>
            </a:r>
          </a:p>
          <a:p>
            <a:pPr eaLnBrk="0" hangingPunct="0"/>
            <a:r>
              <a:rPr lang="en-US" altLang="ja-JP" dirty="0">
                <a:solidFill>
                  <a:srgbClr val="002060"/>
                </a:solidFill>
                <a:ea typeface="+mn-ea"/>
              </a:rPr>
              <a:t> </a:t>
            </a:r>
            <a:r>
              <a:rPr lang="en-US" altLang="ja-JP" dirty="0" smtClean="0">
                <a:solidFill>
                  <a:srgbClr val="002060"/>
                </a:solidFill>
                <a:ea typeface="+mn-ea"/>
              </a:rPr>
              <a:t> </a:t>
            </a:r>
          </a:p>
          <a:p>
            <a:pPr algn="ctr" eaLnBrk="0" hangingPunct="0"/>
            <a:r>
              <a:rPr lang="en-US" altLang="ja-JP" dirty="0" smtClean="0">
                <a:solidFill>
                  <a:srgbClr val="000000"/>
                </a:solidFill>
                <a:ea typeface="+mn-ea"/>
              </a:rPr>
              <a:t>  </a:t>
            </a:r>
          </a:p>
          <a:p>
            <a:pPr algn="ctr" eaLnBrk="0" hangingPunct="0"/>
            <a:r>
              <a:rPr lang="en-US" altLang="ja-JP" dirty="0" smtClean="0">
                <a:solidFill>
                  <a:srgbClr val="000000"/>
                </a:solidFill>
                <a:ea typeface="+mn-ea"/>
              </a:rPr>
              <a:t>  </a:t>
            </a:r>
          </a:p>
        </p:txBody>
      </p:sp>
      <p:sp>
        <p:nvSpPr>
          <p:cNvPr id="18" name="右矢印 17"/>
          <p:cNvSpPr/>
          <p:nvPr/>
        </p:nvSpPr>
        <p:spPr bwMode="auto">
          <a:xfrm>
            <a:off x="5724128" y="6381328"/>
            <a:ext cx="2808312" cy="432048"/>
          </a:xfrm>
          <a:prstGeom prst="rightArrow">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b="100000"/>
            </a:path>
            <a:tileRect t="-100000" r="-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19" name="左矢印 18"/>
          <p:cNvSpPr/>
          <p:nvPr/>
        </p:nvSpPr>
        <p:spPr bwMode="auto">
          <a:xfrm>
            <a:off x="395536" y="6381328"/>
            <a:ext cx="2664296" cy="432048"/>
          </a:xfrm>
          <a:prstGeom prst="leftArrow">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27" name="上下矢印 26"/>
          <p:cNvSpPr/>
          <p:nvPr/>
        </p:nvSpPr>
        <p:spPr bwMode="auto">
          <a:xfrm>
            <a:off x="4427984" y="3645024"/>
            <a:ext cx="360040" cy="576064"/>
          </a:xfrm>
          <a:prstGeom prst="upDownArrow">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29" name="上下矢印 28"/>
          <p:cNvSpPr/>
          <p:nvPr/>
        </p:nvSpPr>
        <p:spPr bwMode="auto">
          <a:xfrm>
            <a:off x="4427984" y="1124744"/>
            <a:ext cx="288032" cy="504056"/>
          </a:xfrm>
          <a:prstGeom prst="upDownArrow">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30" name="正方形/長方形 29"/>
          <p:cNvSpPr/>
          <p:nvPr/>
        </p:nvSpPr>
        <p:spPr bwMode="auto">
          <a:xfrm>
            <a:off x="1475656" y="1628800"/>
            <a:ext cx="6192688" cy="2016224"/>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31" name="テキスト ボックス 30"/>
          <p:cNvSpPr txBox="1"/>
          <p:nvPr/>
        </p:nvSpPr>
        <p:spPr>
          <a:xfrm>
            <a:off x="1619672" y="2926685"/>
            <a:ext cx="5904656" cy="646331"/>
          </a:xfrm>
          <a:prstGeom prst="rect">
            <a:avLst/>
          </a:prstGeom>
          <a:noFill/>
          <a:ln>
            <a:solidFill>
              <a:schemeClr val="tx1"/>
            </a:solidFill>
            <a:prstDash val="sysDot"/>
          </a:ln>
        </p:spPr>
        <p:txBody>
          <a:bodyPr wrap="square" rtlCol="0">
            <a:spAutoFit/>
          </a:bodyPr>
          <a:lstStyle/>
          <a:p>
            <a:pPr algn="ctr" eaLnBrk="0" hangingPunct="0"/>
            <a:r>
              <a:rPr lang="en-US" altLang="ja-JP" b="1" dirty="0" smtClean="0">
                <a:solidFill>
                  <a:srgbClr val="000000"/>
                </a:solidFill>
                <a:ea typeface="+mn-ea"/>
              </a:rPr>
              <a:t>Resource Allocation </a:t>
            </a:r>
            <a:r>
              <a:rPr lang="en-US" altLang="ja-JP" dirty="0" smtClean="0">
                <a:solidFill>
                  <a:srgbClr val="000000"/>
                </a:solidFill>
                <a:ea typeface="+mn-ea"/>
              </a:rPr>
              <a:t>(priority and concentration)</a:t>
            </a:r>
            <a:endParaRPr lang="en-US" altLang="ja-JP" b="1" dirty="0" smtClean="0">
              <a:solidFill>
                <a:srgbClr val="000000"/>
              </a:solidFill>
              <a:ea typeface="+mn-ea"/>
            </a:endParaRPr>
          </a:p>
          <a:p>
            <a:pPr algn="ctr" eaLnBrk="0" hangingPunct="0"/>
            <a:r>
              <a:rPr lang="en-US" altLang="ja-JP" dirty="0" smtClean="0">
                <a:solidFill>
                  <a:srgbClr val="000000"/>
                </a:solidFill>
                <a:ea typeface="+mn-ea"/>
              </a:rPr>
              <a:t>budget, organizational and personnel changes</a:t>
            </a:r>
          </a:p>
        </p:txBody>
      </p:sp>
      <p:sp>
        <p:nvSpPr>
          <p:cNvPr id="32" name="テキスト ボックス 31"/>
          <p:cNvSpPr txBox="1"/>
          <p:nvPr/>
        </p:nvSpPr>
        <p:spPr>
          <a:xfrm>
            <a:off x="1619672" y="1700808"/>
            <a:ext cx="5904656" cy="1477328"/>
          </a:xfrm>
          <a:prstGeom prst="rect">
            <a:avLst/>
          </a:prstGeom>
          <a:noFill/>
        </p:spPr>
        <p:txBody>
          <a:bodyPr wrap="square" rtlCol="0">
            <a:spAutoFit/>
          </a:bodyPr>
          <a:lstStyle/>
          <a:p>
            <a:pPr algn="ctr" eaLnBrk="0" hangingPunct="0"/>
            <a:r>
              <a:rPr lang="en-US" altLang="ja-JP" b="1" dirty="0" smtClean="0">
                <a:solidFill>
                  <a:srgbClr val="000000"/>
                </a:solidFill>
                <a:ea typeface="+mn-ea"/>
              </a:rPr>
              <a:t>Management Techniques </a:t>
            </a:r>
            <a:r>
              <a:rPr lang="en-US" altLang="ja-JP" dirty="0" smtClean="0">
                <a:solidFill>
                  <a:srgbClr val="000000"/>
                </a:solidFill>
                <a:ea typeface="+mn-ea"/>
              </a:rPr>
              <a:t>(assessment)</a:t>
            </a:r>
            <a:endParaRPr lang="en-US" altLang="ja-JP" b="1" dirty="0" smtClean="0">
              <a:solidFill>
                <a:srgbClr val="000000"/>
              </a:solidFill>
              <a:ea typeface="+mn-ea"/>
            </a:endParaRPr>
          </a:p>
          <a:p>
            <a:pPr eaLnBrk="0" hangingPunct="0"/>
            <a:r>
              <a:rPr lang="en-US" altLang="ja-JP" dirty="0" smtClean="0">
                <a:solidFill>
                  <a:srgbClr val="000000"/>
                </a:solidFill>
                <a:ea typeface="+mn-ea"/>
              </a:rPr>
              <a:t>SWOT analysis, PDCA cycle, Cost/Benefit analysis, Core competence-based approach, Benchmarking,  Key performance indicators, Outcome assessment </a:t>
            </a:r>
          </a:p>
          <a:p>
            <a:pPr eaLnBrk="0" hangingPunct="0"/>
            <a:r>
              <a:rPr lang="en-US" altLang="ja-JP" dirty="0" smtClean="0">
                <a:solidFill>
                  <a:srgbClr val="000000"/>
                </a:solidFill>
                <a:ea typeface="+mn-ea"/>
              </a:rPr>
              <a:t> </a:t>
            </a:r>
            <a:endParaRPr lang="ja-JP" altLang="en-US" dirty="0">
              <a:solidFill>
                <a:srgbClr val="000000"/>
              </a:solidFill>
              <a:ea typeface="+mn-ea"/>
            </a:endParaRPr>
          </a:p>
        </p:txBody>
      </p:sp>
      <p:sp>
        <p:nvSpPr>
          <p:cNvPr id="35" name="テキスト ボックス 34"/>
          <p:cNvSpPr txBox="1"/>
          <p:nvPr/>
        </p:nvSpPr>
        <p:spPr>
          <a:xfrm>
            <a:off x="0" y="764704"/>
            <a:ext cx="2051720" cy="369332"/>
          </a:xfrm>
          <a:prstGeom prst="rect">
            <a:avLst/>
          </a:prstGeom>
          <a:noFill/>
        </p:spPr>
        <p:txBody>
          <a:bodyPr wrap="square" rtlCol="0">
            <a:spAutoFit/>
          </a:bodyPr>
          <a:lstStyle/>
          <a:p>
            <a:pPr eaLnBrk="0" hangingPunct="0"/>
            <a:endParaRPr lang="ja-JP" altLang="en-US" dirty="0">
              <a:solidFill>
                <a:srgbClr val="000000"/>
              </a:solidFill>
              <a:ea typeface="+mn-ea"/>
            </a:endParaRPr>
          </a:p>
        </p:txBody>
      </p:sp>
      <p:sp>
        <p:nvSpPr>
          <p:cNvPr id="17" name="円/楕円 16"/>
          <p:cNvSpPr/>
          <p:nvPr/>
        </p:nvSpPr>
        <p:spPr bwMode="auto">
          <a:xfrm>
            <a:off x="179512" y="188640"/>
            <a:ext cx="2160240" cy="1008112"/>
          </a:xfrm>
          <a:prstGeom prst="ellipse">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20" name="テキスト ボックス 19"/>
          <p:cNvSpPr txBox="1"/>
          <p:nvPr/>
        </p:nvSpPr>
        <p:spPr>
          <a:xfrm>
            <a:off x="323528" y="314072"/>
            <a:ext cx="2160240" cy="738664"/>
          </a:xfrm>
          <a:prstGeom prst="rect">
            <a:avLst/>
          </a:prstGeom>
          <a:noFill/>
        </p:spPr>
        <p:txBody>
          <a:bodyPr wrap="square" rtlCol="0">
            <a:spAutoFit/>
          </a:bodyPr>
          <a:lstStyle/>
          <a:p>
            <a:pPr eaLnBrk="0" hangingPunct="0"/>
            <a:r>
              <a:rPr lang="en-US" altLang="ja-JP" sz="1400" b="1" dirty="0" smtClean="0">
                <a:solidFill>
                  <a:srgbClr val="000000"/>
                </a:solidFill>
                <a:ea typeface="+mn-ea"/>
              </a:rPr>
              <a:t>public disinvestment</a:t>
            </a:r>
          </a:p>
          <a:p>
            <a:pPr eaLnBrk="0" hangingPunct="0"/>
            <a:r>
              <a:rPr lang="en-US" altLang="ja-JP" sz="1400" b="1" dirty="0" smtClean="0">
                <a:solidFill>
                  <a:srgbClr val="000000"/>
                </a:solidFill>
                <a:ea typeface="+mn-ea"/>
              </a:rPr>
              <a:t>accountability &amp; transparency</a:t>
            </a:r>
            <a:endParaRPr lang="ja-JP" altLang="en-US" b="1" dirty="0">
              <a:solidFill>
                <a:srgbClr val="000000"/>
              </a:solidFill>
              <a:ea typeface="+mn-ea"/>
            </a:endParaRPr>
          </a:p>
        </p:txBody>
      </p:sp>
      <p:sp>
        <p:nvSpPr>
          <p:cNvPr id="22" name="円/楕円 21"/>
          <p:cNvSpPr/>
          <p:nvPr/>
        </p:nvSpPr>
        <p:spPr bwMode="auto">
          <a:xfrm>
            <a:off x="7020272" y="116632"/>
            <a:ext cx="2088232" cy="1152128"/>
          </a:xfrm>
          <a:prstGeom prst="ellipse">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23" name="テキスト ボックス 22"/>
          <p:cNvSpPr txBox="1"/>
          <p:nvPr/>
        </p:nvSpPr>
        <p:spPr>
          <a:xfrm>
            <a:off x="7308304" y="188640"/>
            <a:ext cx="1728192" cy="954107"/>
          </a:xfrm>
          <a:prstGeom prst="rect">
            <a:avLst/>
          </a:prstGeom>
          <a:noFill/>
        </p:spPr>
        <p:txBody>
          <a:bodyPr wrap="square" rtlCol="0">
            <a:spAutoFit/>
          </a:bodyPr>
          <a:lstStyle/>
          <a:p>
            <a:pPr eaLnBrk="0" hangingPunct="0"/>
            <a:r>
              <a:rPr lang="en-US" altLang="ja-JP" sz="1400" b="1" dirty="0" smtClean="0">
                <a:solidFill>
                  <a:srgbClr val="000000"/>
                </a:solidFill>
                <a:ea typeface="+mn-ea"/>
              </a:rPr>
              <a:t>decreasing high school graduates &amp; low domestic enrollment</a:t>
            </a:r>
            <a:endParaRPr lang="ja-JP" altLang="en-US" sz="1400" b="1" dirty="0">
              <a:solidFill>
                <a:srgbClr val="000000"/>
              </a:solidFill>
              <a:ea typeface="+mn-ea"/>
            </a:endParaRPr>
          </a:p>
        </p:txBody>
      </p:sp>
      <p:sp>
        <p:nvSpPr>
          <p:cNvPr id="25" name="屈折矢印 24"/>
          <p:cNvSpPr/>
          <p:nvPr/>
        </p:nvSpPr>
        <p:spPr bwMode="auto">
          <a:xfrm rot="5400000">
            <a:off x="791580" y="1376772"/>
            <a:ext cx="864096" cy="504056"/>
          </a:xfrm>
          <a:prstGeom prst="bentUpArrow">
            <a:avLst>
              <a:gd name="adj1" fmla="val 27061"/>
              <a:gd name="adj2" fmla="val 25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40" name="下矢印 39"/>
          <p:cNvSpPr/>
          <p:nvPr/>
        </p:nvSpPr>
        <p:spPr bwMode="auto">
          <a:xfrm rot="2280000">
            <a:off x="7410772" y="1225889"/>
            <a:ext cx="288032" cy="43204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45" name="正方形/長方形 44"/>
          <p:cNvSpPr/>
          <p:nvPr/>
        </p:nvSpPr>
        <p:spPr bwMode="auto">
          <a:xfrm>
            <a:off x="179512" y="3717032"/>
            <a:ext cx="2448272" cy="36004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ja-JP" altLang="en-US" smtClean="0">
              <a:solidFill>
                <a:srgbClr val="000000"/>
              </a:solidFill>
              <a:ea typeface="+mn-ea"/>
            </a:endParaRPr>
          </a:p>
        </p:txBody>
      </p:sp>
      <p:sp>
        <p:nvSpPr>
          <p:cNvPr id="46" name="テキスト ボックス 45"/>
          <p:cNvSpPr txBox="1"/>
          <p:nvPr/>
        </p:nvSpPr>
        <p:spPr>
          <a:xfrm>
            <a:off x="107504" y="3676962"/>
            <a:ext cx="2664296" cy="400110"/>
          </a:xfrm>
          <a:prstGeom prst="rect">
            <a:avLst/>
          </a:prstGeom>
          <a:noFill/>
        </p:spPr>
        <p:txBody>
          <a:bodyPr wrap="square" rtlCol="0">
            <a:spAutoFit/>
          </a:bodyPr>
          <a:lstStyle/>
          <a:p>
            <a:pPr eaLnBrk="0" hangingPunct="0"/>
            <a:r>
              <a:rPr lang="en-US" altLang="ja-JP" sz="2000" b="1" dirty="0" smtClean="0">
                <a:solidFill>
                  <a:srgbClr val="000000"/>
                </a:solidFill>
                <a:ea typeface="+mn-ea"/>
              </a:rPr>
              <a:t>revenue generation</a:t>
            </a:r>
            <a:endParaRPr lang="ja-JP" altLang="en-US" sz="2000" b="1" dirty="0">
              <a:solidFill>
                <a:srgbClr val="000000"/>
              </a:solidFill>
              <a:ea typeface="+mn-ea"/>
            </a:endParaRPr>
          </a:p>
        </p:txBody>
      </p:sp>
      <p:cxnSp>
        <p:nvCxnSpPr>
          <p:cNvPr id="48" name="直線矢印コネクタ 47"/>
          <p:cNvCxnSpPr/>
          <p:nvPr/>
        </p:nvCxnSpPr>
        <p:spPr bwMode="auto">
          <a:xfrm flipH="1" flipV="1">
            <a:off x="2627784" y="3861048"/>
            <a:ext cx="57606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3747965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8975"/>
            <a:ext cx="8229600" cy="1139825"/>
          </a:xfrm>
        </p:spPr>
        <p:txBody>
          <a:bodyPr/>
          <a:lstStyle/>
          <a:p>
            <a:pPr algn="ctr"/>
            <a:r>
              <a:rPr kumimoji="1" lang="en-US" altLang="ja-JP" dirty="0" smtClean="0">
                <a:solidFill>
                  <a:schemeClr val="tx1"/>
                </a:solidFill>
                <a:latin typeface="+mn-lt"/>
              </a:rPr>
              <a:t>Remarks </a:t>
            </a:r>
            <a:endParaRPr kumimoji="1" lang="ja-JP" altLang="en-US" dirty="0">
              <a:solidFill>
                <a:schemeClr val="tx1"/>
              </a:solidFill>
              <a:latin typeface="+mn-lt"/>
            </a:endParaRPr>
          </a:p>
        </p:txBody>
      </p:sp>
      <p:sp>
        <p:nvSpPr>
          <p:cNvPr id="3" name="コンテンツ プレースホルダー 2"/>
          <p:cNvSpPr>
            <a:spLocks noGrp="1"/>
          </p:cNvSpPr>
          <p:nvPr>
            <p:ph idx="1"/>
          </p:nvPr>
        </p:nvSpPr>
        <p:spPr>
          <a:xfrm>
            <a:off x="179512" y="1916832"/>
            <a:ext cx="8785671" cy="4752528"/>
          </a:xfrm>
        </p:spPr>
        <p:txBody>
          <a:bodyPr>
            <a:normAutofit fontScale="92500" lnSpcReduction="20000"/>
          </a:bodyPr>
          <a:lstStyle/>
          <a:p>
            <a:pPr>
              <a:buClrTx/>
              <a:buFont typeface="Wingdings" pitchFamily="2" charset="2"/>
              <a:buChar char="l"/>
            </a:pPr>
            <a:r>
              <a:rPr lang="en-US" altLang="ja-JP" dirty="0" smtClean="0"/>
              <a:t>In terms of internationalization, a collaborative benchmarking exercise among universities cross national boundaries would be effective for those highly motivated institutions.</a:t>
            </a:r>
          </a:p>
          <a:p>
            <a:pPr>
              <a:buClrTx/>
              <a:buFont typeface="Wingdings" pitchFamily="2" charset="2"/>
              <a:buChar char="l"/>
            </a:pPr>
            <a:r>
              <a:rPr lang="en-US" altLang="ja-JP" dirty="0">
                <a:latin typeface="Arial" charset="0"/>
              </a:rPr>
              <a:t>For internationalization, HEIs need to shift from the </a:t>
            </a:r>
            <a:r>
              <a:rPr lang="en-US" altLang="ja-JP" dirty="0">
                <a:solidFill>
                  <a:srgbClr val="FF0000"/>
                </a:solidFill>
                <a:latin typeface="Arial" charset="0"/>
              </a:rPr>
              <a:t>“add-on” </a:t>
            </a:r>
            <a:r>
              <a:rPr lang="en-US" altLang="ja-JP" dirty="0">
                <a:latin typeface="Arial" charset="0"/>
              </a:rPr>
              <a:t>approach to the </a:t>
            </a:r>
            <a:r>
              <a:rPr lang="en-US" altLang="ja-JP" dirty="0">
                <a:solidFill>
                  <a:srgbClr val="FF0000"/>
                </a:solidFill>
                <a:latin typeface="Arial" charset="0"/>
              </a:rPr>
              <a:t>“transformation” </a:t>
            </a:r>
            <a:r>
              <a:rPr lang="en-US" altLang="ja-JP" dirty="0">
                <a:latin typeface="Arial" charset="0"/>
              </a:rPr>
              <a:t>approach with priority and concentration.  Newly added so-called int’l programs hardly bring about the major transformation of the whole university. </a:t>
            </a:r>
            <a:endParaRPr lang="en-US" altLang="ja-JP" dirty="0" smtClean="0">
              <a:latin typeface="Arial" charset="0"/>
            </a:endParaRPr>
          </a:p>
          <a:p>
            <a:pPr>
              <a:buClrTx/>
              <a:buFont typeface="Wingdings" pitchFamily="2" charset="2"/>
              <a:buChar char="l"/>
            </a:pPr>
            <a:r>
              <a:rPr lang="en-US" altLang="ja-JP" dirty="0" smtClean="0">
                <a:latin typeface="Arial" charset="0"/>
              </a:rPr>
              <a:t>An institution that seeks to be comprehensively internationalized, infusing internationalization throughout its many programs and making it a way of accomplishing its central work, must also pay attention to what students are leaning.</a:t>
            </a:r>
            <a:endParaRPr lang="en-US" altLang="ja-JP" dirty="0">
              <a:latin typeface="Arial" charset="0"/>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C46F0787-E870-4957-9A50-D11E35826227}" type="slidenum">
              <a:rPr lang="en-US" altLang="ja-JP" smtClean="0"/>
              <a:pPr/>
              <a:t>8</a:t>
            </a:fld>
            <a:endParaRPr lang="en-US" altLang="ja-JP"/>
          </a:p>
        </p:txBody>
      </p:sp>
    </p:spTree>
    <p:extLst>
      <p:ext uri="{BB962C8B-B14F-4D97-AF65-F5344CB8AC3E}">
        <p14:creationId xmlns:p14="http://schemas.microsoft.com/office/powerpoint/2010/main" val="30374679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2BEF832-C26B-4EEF-833D-40F03FB3DD32}" type="slidenum">
              <a:rPr lang="ja-JP" altLang="en-US" smtClean="0">
                <a:solidFill>
                  <a:srgbClr val="000000"/>
                </a:solidFill>
              </a:rPr>
              <a:pPr>
                <a:defRPr/>
              </a:pPr>
              <a:t>9</a:t>
            </a:fld>
            <a:endParaRPr lang="en-US" altLang="ja-JP">
              <a:solidFill>
                <a:srgbClr val="000000"/>
              </a:solidFill>
            </a:endParaRPr>
          </a:p>
        </p:txBody>
      </p:sp>
    </p:spTree>
    <p:extLst>
      <p:ext uri="{BB962C8B-B14F-4D97-AF65-F5344CB8AC3E}">
        <p14:creationId xmlns:p14="http://schemas.microsoft.com/office/powerpoint/2010/main" val="1708023021"/>
      </p:ext>
    </p:extLst>
  </p:cSld>
  <p:clrMapOvr>
    <a:masterClrMapping/>
  </p:clrMapOvr>
  <p:transition/>
</p:sld>
</file>

<file path=ppt/theme/theme1.xml><?xml version="1.0" encoding="utf-8"?>
<a:theme xmlns:a="http://schemas.openxmlformats.org/drawingml/2006/main" name="PP_Tmp_01_0811H">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esentation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Presentation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Presentation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Presentation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Presentation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Presentation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Presentation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Presentation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Presentation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3621</TotalTime>
  <Words>4495</Words>
  <Application>Microsoft Office PowerPoint</Application>
  <PresentationFormat>画面に合わせる (4:3)</PresentationFormat>
  <Paragraphs>423</Paragraphs>
  <Slides>39</Slides>
  <Notes>33</Notes>
  <HiddenSlides>0</HiddenSlides>
  <MMClips>0</MMClips>
  <ScaleCrop>false</ScaleCrop>
  <HeadingPairs>
    <vt:vector size="4" baseType="variant">
      <vt:variant>
        <vt:lpstr>テーマ</vt:lpstr>
      </vt:variant>
      <vt:variant>
        <vt:i4>2</vt:i4>
      </vt:variant>
      <vt:variant>
        <vt:lpstr>スライド タイトル</vt:lpstr>
      </vt:variant>
      <vt:variant>
        <vt:i4>39</vt:i4>
      </vt:variant>
    </vt:vector>
  </HeadingPairs>
  <TitlesOfParts>
    <vt:vector size="41" baseType="lpstr">
      <vt:lpstr>PP_Tmp_01_0811H</vt:lpstr>
      <vt:lpstr>Presentation</vt:lpstr>
      <vt:lpstr> What Works: Assessment Tools and Indicators for University Internationalization -Panel Discussion- </vt:lpstr>
      <vt:lpstr>Internationalization and its Assessment</vt:lpstr>
      <vt:lpstr>Reasons to Measure Internationalization</vt:lpstr>
      <vt:lpstr>Approach to Assessment</vt:lpstr>
      <vt:lpstr>Challenges</vt:lpstr>
      <vt:lpstr>Goal Setting</vt:lpstr>
      <vt:lpstr>PowerPoint プレゼンテーション</vt:lpstr>
      <vt:lpstr>Remarks </vt:lpstr>
      <vt:lpstr>PowerPoint プレゼンテーション</vt:lpstr>
      <vt:lpstr>New Initiatives</vt:lpstr>
      <vt:lpstr>New Initiatives</vt:lpstr>
      <vt:lpstr>Strategic Approach to Internationalization</vt:lpstr>
      <vt:lpstr>Evaluation of Internationalization</vt:lpstr>
      <vt:lpstr>Implications (1)</vt:lpstr>
      <vt:lpstr>Implications (2)</vt:lpstr>
      <vt:lpstr>Implications (3)</vt:lpstr>
      <vt:lpstr>Quality Assurance System of Japanese Universities </vt:lpstr>
      <vt:lpstr>Accreditation Organizations  </vt:lpstr>
      <vt:lpstr>Optional Thematic Evaluation  (by NIAD-UE)</vt:lpstr>
      <vt:lpstr>OTE-C: Internationalization of Education (from 2013)</vt:lpstr>
      <vt:lpstr>OTE-C and Accreditation</vt:lpstr>
      <vt:lpstr>OTE-C: Internationalization of Education (from 2013)</vt:lpstr>
      <vt:lpstr>OTE-C: Internationalization of Education (from 2013)</vt:lpstr>
      <vt:lpstr>3 Main aspects and sub-items (for standard-based evaluation)</vt:lpstr>
      <vt:lpstr>Indicators of Standard Evaluation (1) Int’l Ed. Environment</vt:lpstr>
      <vt:lpstr>Indicators of Standard Evaluation (2) Int’l Ed. Environment</vt:lpstr>
      <vt:lpstr>Indicators of Standard Evaluation (3) Int’l Ed. Environment</vt:lpstr>
      <vt:lpstr>Indicators of Standard Evaluation (4) International Students</vt:lpstr>
      <vt:lpstr>Indicators of Standard Evaluation (5) International Students</vt:lpstr>
      <vt:lpstr>Indicators of Standard Evaluation (6) International Students</vt:lpstr>
      <vt:lpstr>Indicators of Standard Evaluation (7) International Students</vt:lpstr>
      <vt:lpstr>Indicators of Standard Evaluation (8) Study Abroad</vt:lpstr>
      <vt:lpstr>Indicators of Standard Evaluation (9) Study Abroad</vt:lpstr>
      <vt:lpstr>Indicators of Standard Evaluation (10) Study Abroad</vt:lpstr>
      <vt:lpstr>Scale for standard-based evaluation</vt:lpstr>
      <vt:lpstr>Implications (1)</vt:lpstr>
      <vt:lpstr>Implications (2)</vt:lpstr>
      <vt:lpstr>Implications (3)</vt:lpstr>
      <vt:lpstr>PowerPoint プレゼンテーション</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Internationalization of University Education in Japan</dc:title>
  <dc:creator>Hiroshi Ota</dc:creator>
  <cp:lastModifiedBy>H. Ota</cp:lastModifiedBy>
  <cp:revision>253</cp:revision>
  <cp:lastPrinted>2013-02-28T19:06:57Z</cp:lastPrinted>
  <dcterms:created xsi:type="dcterms:W3CDTF">2012-09-08T07:45:05Z</dcterms:created>
  <dcterms:modified xsi:type="dcterms:W3CDTF">2013-03-18T03:46:26Z</dcterms:modified>
</cp:coreProperties>
</file>