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9866313" cy="673576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22" userDrawn="1">
          <p15:clr>
            <a:srgbClr val="A4A3A4"/>
          </p15:clr>
        </p15:guide>
        <p15:guide id="2" pos="213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FFFFCC"/>
    <a:srgbClr val="FF0000"/>
    <a:srgbClr val="CCFFFF"/>
    <a:srgbClr val="FFFF99"/>
    <a:srgbClr val="008000"/>
    <a:srgbClr val="1E4677"/>
    <a:srgbClr val="003300"/>
    <a:srgbClr val="FFCCF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E3FDE45-AF77-4B5C-9715-49D594BDF05E}" styleName="淡色スタイル 1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DA37D80-6434-44D0-A028-1B22A696006F}" styleName="淡色スタイル 3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06799F8-075E-4A3A-A7F6-7FBC6576F1A4}" styleName="テーマ スタイル 2 - アクセント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344D84-9AFB-497E-A393-DC336BA19D2E}" styleName="中間スタイル 3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A488322-F2BA-4B5B-9748-0D474271808F}" styleName="中間スタイル 3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88" autoAdjust="0"/>
    <p:restoredTop sz="97122" autoAdjust="0"/>
  </p:normalViewPr>
  <p:slideViewPr>
    <p:cSldViewPr>
      <p:cViewPr>
        <p:scale>
          <a:sx n="120" d="100"/>
          <a:sy n="120" d="100"/>
        </p:scale>
        <p:origin x="-1374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78"/>
    </p:cViewPr>
  </p:sorterViewPr>
  <p:notesViewPr>
    <p:cSldViewPr>
      <p:cViewPr varScale="1">
        <p:scale>
          <a:sx n="51" d="100"/>
          <a:sy n="51" d="100"/>
        </p:scale>
        <p:origin x="-2964" y="-96"/>
      </p:cViewPr>
      <p:guideLst>
        <p:guide orient="horz" pos="2122"/>
        <p:guide pos="3108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4276019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83" tIns="45693" rIns="91383" bIns="45693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49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87982" y="1"/>
            <a:ext cx="4276019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83" tIns="45693" rIns="91383" bIns="45693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49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397896"/>
            <a:ext cx="4276019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83" tIns="45693" rIns="91383" bIns="45693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49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87982" y="6397896"/>
            <a:ext cx="4276019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83" tIns="45693" rIns="91383" bIns="45693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charset="-128"/>
              </a:defRPr>
            </a:lvl1pPr>
          </a:lstStyle>
          <a:p>
            <a:pPr>
              <a:defRPr/>
            </a:pPr>
            <a:fld id="{0E4BF690-973D-498E-83D0-81CEA1801DB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404675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4276019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83" tIns="45693" rIns="91383" bIns="45693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87982" y="1"/>
            <a:ext cx="4276019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83" tIns="45693" rIns="91383" bIns="45693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735263" y="506413"/>
            <a:ext cx="2465387" cy="18494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85706" y="2486547"/>
            <a:ext cx="7894902" cy="374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83" tIns="45693" rIns="91383" bIns="4569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397896"/>
            <a:ext cx="4276019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83" tIns="45693" rIns="91383" bIns="45693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87982" y="6397896"/>
            <a:ext cx="4276019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83" tIns="45693" rIns="91383" bIns="45693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charset="-128"/>
              </a:defRPr>
            </a:lvl1pPr>
          </a:lstStyle>
          <a:p>
            <a:pPr>
              <a:defRPr/>
            </a:pPr>
            <a:fld id="{EBD35945-6D92-4FBB-8626-621C9B50969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2020154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050" kern="1200">
        <a:solidFill>
          <a:schemeClr val="tx1"/>
        </a:solidFill>
        <a:latin typeface="Arial" charset="0"/>
        <a:ea typeface="ＭＳ Ｐ明朝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050" kern="1200">
        <a:solidFill>
          <a:schemeClr val="tx1"/>
        </a:solidFill>
        <a:latin typeface="Arial" charset="0"/>
        <a:ea typeface="ＭＳ Ｐ明朝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050" kern="1200">
        <a:solidFill>
          <a:schemeClr val="tx1"/>
        </a:solidFill>
        <a:latin typeface="Arial" charset="0"/>
        <a:ea typeface="ＭＳ Ｐ明朝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050" kern="1200">
        <a:solidFill>
          <a:schemeClr val="tx1"/>
        </a:solidFill>
        <a:latin typeface="Arial" charset="0"/>
        <a:ea typeface="ＭＳ Ｐ明朝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050" kern="1200">
        <a:solidFill>
          <a:schemeClr val="tx1"/>
        </a:solidFill>
        <a:latin typeface="Arial" charset="0"/>
        <a:ea typeface="ＭＳ Ｐ明朝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39303" indent="-284346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37388" indent="-227478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592342" indent="-227478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47298" indent="-227478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02251" indent="-22747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57208" indent="-22747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12163" indent="-22747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67119" indent="-22747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/>
            <a:fld id="{6BB6AAE4-FC63-4053-8870-0DF99CD0413A}" type="slidenum">
              <a:rPr lang="en-US" altLang="ja-JP" smtClean="0"/>
              <a:pPr eaLnBrk="1" hangingPunct="1"/>
              <a:t>1</a:t>
            </a:fld>
            <a:endParaRPr lang="en-US" altLang="ja-JP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735263" y="506413"/>
            <a:ext cx="2465387" cy="1849437"/>
          </a:xfrm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dirty="0" smtClean="0">
              <a:ea typeface="ＭＳ Ｐ明朝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860090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kumimoji="0" lang="ja-JP" altLang="ja-JP" sz="2400">
                <a:latin typeface="Times New Roman" pitchFamily="18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kumimoji="0" lang="ja-JP" altLang="ja-JP" sz="2400">
                <a:latin typeface="Times New Roman" pitchFamily="18" charset="0"/>
              </a:endParaRPr>
            </a:p>
          </p:txBody>
        </p:sp>
        <p:grpSp>
          <p:nvGrpSpPr>
            <p:cNvPr id="7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kumimoji="0" lang="ja-JP" altLang="ja-JP" sz="2400">
                  <a:latin typeface="Times New Roman" pitchFamily="18" charset="0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kumimoji="0" lang="ja-JP" altLang="ja-JP" sz="2400">
                  <a:latin typeface="Times New Roman" pitchFamily="18" charset="0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kumimoji="0" lang="ja-JP" altLang="ja-JP" sz="2400">
                  <a:latin typeface="Times New Roman" pitchFamily="18" charset="0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kumimoji="0" lang="ja-JP" altLang="ja-JP" sz="2400">
                  <a:latin typeface="Times New Roman" pitchFamily="18" charset="0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kumimoji="0" lang="ja-JP" altLang="ja-JP" sz="2400">
                  <a:latin typeface="Times New Roman" pitchFamily="18" charset="0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kumimoji="0" lang="ja-JP" altLang="ja-JP" sz="2400">
                  <a:latin typeface="Times New Roman" pitchFamily="18" charset="0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kumimoji="0" lang="ja-JP" altLang="ja-JP" sz="2400">
                  <a:latin typeface="Times New Roman" pitchFamily="18" charset="0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kumimoji="0" lang="ja-JP" altLang="ja-JP" sz="2400">
                  <a:latin typeface="Times New Roman" pitchFamily="18" charset="0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kumimoji="0" lang="ja-JP" altLang="ja-JP" sz="2400">
                  <a:latin typeface="Times New Roman" pitchFamily="18" charset="0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kumimoji="0" lang="ja-JP" altLang="ja-JP" sz="2400">
                  <a:latin typeface="Times New Roman" pitchFamily="18" charset="0"/>
                </a:endParaRPr>
              </a:p>
            </p:txBody>
          </p:sp>
        </p:grpSp>
      </p:grpSp>
      <p:pic>
        <p:nvPicPr>
          <p:cNvPr id="18" name="Picture 21" descr="meiji-logo_030401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346950" y="106363"/>
            <a:ext cx="1587500" cy="1481137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15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00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 dirty="0"/>
          </a:p>
        </p:txBody>
      </p:sp>
      <p:sp>
        <p:nvSpPr>
          <p:cNvPr id="4116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970088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561609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8"/>
          <p:cNvSpPr txBox="1">
            <a:spLocks noChangeArrowheads="1"/>
          </p:cNvSpPr>
          <p:nvPr userDrawn="1"/>
        </p:nvSpPr>
        <p:spPr bwMode="auto">
          <a:xfrm>
            <a:off x="7002463" y="6532563"/>
            <a:ext cx="2133600" cy="328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>
            <a:lvl1pPr>
              <a:defRPr/>
            </a:lvl1pPr>
          </a:lstStyle>
          <a:p>
            <a:pPr algn="r">
              <a:defRPr/>
            </a:pPr>
            <a:fld id="{82DD0463-CCF3-4410-909C-E2D1B1195CA6}" type="slidenum">
              <a:rPr kumimoji="0" lang="en-US" altLang="ja-JP" sz="1200" smtClean="0">
                <a:latin typeface="Arial Black" pitchFamily="34" charset="0"/>
                <a:ea typeface="ＭＳ Ｐゴシック" charset="-128"/>
              </a:rPr>
              <a:pPr algn="r">
                <a:defRPr/>
              </a:pPr>
              <a:t>‹#›</a:t>
            </a:fld>
            <a:endParaRPr kumimoji="0" lang="en-US" altLang="ja-JP" sz="1200" smtClean="0">
              <a:latin typeface="Arial Black" pitchFamily="34" charset="0"/>
              <a:ea typeface="ＭＳ Ｐゴシック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ja-JP" altLang="en-US" dirty="0" smtClean="0"/>
              <a:t>マスター タイトルの書式設定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99979" y="1128681"/>
            <a:ext cx="8386821" cy="540392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716075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6"/>
          <p:cNvSpPr>
            <a:spLocks noChangeArrowheads="1"/>
          </p:cNvSpPr>
          <p:nvPr/>
        </p:nvSpPr>
        <p:spPr bwMode="auto">
          <a:xfrm>
            <a:off x="0" y="836613"/>
            <a:ext cx="9144000" cy="125412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kumimoji="0" lang="ja-JP" altLang="ja-JP" sz="2400">
              <a:latin typeface="Times New Roman" pitchFamily="18" charset="0"/>
            </a:endParaRPr>
          </a:p>
        </p:txBody>
      </p:sp>
      <p:sp>
        <p:nvSpPr>
          <p:cNvPr id="1027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1030288" y="142875"/>
            <a:ext cx="7812087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8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0038" y="1128713"/>
            <a:ext cx="8386762" cy="5180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pic>
        <p:nvPicPr>
          <p:cNvPr id="1029" name="Picture 17" descr="meiji-logo_030401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53988" y="87313"/>
            <a:ext cx="749300" cy="69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" name="Rectangle 18"/>
          <p:cNvSpPr txBox="1">
            <a:spLocks noChangeArrowheads="1"/>
          </p:cNvSpPr>
          <p:nvPr/>
        </p:nvSpPr>
        <p:spPr bwMode="auto">
          <a:xfrm>
            <a:off x="7002463" y="6532563"/>
            <a:ext cx="2133600" cy="328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>
            <a:lvl1pPr>
              <a:defRPr/>
            </a:lvl1pPr>
          </a:lstStyle>
          <a:p>
            <a:pPr algn="r">
              <a:defRPr/>
            </a:pPr>
            <a:fld id="{E038628A-F2D6-4B70-BA00-CFF1F1396429}" type="slidenum">
              <a:rPr kumimoji="0" lang="en-US" altLang="ja-JP" sz="1200" smtClean="0">
                <a:latin typeface="Arial Black" pitchFamily="34" charset="0"/>
                <a:ea typeface="ＭＳ Ｐゴシック" charset="-128"/>
              </a:rPr>
              <a:pPr algn="r">
                <a:defRPr/>
              </a:pPr>
              <a:t>‹#›</a:t>
            </a:fld>
            <a:endParaRPr kumimoji="0" lang="en-US" altLang="ja-JP" sz="1200" smtClean="0">
              <a:latin typeface="Arial Black" pitchFamily="34" charset="0"/>
              <a:ea typeface="ＭＳ Ｐゴシック" charset="-128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4000">
          <a:solidFill>
            <a:schemeClr val="bg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4000">
          <a:solidFill>
            <a:schemeClr val="bg2"/>
          </a:solidFill>
          <a:latin typeface="Arial" charset="0"/>
          <a:ea typeface="ＭＳ Ｐゴシック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4000">
          <a:solidFill>
            <a:schemeClr val="bg2"/>
          </a:solidFill>
          <a:latin typeface="Arial" charset="0"/>
          <a:ea typeface="ＭＳ Ｐゴシック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4000">
          <a:solidFill>
            <a:schemeClr val="bg2"/>
          </a:solidFill>
          <a:latin typeface="Arial" charset="0"/>
          <a:ea typeface="ＭＳ Ｐゴシック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4000">
          <a:solidFill>
            <a:schemeClr val="bg2"/>
          </a:solidFill>
          <a:latin typeface="Arial" charset="0"/>
          <a:ea typeface="ＭＳ Ｐゴシック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charset="0"/>
          <a:ea typeface="ＭＳ Ｐゴシック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charset="0"/>
          <a:ea typeface="ＭＳ Ｐゴシック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charset="0"/>
          <a:ea typeface="ＭＳ Ｐゴシック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172200" cy="2209800"/>
          </a:xfrm>
        </p:spPr>
        <p:txBody>
          <a:bodyPr/>
          <a:lstStyle/>
          <a:p>
            <a:pPr eaLnBrk="1" hangingPunct="1"/>
            <a:r>
              <a:rPr lang="en-US" altLang="ja-JP" sz="4000" dirty="0" smtClean="0"/>
              <a:t>Oh-o! Meiji</a:t>
            </a:r>
            <a:r>
              <a:rPr lang="ja-JP" altLang="en-US" sz="4000" dirty="0" smtClean="0"/>
              <a:t>システム</a:t>
            </a:r>
            <a:r>
              <a:rPr lang="en-US" altLang="ja-JP" sz="4000" dirty="0" smtClean="0"/>
              <a:t/>
            </a:r>
            <a:br>
              <a:rPr lang="en-US" altLang="ja-JP" sz="4000" dirty="0" smtClean="0"/>
            </a:br>
            <a:r>
              <a:rPr lang="ja-JP" altLang="en-US" sz="4000" dirty="0"/>
              <a:t>　</a:t>
            </a:r>
            <a:r>
              <a:rPr lang="ja-JP" altLang="en-US" sz="4000" dirty="0" smtClean="0"/>
              <a:t>お知らせ転送設定手順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57263" y="4341813"/>
            <a:ext cx="7851775" cy="160746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altLang="ja-JP" sz="2200" dirty="0" smtClean="0"/>
          </a:p>
          <a:p>
            <a:pPr algn="ctr" eaLnBrk="1" hangingPunct="1">
              <a:lnSpc>
                <a:spcPct val="80000"/>
              </a:lnSpc>
            </a:pPr>
            <a:endParaRPr lang="en-US" altLang="ja-JP" sz="2400" dirty="0" smtClean="0"/>
          </a:p>
          <a:p>
            <a:pPr algn="ctr" eaLnBrk="1" hangingPunct="1">
              <a:lnSpc>
                <a:spcPct val="80000"/>
              </a:lnSpc>
            </a:pPr>
            <a:r>
              <a:rPr lang="ja-JP" altLang="en-US" sz="2800" dirty="0" smtClean="0"/>
              <a:t>明治大学　情報メディア部</a:t>
            </a:r>
            <a:endParaRPr lang="en-US" altLang="ja-JP" sz="2800" dirty="0" smtClean="0"/>
          </a:p>
          <a:p>
            <a:pPr algn="ctr" eaLnBrk="1" hangingPunct="1">
              <a:lnSpc>
                <a:spcPct val="80000"/>
              </a:lnSpc>
            </a:pPr>
            <a:r>
              <a:rPr lang="ja-JP" altLang="en-US" sz="2800" dirty="0" smtClean="0"/>
              <a:t>メディア支援事務室</a:t>
            </a:r>
            <a:endParaRPr lang="en-US" altLang="ja-JP" sz="2800" dirty="0" smtClea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22784" y="142875"/>
            <a:ext cx="8113712" cy="571500"/>
          </a:xfrm>
        </p:spPr>
        <p:txBody>
          <a:bodyPr/>
          <a:lstStyle/>
          <a:p>
            <a:r>
              <a:rPr lang="ja-JP" altLang="en-US" sz="3600" b="1" dirty="0"/>
              <a:t>ログイン後，上部の「個人設定</a:t>
            </a:r>
            <a:r>
              <a:rPr lang="ja-JP" altLang="en-US" sz="3600" b="1" dirty="0" smtClean="0"/>
              <a:t>」をクリック</a:t>
            </a:r>
            <a:endParaRPr kumimoji="1" lang="ja-JP" altLang="en-US" sz="36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99979" y="1016733"/>
            <a:ext cx="8386821" cy="5515872"/>
          </a:xfrm>
        </p:spPr>
        <p:txBody>
          <a:bodyPr/>
          <a:lstStyle/>
          <a:p>
            <a:r>
              <a:rPr lang="en-US" altLang="ja-JP" dirty="0"/>
              <a:t>Oh-o</a:t>
            </a:r>
            <a:r>
              <a:rPr lang="en-US" altLang="ja-JP" dirty="0" smtClean="0"/>
              <a:t>! Meiji</a:t>
            </a:r>
            <a:r>
              <a:rPr lang="ja-JP" altLang="en-US" dirty="0"/>
              <a:t>システムにログイン後，上部</a:t>
            </a:r>
            <a:r>
              <a:rPr lang="ja-JP" altLang="en-US" dirty="0" smtClean="0"/>
              <a:t>の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「</a:t>
            </a:r>
            <a:r>
              <a:rPr lang="ja-JP" altLang="en-US" dirty="0"/>
              <a:t>個人設定」をクリック</a:t>
            </a:r>
            <a:r>
              <a:rPr lang="ja-JP" altLang="en-US" dirty="0" smtClean="0"/>
              <a:t>します</a:t>
            </a:r>
            <a:endParaRPr lang="ja-JP" altLang="en-US" dirty="0"/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47564" y="2276872"/>
            <a:ext cx="8072262" cy="6156684"/>
          </a:xfrm>
          <a:prstGeom prst="rect">
            <a:avLst/>
          </a:prstGeom>
        </p:spPr>
      </p:pic>
      <p:sp>
        <p:nvSpPr>
          <p:cNvPr id="8" name="角丸四角形 7"/>
          <p:cNvSpPr/>
          <p:nvPr/>
        </p:nvSpPr>
        <p:spPr>
          <a:xfrm>
            <a:off x="6700824" y="2852936"/>
            <a:ext cx="787500" cy="324036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四角形吹き出し 8"/>
          <p:cNvSpPr/>
          <p:nvPr/>
        </p:nvSpPr>
        <p:spPr>
          <a:xfrm>
            <a:off x="7272300" y="1736812"/>
            <a:ext cx="1762085" cy="930806"/>
          </a:xfrm>
          <a:prstGeom prst="wedgeRectCallout">
            <a:avLst>
              <a:gd name="adj1" fmla="val -43357"/>
              <a:gd name="adj2" fmla="val 74398"/>
            </a:avLst>
          </a:prstGeom>
          <a:solidFill>
            <a:srgbClr val="FFFFCC"/>
          </a:solidFill>
          <a:ln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dirty="0">
                <a:solidFill>
                  <a:srgbClr val="FF0000"/>
                </a:solidFill>
              </a:rPr>
              <a:t>個人</a:t>
            </a:r>
            <a:r>
              <a:rPr kumimoji="1" lang="ja-JP" altLang="en-US" sz="2800" dirty="0" smtClean="0">
                <a:solidFill>
                  <a:srgbClr val="FF0000"/>
                </a:solidFill>
              </a:rPr>
              <a:t>設定</a:t>
            </a:r>
            <a:endParaRPr kumimoji="1" lang="en-US" altLang="ja-JP" sz="2800" dirty="0" smtClean="0">
              <a:solidFill>
                <a:srgbClr val="FF0000"/>
              </a:solidFill>
            </a:endParaRPr>
          </a:p>
          <a:p>
            <a:pPr algn="ctr"/>
            <a:r>
              <a:rPr lang="ja-JP" altLang="en-US" sz="2800" dirty="0" smtClean="0">
                <a:solidFill>
                  <a:srgbClr val="FF0000"/>
                </a:solidFill>
              </a:rPr>
              <a:t>をクリック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21049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22784" y="142875"/>
            <a:ext cx="8113712" cy="571500"/>
          </a:xfrm>
        </p:spPr>
        <p:txBody>
          <a:bodyPr/>
          <a:lstStyle/>
          <a:p>
            <a:r>
              <a:rPr lang="ja-JP" altLang="en-US" sz="3600" b="1" dirty="0" smtClean="0"/>
              <a:t>個人設定：お知らせ転送</a:t>
            </a:r>
            <a:r>
              <a:rPr lang="ja-JP" altLang="en-US" sz="3600" b="1" dirty="0"/>
              <a:t>設定</a:t>
            </a:r>
            <a:endParaRPr kumimoji="1" lang="ja-JP" altLang="en-US" sz="36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99979" y="1016733"/>
            <a:ext cx="8844021" cy="5515872"/>
          </a:xfrm>
        </p:spPr>
        <p:txBody>
          <a:bodyPr/>
          <a:lstStyle/>
          <a:p>
            <a:r>
              <a:rPr lang="ja-JP" altLang="en-US" dirty="0" smtClean="0">
                <a:latin typeface="+mn-ea"/>
              </a:rPr>
              <a:t>個人設定「</a:t>
            </a:r>
            <a:r>
              <a:rPr lang="ja-JP" altLang="en-US" dirty="0">
                <a:latin typeface="+mn-ea"/>
              </a:rPr>
              <a:t>お知らせ転送設定」</a:t>
            </a:r>
            <a:r>
              <a:rPr lang="ja-JP" altLang="en-US" dirty="0" smtClean="0">
                <a:latin typeface="+mn-ea"/>
              </a:rPr>
              <a:t>で</a:t>
            </a:r>
            <a:r>
              <a:rPr lang="ja-JP" altLang="en-US" dirty="0">
                <a:latin typeface="+mn-ea"/>
              </a:rPr>
              <a:t>，</a:t>
            </a:r>
            <a:r>
              <a:rPr lang="ja-JP" altLang="en-US" dirty="0" smtClean="0">
                <a:latin typeface="+mn-ea"/>
              </a:rPr>
              <a:t>以下を設定</a:t>
            </a:r>
            <a:endParaRPr lang="en-US" altLang="ja-JP" sz="2800" dirty="0" smtClean="0">
              <a:latin typeface="+mn-ea"/>
            </a:endParaRPr>
          </a:p>
          <a:p>
            <a:endParaRPr lang="ja-JP" altLang="en-US" dirty="0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1620" y="1808820"/>
            <a:ext cx="6896100" cy="4733925"/>
          </a:xfrm>
          <a:prstGeom prst="rect">
            <a:avLst/>
          </a:prstGeom>
        </p:spPr>
      </p:pic>
      <p:sp>
        <p:nvSpPr>
          <p:cNvPr id="8" name="角丸四角形 7"/>
          <p:cNvSpPr/>
          <p:nvPr/>
        </p:nvSpPr>
        <p:spPr>
          <a:xfrm>
            <a:off x="1192212" y="2924944"/>
            <a:ext cx="4639928" cy="324036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四角形吹き出し 9"/>
          <p:cNvSpPr/>
          <p:nvPr/>
        </p:nvSpPr>
        <p:spPr>
          <a:xfrm>
            <a:off x="179512" y="3551338"/>
            <a:ext cx="2736304" cy="930806"/>
          </a:xfrm>
          <a:prstGeom prst="wedgeRectCallout">
            <a:avLst>
              <a:gd name="adj1" fmla="val 45407"/>
              <a:gd name="adj2" fmla="val -92347"/>
            </a:avLst>
          </a:prstGeom>
          <a:solidFill>
            <a:srgbClr val="FFFFCC"/>
          </a:solidFill>
          <a:ln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dirty="0" smtClean="0">
                <a:solidFill>
                  <a:srgbClr val="FF0000"/>
                </a:solidFill>
              </a:rPr>
              <a:t>① 転送先メールアドレス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11" name="角丸四角形 10"/>
          <p:cNvSpPr/>
          <p:nvPr/>
        </p:nvSpPr>
        <p:spPr>
          <a:xfrm>
            <a:off x="4211960" y="3465004"/>
            <a:ext cx="3723030" cy="3038106"/>
          </a:xfrm>
          <a:prstGeom prst="roundRect">
            <a:avLst>
              <a:gd name="adj" fmla="val 4390"/>
            </a:avLst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四角形吹き出し 11"/>
          <p:cNvSpPr/>
          <p:nvPr/>
        </p:nvSpPr>
        <p:spPr>
          <a:xfrm>
            <a:off x="179512" y="4960791"/>
            <a:ext cx="3389548" cy="930806"/>
          </a:xfrm>
          <a:prstGeom prst="wedgeRectCallout">
            <a:avLst>
              <a:gd name="adj1" fmla="val 73963"/>
              <a:gd name="adj2" fmla="val -47106"/>
            </a:avLst>
          </a:prstGeom>
          <a:solidFill>
            <a:srgbClr val="FFFFCC"/>
          </a:solidFill>
          <a:ln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dirty="0">
                <a:solidFill>
                  <a:srgbClr val="FF0000"/>
                </a:solidFill>
              </a:rPr>
              <a:t>②</a:t>
            </a:r>
            <a:r>
              <a:rPr lang="ja-JP" altLang="en-US" sz="2800" dirty="0" smtClean="0">
                <a:solidFill>
                  <a:srgbClr val="FF0000"/>
                </a:solidFill>
              </a:rPr>
              <a:t> カテゴリーごとに転送有無・内容設定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8842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22784" y="142875"/>
            <a:ext cx="8113712" cy="571500"/>
          </a:xfrm>
        </p:spPr>
        <p:txBody>
          <a:bodyPr/>
          <a:lstStyle/>
          <a:p>
            <a:r>
              <a:rPr lang="ja-JP" altLang="en-US" sz="3600" b="1" dirty="0" smtClean="0"/>
              <a:t>個人設定：お知らせ転送設定→登録完了</a:t>
            </a:r>
            <a:endParaRPr kumimoji="1" lang="ja-JP" altLang="en-US" sz="36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99979" y="1117484"/>
            <a:ext cx="8736517" cy="5515872"/>
          </a:xfrm>
        </p:spPr>
        <p:txBody>
          <a:bodyPr/>
          <a:lstStyle/>
          <a:p>
            <a:r>
              <a:rPr lang="ja-JP" altLang="en-US" dirty="0" smtClean="0">
                <a:latin typeface="+mn-ea"/>
              </a:rPr>
              <a:t>転送先</a:t>
            </a:r>
            <a:r>
              <a:rPr lang="ja-JP" altLang="en-US" dirty="0">
                <a:latin typeface="+mn-ea"/>
              </a:rPr>
              <a:t>メールアドレス，各カテゴリ毎の転送設定が完了したら，「確認画面へ進む」を</a:t>
            </a:r>
            <a:r>
              <a:rPr lang="ja-JP" altLang="en-US" dirty="0" smtClean="0">
                <a:latin typeface="+mn-ea"/>
              </a:rPr>
              <a:t>クリック</a:t>
            </a:r>
            <a:endParaRPr lang="en-US" altLang="ja-JP" dirty="0" smtClean="0">
              <a:latin typeface="+mn-ea"/>
            </a:endParaRPr>
          </a:p>
          <a:p>
            <a:endParaRPr lang="en-US" altLang="ja-JP" sz="2800" dirty="0">
              <a:latin typeface="+mn-ea"/>
            </a:endParaRPr>
          </a:p>
          <a:p>
            <a:pPr marL="0" indent="0">
              <a:buNone/>
            </a:pPr>
            <a:endParaRPr lang="en-US" altLang="ja-JP" sz="2800" dirty="0" smtClean="0">
              <a:latin typeface="+mn-ea"/>
            </a:endParaRPr>
          </a:p>
          <a:p>
            <a:pPr marL="0" indent="0">
              <a:buNone/>
            </a:pPr>
            <a:endParaRPr lang="en-US" altLang="ja-JP" sz="2800" dirty="0">
              <a:latin typeface="+mn-ea"/>
            </a:endParaRPr>
          </a:p>
          <a:p>
            <a:r>
              <a:rPr lang="ja-JP" altLang="en-US" dirty="0">
                <a:latin typeface="+mn-ea"/>
              </a:rPr>
              <a:t>確認画面で設定に問題がなければ，「登録する」を</a:t>
            </a:r>
            <a:r>
              <a:rPr lang="ja-JP" altLang="en-US" dirty="0" smtClean="0">
                <a:latin typeface="+mn-ea"/>
              </a:rPr>
              <a:t>クリック</a:t>
            </a:r>
            <a:endParaRPr lang="en-US" altLang="ja-JP" dirty="0" smtClean="0">
              <a:latin typeface="+mn-ea"/>
            </a:endParaRPr>
          </a:p>
          <a:p>
            <a:endParaRPr lang="en-US" altLang="ja-JP" sz="2800" dirty="0">
              <a:latin typeface="+mn-ea"/>
            </a:endParaRPr>
          </a:p>
          <a:p>
            <a:pPr marL="0" indent="0">
              <a:buNone/>
            </a:pPr>
            <a:endParaRPr lang="en-US" altLang="ja-JP" sz="2800" dirty="0">
              <a:latin typeface="+mn-ea"/>
            </a:endParaRPr>
          </a:p>
          <a:p>
            <a:pPr marL="0" indent="0">
              <a:buNone/>
            </a:pPr>
            <a:r>
              <a:rPr lang="ja-JP" altLang="en-US" dirty="0">
                <a:latin typeface="+mn-ea"/>
              </a:rPr>
              <a:t>以上</a:t>
            </a:r>
            <a:r>
              <a:rPr lang="ja-JP" altLang="en-US" dirty="0" smtClean="0">
                <a:latin typeface="+mn-ea"/>
              </a:rPr>
              <a:t>で，お知らせ</a:t>
            </a:r>
            <a:r>
              <a:rPr lang="ja-JP" altLang="en-US" dirty="0">
                <a:latin typeface="+mn-ea"/>
              </a:rPr>
              <a:t>転送の</a:t>
            </a:r>
            <a:r>
              <a:rPr lang="ja-JP" altLang="en-US" dirty="0" smtClean="0">
                <a:latin typeface="+mn-ea"/>
              </a:rPr>
              <a:t>設定完了</a:t>
            </a:r>
          </a:p>
        </p:txBody>
      </p:sp>
      <p:pic>
        <p:nvPicPr>
          <p:cNvPr id="13" name="図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69395" y="2168860"/>
            <a:ext cx="5965636" cy="1368152"/>
          </a:xfrm>
          <a:prstGeom prst="rect">
            <a:avLst/>
          </a:prstGeom>
        </p:spPr>
      </p:pic>
      <p:pic>
        <p:nvPicPr>
          <p:cNvPr id="16" name="図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71800" y="4475536"/>
            <a:ext cx="3751424" cy="1113704"/>
          </a:xfrm>
          <a:prstGeom prst="rect">
            <a:avLst/>
          </a:prstGeom>
        </p:spPr>
      </p:pic>
      <p:sp>
        <p:nvSpPr>
          <p:cNvPr id="18" name="角丸四角形 17"/>
          <p:cNvSpPr/>
          <p:nvPr/>
        </p:nvSpPr>
        <p:spPr>
          <a:xfrm>
            <a:off x="4788024" y="2792869"/>
            <a:ext cx="2772308" cy="559348"/>
          </a:xfrm>
          <a:prstGeom prst="roundRect">
            <a:avLst>
              <a:gd name="adj" fmla="val 4390"/>
            </a:avLst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角丸四角形 18"/>
          <p:cNvSpPr/>
          <p:nvPr/>
        </p:nvSpPr>
        <p:spPr>
          <a:xfrm>
            <a:off x="3203848" y="4877725"/>
            <a:ext cx="2772308" cy="559348"/>
          </a:xfrm>
          <a:prstGeom prst="roundRect">
            <a:avLst>
              <a:gd name="adj" fmla="val 4390"/>
            </a:avLst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8413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22784" y="142875"/>
            <a:ext cx="8113712" cy="571500"/>
          </a:xfrm>
        </p:spPr>
        <p:txBody>
          <a:bodyPr/>
          <a:lstStyle/>
          <a:p>
            <a:r>
              <a:rPr lang="ja-JP" altLang="en-US" sz="3600" b="1" dirty="0" smtClean="0"/>
              <a:t>お知らせ転送設定の注意事項</a:t>
            </a:r>
            <a:endParaRPr kumimoji="1" lang="ja-JP" altLang="en-US" sz="36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99979" y="1117484"/>
            <a:ext cx="8736517" cy="5515872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ja-JP" altLang="en-US" dirty="0" smtClean="0">
                <a:latin typeface="+mn-ea"/>
              </a:rPr>
              <a:t>お知らせ転送の時間帯</a:t>
            </a:r>
            <a:endParaRPr lang="en-US" altLang="ja-JP" dirty="0">
              <a:latin typeface="+mn-ea"/>
            </a:endParaRPr>
          </a:p>
          <a:p>
            <a:pPr lvl="1">
              <a:spcAft>
                <a:spcPts val="600"/>
              </a:spcAft>
            </a:pPr>
            <a:r>
              <a:rPr lang="ja-JP" altLang="en-US" dirty="0" smtClean="0">
                <a:latin typeface="+mn-ea"/>
              </a:rPr>
              <a:t> 通常</a:t>
            </a:r>
            <a:r>
              <a:rPr lang="ja-JP" altLang="en-US" dirty="0">
                <a:latin typeface="+mn-ea"/>
              </a:rPr>
              <a:t>（携帯</a:t>
            </a:r>
            <a:r>
              <a:rPr lang="ja-JP" altLang="en-US" dirty="0" smtClean="0">
                <a:latin typeface="+mn-ea"/>
              </a:rPr>
              <a:t>電話</a:t>
            </a:r>
            <a:r>
              <a:rPr lang="ja-JP" altLang="en-US" dirty="0">
                <a:latin typeface="+mn-ea"/>
              </a:rPr>
              <a:t>以外</a:t>
            </a:r>
            <a:r>
              <a:rPr lang="ja-JP" altLang="en-US" dirty="0" smtClean="0">
                <a:latin typeface="+mn-ea"/>
              </a:rPr>
              <a:t>）のアドレス：</a:t>
            </a:r>
            <a:r>
              <a:rPr lang="en-US" altLang="ja-JP" dirty="0" smtClean="0">
                <a:solidFill>
                  <a:srgbClr val="FF0000"/>
                </a:solidFill>
                <a:latin typeface="+mn-ea"/>
              </a:rPr>
              <a:t>24</a:t>
            </a:r>
            <a:r>
              <a:rPr lang="ja-JP" altLang="en-US" dirty="0" smtClean="0">
                <a:solidFill>
                  <a:srgbClr val="FF0000"/>
                </a:solidFill>
                <a:latin typeface="+mn-ea"/>
              </a:rPr>
              <a:t>時間即時転送</a:t>
            </a:r>
            <a:endParaRPr lang="en-US" altLang="ja-JP" dirty="0" smtClean="0">
              <a:solidFill>
                <a:srgbClr val="FF0000"/>
              </a:solidFill>
              <a:latin typeface="+mn-ea"/>
            </a:endParaRPr>
          </a:p>
          <a:p>
            <a:pPr lvl="1">
              <a:spcAft>
                <a:spcPts val="600"/>
              </a:spcAft>
            </a:pPr>
            <a:r>
              <a:rPr lang="ja-JP" altLang="en-US" dirty="0" smtClean="0"/>
              <a:t> 携帯電話のメールアドレス： </a:t>
            </a:r>
            <a:r>
              <a:rPr lang="en-US" altLang="ja-JP" dirty="0" smtClean="0">
                <a:solidFill>
                  <a:srgbClr val="FF0000"/>
                </a:solidFill>
              </a:rPr>
              <a:t>6</a:t>
            </a:r>
            <a:r>
              <a:rPr lang="ja-JP" altLang="en-US" dirty="0">
                <a:solidFill>
                  <a:srgbClr val="FF0000"/>
                </a:solidFill>
              </a:rPr>
              <a:t>時～</a:t>
            </a:r>
            <a:r>
              <a:rPr lang="en-US" altLang="ja-JP" dirty="0">
                <a:solidFill>
                  <a:srgbClr val="FF0000"/>
                </a:solidFill>
              </a:rPr>
              <a:t>22</a:t>
            </a:r>
            <a:r>
              <a:rPr lang="ja-JP" altLang="en-US" dirty="0" smtClean="0">
                <a:solidFill>
                  <a:srgbClr val="FF0000"/>
                </a:solidFill>
              </a:rPr>
              <a:t>時即時転送</a:t>
            </a:r>
            <a:r>
              <a:rPr lang="en-US" altLang="ja-JP" dirty="0" smtClean="0">
                <a:solidFill>
                  <a:srgbClr val="FF0000"/>
                </a:solidFill>
              </a:rPr>
              <a:t/>
            </a:r>
            <a:br>
              <a:rPr lang="en-US" altLang="ja-JP" dirty="0" smtClean="0">
                <a:solidFill>
                  <a:srgbClr val="FF0000"/>
                </a:solidFill>
              </a:rPr>
            </a:br>
            <a:r>
              <a:rPr lang="ja-JP" altLang="en-US" dirty="0" smtClean="0">
                <a:solidFill>
                  <a:srgbClr val="FF0000"/>
                </a:solidFill>
              </a:rPr>
              <a:t>　</a:t>
            </a:r>
            <a:r>
              <a:rPr lang="ja-JP" altLang="en-US" dirty="0" smtClean="0"/>
              <a:t>（</a:t>
            </a:r>
            <a:r>
              <a:rPr lang="en-US" altLang="ja-JP" dirty="0" smtClean="0"/>
              <a:t>22</a:t>
            </a:r>
            <a:r>
              <a:rPr lang="ja-JP" altLang="en-US" dirty="0"/>
              <a:t>時以降のお知らせ</a:t>
            </a:r>
            <a:r>
              <a:rPr lang="ja-JP" altLang="en-US" dirty="0" smtClean="0"/>
              <a:t>は，翌日</a:t>
            </a:r>
            <a:r>
              <a:rPr lang="en-US" altLang="ja-JP" dirty="0"/>
              <a:t>6</a:t>
            </a:r>
            <a:r>
              <a:rPr lang="ja-JP" altLang="en-US" dirty="0"/>
              <a:t>時以降に</a:t>
            </a:r>
            <a:r>
              <a:rPr lang="ja-JP" altLang="en-US" dirty="0" smtClean="0"/>
              <a:t>転送）</a:t>
            </a:r>
            <a:endParaRPr lang="en-US" altLang="ja-JP" dirty="0"/>
          </a:p>
          <a:p>
            <a:r>
              <a:rPr lang="ja-JP" altLang="en-US" dirty="0"/>
              <a:t>転送</a:t>
            </a:r>
            <a:r>
              <a:rPr lang="ja-JP" altLang="en-US" dirty="0" smtClean="0"/>
              <a:t>設定の完了後，確認メールを送信</a:t>
            </a:r>
            <a:endParaRPr lang="en-US" altLang="ja-JP" dirty="0"/>
          </a:p>
          <a:p>
            <a:pPr lvl="1">
              <a:spcAft>
                <a:spcPts val="600"/>
              </a:spcAft>
            </a:pPr>
            <a:r>
              <a:rPr lang="ja-JP" altLang="en-US" dirty="0" smtClean="0"/>
              <a:t> 届かない</a:t>
            </a:r>
            <a:r>
              <a:rPr lang="ja-JP" altLang="en-US" dirty="0"/>
              <a:t>場合は</a:t>
            </a:r>
            <a:r>
              <a:rPr lang="ja-JP" altLang="en-US" dirty="0" smtClean="0"/>
              <a:t>，メールアドレス</a:t>
            </a:r>
            <a:r>
              <a:rPr lang="ja-JP" altLang="en-US" dirty="0"/>
              <a:t>が間違って</a:t>
            </a:r>
            <a:r>
              <a:rPr lang="ja-JP" altLang="en-US" dirty="0" smtClean="0"/>
              <a:t>いる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可能性あり</a:t>
            </a:r>
            <a:endParaRPr lang="en-US" altLang="ja-JP" dirty="0"/>
          </a:p>
          <a:p>
            <a:r>
              <a:rPr lang="ja-JP" altLang="en-US" dirty="0">
                <a:solidFill>
                  <a:srgbClr val="FF0000"/>
                </a:solidFill>
              </a:rPr>
              <a:t>「</a:t>
            </a:r>
            <a:r>
              <a:rPr lang="en-US" altLang="ja-JP" dirty="0" smtClean="0">
                <a:solidFill>
                  <a:srgbClr val="FF0000"/>
                </a:solidFill>
              </a:rPr>
              <a:t>ohsysmt@meiji.ac.jp</a:t>
            </a:r>
            <a:r>
              <a:rPr lang="ja-JP" altLang="en-US" dirty="0">
                <a:solidFill>
                  <a:srgbClr val="FF0000"/>
                </a:solidFill>
              </a:rPr>
              <a:t>」からのメール受信</a:t>
            </a:r>
            <a:r>
              <a:rPr lang="ja-JP" altLang="en-US" dirty="0" smtClean="0">
                <a:solidFill>
                  <a:srgbClr val="FF0000"/>
                </a:solidFill>
              </a:rPr>
              <a:t>を</a:t>
            </a:r>
            <a:r>
              <a:rPr lang="en-US" altLang="ja-JP" dirty="0" smtClean="0">
                <a:solidFill>
                  <a:srgbClr val="FF0000"/>
                </a:solidFill>
              </a:rPr>
              <a:t/>
            </a:r>
            <a:br>
              <a:rPr lang="en-US" altLang="ja-JP" dirty="0" smtClean="0">
                <a:solidFill>
                  <a:srgbClr val="FF0000"/>
                </a:solidFill>
              </a:rPr>
            </a:br>
            <a:r>
              <a:rPr lang="ja-JP" altLang="en-US" dirty="0" smtClean="0">
                <a:solidFill>
                  <a:srgbClr val="FF0000"/>
                </a:solidFill>
              </a:rPr>
              <a:t>許可</a:t>
            </a:r>
            <a:r>
              <a:rPr lang="ja-JP" altLang="en-US" dirty="0">
                <a:solidFill>
                  <a:srgbClr val="FF0000"/>
                </a:solidFill>
              </a:rPr>
              <a:t>してください</a:t>
            </a:r>
            <a:r>
              <a:rPr lang="ja-JP" altLang="en-US" dirty="0" smtClean="0">
                <a:solidFill>
                  <a:srgbClr val="FF0000"/>
                </a:solidFill>
              </a:rPr>
              <a:t>。</a:t>
            </a:r>
            <a:endParaRPr lang="en-US" altLang="ja-JP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1159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0120420_システム説明（帝塚山大学）">
  <a:themeElements>
    <a:clrScheme name="meiji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meiji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eiji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eiji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eiji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eiji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eiji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eiji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eiji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eiji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eiji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eiji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eiji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eiji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20120420_システム説明（帝塚山大学）</Template>
  <TotalTime>4566</TotalTime>
  <Words>149</Words>
  <Application>Microsoft Office PowerPoint</Application>
  <PresentationFormat>画面に合わせる (4:3)</PresentationFormat>
  <Paragraphs>30</Paragraphs>
  <Slides>5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6" baseType="lpstr">
      <vt:lpstr>20120420_システム説明（帝塚山大学）</vt:lpstr>
      <vt:lpstr>Oh-o! Meijiシステム 　お知らせ転送設定手順</vt:lpstr>
      <vt:lpstr>ログイン後，上部の「個人設定」をクリック</vt:lpstr>
      <vt:lpstr>個人設定：お知らせ転送設定</vt:lpstr>
      <vt:lpstr>個人設定：お知らせ転送設定→登録完了</vt:lpstr>
      <vt:lpstr>お知らせ転送設定の注意事項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明治大学駿河台キャンパス  情報環境の紹介</dc:title>
  <dc:creator>ishii</dc:creator>
  <cp:lastModifiedBy>proadmin</cp:lastModifiedBy>
  <cp:revision>371</cp:revision>
  <cp:lastPrinted>2017-03-30T06:45:46Z</cp:lastPrinted>
  <dcterms:created xsi:type="dcterms:W3CDTF">2013-07-18T05:54:43Z</dcterms:created>
  <dcterms:modified xsi:type="dcterms:W3CDTF">2017-03-30T06:45:49Z</dcterms:modified>
</cp:coreProperties>
</file>