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notesMasterIdLst>
    <p:notesMasterId r:id="rId20"/>
  </p:notesMasterIdLst>
  <p:sldIdLst>
    <p:sldId id="315" r:id="rId2"/>
    <p:sldId id="362" r:id="rId3"/>
    <p:sldId id="326" r:id="rId4"/>
    <p:sldId id="363" r:id="rId5"/>
    <p:sldId id="374" r:id="rId6"/>
    <p:sldId id="335" r:id="rId7"/>
    <p:sldId id="319" r:id="rId8"/>
    <p:sldId id="344" r:id="rId9"/>
    <p:sldId id="369" r:id="rId10"/>
    <p:sldId id="365" r:id="rId11"/>
    <p:sldId id="366" r:id="rId12"/>
    <p:sldId id="368" r:id="rId13"/>
    <p:sldId id="371" r:id="rId14"/>
    <p:sldId id="370" r:id="rId15"/>
    <p:sldId id="346" r:id="rId16"/>
    <p:sldId id="372" r:id="rId17"/>
    <p:sldId id="367" r:id="rId18"/>
    <p:sldId id="351" r:id="rId19"/>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19" autoAdjust="0"/>
    <p:restoredTop sz="73277" autoAdjust="0"/>
  </p:normalViewPr>
  <p:slideViewPr>
    <p:cSldViewPr>
      <p:cViewPr varScale="1">
        <p:scale>
          <a:sx n="56" d="100"/>
          <a:sy n="56" d="100"/>
        </p:scale>
        <p:origin x="-19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414184E-15F0-4E8D-90F4-4CE3EE39F99C}" type="datetimeFigureOut">
              <a:rPr lang="en-US"/>
              <a:pPr>
                <a:defRPr/>
              </a:pPr>
              <a:t>5/17/2012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489C94F-F0A9-4173-A4BA-5491B0515A4E}" type="slidenum">
              <a:rPr lang="en-US"/>
              <a:pPr>
                <a:defRPr/>
              </a:pPr>
              <a:t>‹#›</a:t>
            </a:fld>
            <a:endParaRPr lang="en-US"/>
          </a:p>
        </p:txBody>
      </p:sp>
    </p:spTree>
    <p:extLst>
      <p:ext uri="{BB962C8B-B14F-4D97-AF65-F5344CB8AC3E}">
        <p14:creationId xmlns:p14="http://schemas.microsoft.com/office/powerpoint/2010/main" val="2884852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eaLnBrk="1" hangingPunct="1"/>
            <a:endParaRPr lang="en-US" dirty="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1</a:t>
            </a:fld>
            <a:endParaRPr lang="en-US"/>
          </a:p>
        </p:txBody>
      </p:sp>
    </p:spTree>
    <p:extLst>
      <p:ext uri="{BB962C8B-B14F-4D97-AF65-F5344CB8AC3E}">
        <p14:creationId xmlns:p14="http://schemas.microsoft.com/office/powerpoint/2010/main" val="3091183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fld id="{35579C39-B57C-4103-9496-04384D03D88B}" type="slidenum">
              <a:rPr lang="en-US" smtClean="0"/>
              <a:pPr/>
              <a:t>10</a:t>
            </a:fld>
            <a:endParaRPr lang="en-US"/>
          </a:p>
        </p:txBody>
      </p:sp>
    </p:spTree>
    <p:extLst>
      <p:ext uri="{BB962C8B-B14F-4D97-AF65-F5344CB8AC3E}">
        <p14:creationId xmlns:p14="http://schemas.microsoft.com/office/powerpoint/2010/main" val="2891839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87025E-EA75-4076-87EA-D7A0B4F6C2A8}" type="slidenum">
              <a:rPr lang="en-US" smtClean="0"/>
              <a:pPr eaLnBrk="1" hangingPunct="1"/>
              <a:t>11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12</a:t>
            </a:fld>
            <a:endParaRPr lang="en-US"/>
          </a:p>
        </p:txBody>
      </p:sp>
    </p:spTree>
    <p:extLst>
      <p:ext uri="{BB962C8B-B14F-4D97-AF65-F5344CB8AC3E}">
        <p14:creationId xmlns:p14="http://schemas.microsoft.com/office/powerpoint/2010/main" val="2458545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13</a:t>
            </a:fld>
            <a:endParaRPr lang="en-US"/>
          </a:p>
        </p:txBody>
      </p:sp>
    </p:spTree>
    <p:extLst>
      <p:ext uri="{BB962C8B-B14F-4D97-AF65-F5344CB8AC3E}">
        <p14:creationId xmlns:p14="http://schemas.microsoft.com/office/powerpoint/2010/main" val="3845407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14</a:t>
            </a:fld>
            <a:endParaRPr lang="en-US"/>
          </a:p>
        </p:txBody>
      </p:sp>
    </p:spTree>
    <p:extLst>
      <p:ext uri="{BB962C8B-B14F-4D97-AF65-F5344CB8AC3E}">
        <p14:creationId xmlns:p14="http://schemas.microsoft.com/office/powerpoint/2010/main" val="2127383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43000" y="687388"/>
            <a:ext cx="4572000" cy="3429000"/>
          </a:xfrm>
          <a:ln/>
        </p:spPr>
      </p:sp>
      <p:sp>
        <p:nvSpPr>
          <p:cNvPr id="53251" name="Rectangle 3"/>
          <p:cNvSpPr>
            <a:spLocks noGrp="1" noChangeArrowheads="1"/>
          </p:cNvSpPr>
          <p:nvPr>
            <p:ph type="body" idx="1"/>
          </p:nvPr>
        </p:nvSpPr>
        <p:spPr>
          <a:noFill/>
        </p:spPr>
        <p:txBody>
          <a:bodyPr>
            <a:normAutofit fontScale="85000" lnSpcReduction="20000"/>
          </a:bodyPr>
          <a:lstStyle/>
          <a:p>
            <a:pPr eaLnBrk="1" hangingPunct="1"/>
            <a:endParaRPr lang="en-US" b="1"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16</a:t>
            </a:fld>
            <a:endParaRPr lang="en-US"/>
          </a:p>
        </p:txBody>
      </p:sp>
    </p:spTree>
    <p:extLst>
      <p:ext uri="{BB962C8B-B14F-4D97-AF65-F5344CB8AC3E}">
        <p14:creationId xmlns:p14="http://schemas.microsoft.com/office/powerpoint/2010/main" val="3240221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1301F6-DEB5-4494-9F5D-2EA03B7D4CF3}" type="slidenum">
              <a:rPr lang="en-US" smtClean="0"/>
              <a:pPr eaLnBrk="1" hangingPunct="1"/>
              <a:t>17</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en-US" b="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9339FB-FED8-4251-8780-EA1F047741D0}" type="slidenum">
              <a:rPr lang="en-US" smtClean="0"/>
              <a:pPr eaLnBrk="1" hangingPunct="1"/>
              <a:t>2</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5B545A-A8DF-43CF-8C93-47C9727A1D6E}" type="slidenum">
              <a:rPr lang="en-US" smtClean="0">
                <a:ea typeface="MS PGothic" pitchFamily="34" charset="-128"/>
              </a:rPr>
              <a:pPr eaLnBrk="1" hangingPunct="1"/>
              <a:t>3</a:t>
            </a:fld>
            <a:endParaRPr lang="en-US" smtClean="0">
              <a:ea typeface="MS PGothic" pitchFamily="34" charset="-128"/>
            </a:endParaRPr>
          </a:p>
        </p:txBody>
      </p:sp>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D2235F7-E950-4226-9D6B-AC504F62C774}" type="slidenum">
              <a:rPr lang="en-US" sz="1200">
                <a:latin typeface="Calibri" pitchFamily="34" charset="0"/>
              </a:rPr>
              <a:pPr algn="r" eaLnBrk="1" hangingPunct="1"/>
              <a:t>3</a:t>
            </a:fld>
            <a:endParaRPr lang="en-US" sz="1200">
              <a:latin typeface="Calibri" pitchFamily="34" charset="0"/>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hangingPunct="1"/>
            <a:endParaRPr lang="en-US"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smtClean="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4</a:t>
            </a:fld>
            <a:endParaRPr lang="en-US"/>
          </a:p>
        </p:txBody>
      </p:sp>
    </p:spTree>
    <p:extLst>
      <p:ext uri="{BB962C8B-B14F-4D97-AF65-F5344CB8AC3E}">
        <p14:creationId xmlns:p14="http://schemas.microsoft.com/office/powerpoint/2010/main" val="148798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fld id="{BF585408-BA77-4330-961E-6E7DD09BECC7}" type="slidenum">
              <a:rPr lang="en-US" sz="1200">
                <a:latin typeface="Times"/>
              </a:rPr>
              <a:pPr algn="r"/>
              <a:t>5</a:t>
            </a:fld>
            <a:endParaRPr lang="en-US" sz="1200">
              <a:latin typeface="Times"/>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p:spPr>
        <p:txBody>
          <a:bodyPr>
            <a:normAutofit lnSpcReduction="10000"/>
          </a:bodyPr>
          <a:lstStyle/>
          <a:p>
            <a:pPr eaLnBrk="1" hangingPunct="1"/>
            <a:endParaRPr lang="en-US"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en-US" b="1"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lIns="91433" tIns="45717" rIns="91433" bIns="45717"/>
          <a:lstStyle/>
          <a:p>
            <a:pPr eaLnBrk="1" hangingPunct="1">
              <a:spcBef>
                <a:spcPct val="0"/>
              </a:spcBef>
            </a:pPr>
            <a:endParaRPr lang="en-US"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55000" lnSpcReduction="20000"/>
          </a:bodyPr>
          <a:lstStyle/>
          <a:p>
            <a:pPr eaLnBrk="1" hangingPunct="1">
              <a:defRPr/>
            </a:pPr>
            <a:endParaRPr lang="en-US" dirty="0" smtClean="0"/>
          </a:p>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pPr>
              <a:defRPr/>
            </a:pPr>
            <a:fld id="{9489C94F-F0A9-4173-A4BA-5491B0515A4E}" type="slidenum">
              <a:rPr lang="en-US" smtClean="0"/>
              <a:pPr>
                <a:defRPr/>
              </a:pPr>
              <a:t>9</a:t>
            </a:fld>
            <a:endParaRPr lang="en-US"/>
          </a:p>
        </p:txBody>
      </p:sp>
    </p:spTree>
    <p:extLst>
      <p:ext uri="{BB962C8B-B14F-4D97-AF65-F5344CB8AC3E}">
        <p14:creationId xmlns:p14="http://schemas.microsoft.com/office/powerpoint/2010/main" val="413922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3152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8382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400" y="1600200"/>
            <a:ext cx="3478212"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600200"/>
            <a:ext cx="34798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629400" y="6248400"/>
            <a:ext cx="1905000" cy="457200"/>
          </a:xfrm>
          <a:prstGeom prst="rect">
            <a:avLst/>
          </a:prstGeom>
          <a:ln/>
        </p:spPr>
        <p:txBody>
          <a:bodyPr/>
          <a:lstStyle>
            <a:lvl1pPr>
              <a:defRPr/>
            </a:lvl1pPr>
          </a:lstStyle>
          <a:p>
            <a:pPr>
              <a:defRPr/>
            </a:pPr>
            <a:fld id="{4674A8DC-E261-497E-8447-04E12F757B92}" type="datetimeFigureOut">
              <a:rPr lang="en-US"/>
              <a:pPr>
                <a:defRPr/>
              </a:pPr>
              <a:t>5/17/2012</a:t>
            </a:fld>
            <a:endParaRPr lang="en-US"/>
          </a:p>
        </p:txBody>
      </p:sp>
      <p:sp>
        <p:nvSpPr>
          <p:cNvPr id="3" name="Rectangle 5"/>
          <p:cNvSpPr>
            <a:spLocks noGrp="1" noChangeArrowheads="1"/>
          </p:cNvSpPr>
          <p:nvPr>
            <p:ph type="ftr" sz="quarter" idx="11"/>
          </p:nvPr>
        </p:nvSpPr>
        <p:spPr>
          <a:xfrm>
            <a:off x="3276600" y="6248400"/>
            <a:ext cx="2895600" cy="45720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1524000" y="6248400"/>
            <a:ext cx="1295400" cy="457200"/>
          </a:xfrm>
          <a:prstGeom prst="rect">
            <a:avLst/>
          </a:prstGeom>
          <a:ln/>
        </p:spPr>
        <p:txBody>
          <a:bodyPr/>
          <a:lstStyle>
            <a:lvl1pPr>
              <a:defRPr/>
            </a:lvl1pPr>
          </a:lstStyle>
          <a:p>
            <a:pPr>
              <a:defRPr/>
            </a:pPr>
            <a:fld id="{0E760C66-E26C-4479-970F-206D3F56C08A}" type="slidenum">
              <a:rPr lang="en-US"/>
              <a:pPr>
                <a:defRPr/>
              </a:pPr>
              <a:t>‹#›</a:t>
            </a:fld>
            <a:endParaRPr lang="en-US"/>
          </a:p>
        </p:txBody>
      </p:sp>
    </p:spTree>
    <p:extLst>
      <p:ext uri="{BB962C8B-B14F-4D97-AF65-F5344CB8AC3E}">
        <p14:creationId xmlns:p14="http://schemas.microsoft.com/office/powerpoint/2010/main" val="2075993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3" name="Rectangle 39"/>
          <p:cNvSpPr>
            <a:spLocks noChangeArrowheads="1"/>
          </p:cNvSpPr>
          <p:nvPr/>
        </p:nvSpPr>
        <p:spPr bwMode="auto">
          <a:xfrm>
            <a:off x="0" y="6172200"/>
            <a:ext cx="9144000" cy="685800"/>
          </a:xfrm>
          <a:prstGeom prst="rect">
            <a:avLst/>
          </a:prstGeom>
          <a:solidFill>
            <a:schemeClr val="bg1"/>
          </a:solidFill>
          <a:ln w="9525">
            <a:noFill/>
            <a:miter lim="800000"/>
            <a:headEnd/>
            <a:tailEnd/>
          </a:ln>
        </p:spPr>
        <p:txBody>
          <a:bodyPr wrap="none" anchor="ctr"/>
          <a:lstStyle/>
          <a:p>
            <a:pPr>
              <a:defRPr/>
            </a:pPr>
            <a:endParaRPr lang="en-US">
              <a:ea typeface="ＭＳ Ｐゴシック" pitchFamily="1" charset="-128"/>
              <a:cs typeface="Arial" charset="0"/>
            </a:endParaRPr>
          </a:p>
        </p:txBody>
      </p:sp>
      <p:sp>
        <p:nvSpPr>
          <p:cNvPr id="1027" name="Rectangle 2"/>
          <p:cNvSpPr>
            <a:spLocks noGrp="1" noChangeArrowheads="1"/>
          </p:cNvSpPr>
          <p:nvPr>
            <p:ph type="title"/>
          </p:nvPr>
        </p:nvSpPr>
        <p:spPr bwMode="auto">
          <a:xfrm>
            <a:off x="914400" y="685800"/>
            <a:ext cx="7315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914400" y="1600200"/>
            <a:ext cx="7315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1" name="Line 37"/>
          <p:cNvSpPr>
            <a:spLocks noChangeShapeType="1"/>
          </p:cNvSpPr>
          <p:nvPr/>
        </p:nvSpPr>
        <p:spPr bwMode="auto">
          <a:xfrm>
            <a:off x="0" y="6156325"/>
            <a:ext cx="9144000" cy="0"/>
          </a:xfrm>
          <a:prstGeom prst="line">
            <a:avLst/>
          </a:prstGeom>
          <a:noFill/>
          <a:ln w="47625">
            <a:solidFill>
              <a:schemeClr val="accent2"/>
            </a:solidFill>
            <a:round/>
            <a:headEnd/>
            <a:tailEnd/>
          </a:ln>
        </p:spPr>
        <p:txBody>
          <a:bodyPr wrap="none" anchor="ctr"/>
          <a:lstStyle/>
          <a:p>
            <a:pPr>
              <a:defRPr/>
            </a:pPr>
            <a:endParaRPr lang="en-US">
              <a:ea typeface="ＭＳ Ｐゴシック" pitchFamily="1" charset="-128"/>
              <a:cs typeface="Arial" charset="0"/>
            </a:endParaRPr>
          </a:p>
        </p:txBody>
      </p:sp>
      <p:pic>
        <p:nvPicPr>
          <p:cNvPr id="1030" name="Picture 45" descr="IU Final Branding Bars"/>
          <p:cNvPicPr>
            <a:picLocks noChangeAspect="1" noChangeArrowheads="1"/>
          </p:cNvPicPr>
          <p:nvPr/>
        </p:nvPicPr>
        <p:blipFill>
          <a:blip r:embed="rId7" cstate="print"/>
          <a:srcRect/>
          <a:stretch>
            <a:fillRect/>
          </a:stretch>
        </p:blipFill>
        <p:spPr bwMode="auto">
          <a:xfrm>
            <a:off x="304800" y="6376988"/>
            <a:ext cx="5105400" cy="295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3" r:id="rId1"/>
    <p:sldLayoutId id="2147483990" r:id="rId2"/>
    <p:sldLayoutId id="2147483991" r:id="rId3"/>
    <p:sldLayoutId id="2147483995" r:id="rId4"/>
    <p:sldLayoutId id="2147483997" r:id="rId5"/>
  </p:sldLayoutIdLst>
  <p:txStyles>
    <p:titleStyle>
      <a:lvl1pPr algn="l" rtl="0" eaLnBrk="0" fontAlgn="base" hangingPunct="0">
        <a:spcBef>
          <a:spcPct val="0"/>
        </a:spcBef>
        <a:spcAft>
          <a:spcPct val="0"/>
        </a:spcAft>
        <a:defRPr sz="3400" b="1">
          <a:solidFill>
            <a:schemeClr val="accent1"/>
          </a:solidFill>
          <a:latin typeface="+mj-lt"/>
          <a:ea typeface="+mj-ea"/>
          <a:cs typeface="+mj-cs"/>
        </a:defRPr>
      </a:lvl1pPr>
      <a:lvl2pPr algn="l" rtl="0" eaLnBrk="0" fontAlgn="base" hangingPunct="0">
        <a:spcBef>
          <a:spcPct val="0"/>
        </a:spcBef>
        <a:spcAft>
          <a:spcPct val="0"/>
        </a:spcAft>
        <a:defRPr sz="3400" b="1">
          <a:solidFill>
            <a:schemeClr val="accent1"/>
          </a:solidFill>
          <a:latin typeface="Arial" charset="0"/>
          <a:ea typeface="ＭＳ Ｐゴシック" pitchFamily="1" charset="-128"/>
        </a:defRPr>
      </a:lvl2pPr>
      <a:lvl3pPr algn="l" rtl="0" eaLnBrk="0" fontAlgn="base" hangingPunct="0">
        <a:spcBef>
          <a:spcPct val="0"/>
        </a:spcBef>
        <a:spcAft>
          <a:spcPct val="0"/>
        </a:spcAft>
        <a:defRPr sz="3400" b="1">
          <a:solidFill>
            <a:schemeClr val="accent1"/>
          </a:solidFill>
          <a:latin typeface="Arial" charset="0"/>
          <a:ea typeface="ＭＳ Ｐゴシック" pitchFamily="1" charset="-128"/>
        </a:defRPr>
      </a:lvl3pPr>
      <a:lvl4pPr algn="l" rtl="0" eaLnBrk="0" fontAlgn="base" hangingPunct="0">
        <a:spcBef>
          <a:spcPct val="0"/>
        </a:spcBef>
        <a:spcAft>
          <a:spcPct val="0"/>
        </a:spcAft>
        <a:defRPr sz="3400" b="1">
          <a:solidFill>
            <a:schemeClr val="accent1"/>
          </a:solidFill>
          <a:latin typeface="Arial" charset="0"/>
          <a:ea typeface="ＭＳ Ｐゴシック" pitchFamily="1" charset="-128"/>
        </a:defRPr>
      </a:lvl4pPr>
      <a:lvl5pPr algn="l" rtl="0" eaLnBrk="0" fontAlgn="base" hangingPunct="0">
        <a:spcBef>
          <a:spcPct val="0"/>
        </a:spcBef>
        <a:spcAft>
          <a:spcPct val="0"/>
        </a:spcAft>
        <a:defRPr sz="3400" b="1">
          <a:solidFill>
            <a:schemeClr val="accent1"/>
          </a:solidFill>
          <a:latin typeface="Arial" charset="0"/>
          <a:ea typeface="ＭＳ Ｐゴシック" pitchFamily="1" charset="-128"/>
        </a:defRPr>
      </a:lvl5pPr>
      <a:lvl6pPr marL="457200" algn="l" rtl="0" eaLnBrk="1" fontAlgn="base" hangingPunct="1">
        <a:spcBef>
          <a:spcPct val="0"/>
        </a:spcBef>
        <a:spcAft>
          <a:spcPct val="0"/>
        </a:spcAft>
        <a:defRPr sz="3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3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3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3400" b="1">
          <a:solidFill>
            <a:schemeClr val="accent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eebl.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skahn@iupui.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World_Wide_We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1"/>
          <p:cNvSpPr>
            <a:spLocks noGrp="1"/>
          </p:cNvSpPr>
          <p:nvPr>
            <p:ph type="body" idx="1"/>
          </p:nvPr>
        </p:nvSpPr>
        <p:spPr>
          <a:xfrm>
            <a:off x="1371600" y="2590800"/>
            <a:ext cx="7123113" cy="3886200"/>
          </a:xfrm>
        </p:spPr>
        <p:txBody>
          <a:bodyPr/>
          <a:lstStyle/>
          <a:p>
            <a:endParaRPr lang="en-US" sz="2000" dirty="0" smtClean="0">
              <a:solidFill>
                <a:srgbClr val="8A0000"/>
              </a:solidFill>
            </a:endParaRPr>
          </a:p>
          <a:p>
            <a:r>
              <a:rPr lang="en-US" sz="2400" dirty="0" smtClean="0">
                <a:solidFill>
                  <a:srgbClr val="8A0000"/>
                </a:solidFill>
              </a:rPr>
              <a:t>Susan Kahn, Ph.D.</a:t>
            </a:r>
          </a:p>
          <a:p>
            <a:r>
              <a:rPr lang="en-US" sz="2400" dirty="0" smtClean="0">
                <a:solidFill>
                  <a:srgbClr val="8A0000"/>
                </a:solidFill>
              </a:rPr>
              <a:t>Director, Institutional Effectiveness</a:t>
            </a:r>
          </a:p>
          <a:p>
            <a:r>
              <a:rPr lang="en-US" sz="2400" dirty="0" smtClean="0">
                <a:solidFill>
                  <a:srgbClr val="8A0000"/>
                </a:solidFill>
              </a:rPr>
              <a:t>Director, Electronic Portfolio Initiative</a:t>
            </a:r>
          </a:p>
          <a:p>
            <a:r>
              <a:rPr lang="en-US" sz="2400" dirty="0" smtClean="0">
                <a:solidFill>
                  <a:srgbClr val="8A0000"/>
                </a:solidFill>
              </a:rPr>
              <a:t>Indiana University-Purdue University Indianapolis</a:t>
            </a:r>
          </a:p>
          <a:p>
            <a:endParaRPr lang="en-US" sz="2400" dirty="0">
              <a:solidFill>
                <a:srgbClr val="8A0000"/>
              </a:solidFill>
            </a:endParaRPr>
          </a:p>
          <a:p>
            <a:r>
              <a:rPr lang="en-US" sz="2400" dirty="0" smtClean="0">
                <a:solidFill>
                  <a:srgbClr val="8A0000"/>
                </a:solidFill>
              </a:rPr>
              <a:t>Learning Outcomes Assessment for International Education Programs</a:t>
            </a:r>
          </a:p>
          <a:p>
            <a:r>
              <a:rPr lang="en-US" sz="2400" dirty="0" smtClean="0">
                <a:solidFill>
                  <a:srgbClr val="8A0000"/>
                </a:solidFill>
              </a:rPr>
              <a:t>Meiji University, May 18, 2012</a:t>
            </a:r>
            <a:endParaRPr lang="en-US" sz="2400" dirty="0">
              <a:solidFill>
                <a:srgbClr val="8A0000"/>
              </a:solidFill>
            </a:endParaRPr>
          </a:p>
          <a:p>
            <a:endParaRPr lang="en-US" sz="2400" dirty="0" smtClean="0">
              <a:solidFill>
                <a:srgbClr val="8A0000"/>
              </a:solidFill>
            </a:endParaRPr>
          </a:p>
        </p:txBody>
      </p:sp>
      <p:sp>
        <p:nvSpPr>
          <p:cNvPr id="5123" name="Title 2"/>
          <p:cNvSpPr>
            <a:spLocks noGrp="1"/>
          </p:cNvSpPr>
          <p:nvPr>
            <p:ph type="title"/>
          </p:nvPr>
        </p:nvSpPr>
        <p:spPr>
          <a:xfrm>
            <a:off x="1371600" y="1143000"/>
            <a:ext cx="7620000" cy="1752600"/>
          </a:xfrm>
        </p:spPr>
        <p:txBody>
          <a:bodyPr/>
          <a:lstStyle/>
          <a:p>
            <a:r>
              <a:rPr lang="en-US" sz="3200" dirty="0" err="1" smtClean="0"/>
              <a:t>ePortfolios</a:t>
            </a:r>
            <a:r>
              <a:rPr lang="en-US" sz="3200" dirty="0" smtClean="0"/>
              <a:t> and Outcomes Assessment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Authentic assessment</a:t>
            </a:r>
            <a:r>
              <a:rPr lang="en-US" dirty="0" smtClean="0"/>
              <a:t>	</a:t>
            </a:r>
            <a:endParaRPr lang="en-US" dirty="0"/>
          </a:p>
        </p:txBody>
      </p:sp>
      <p:sp>
        <p:nvSpPr>
          <p:cNvPr id="3" name="Content Placeholder 2"/>
          <p:cNvSpPr>
            <a:spLocks noGrp="1"/>
          </p:cNvSpPr>
          <p:nvPr>
            <p:ph idx="1"/>
          </p:nvPr>
        </p:nvSpPr>
        <p:spPr>
          <a:xfrm>
            <a:off x="990600" y="1828800"/>
            <a:ext cx="7315200" cy="3733800"/>
          </a:xfrm>
        </p:spPr>
        <p:txBody>
          <a:bodyPr/>
          <a:lstStyle/>
          <a:p>
            <a:pPr marL="0" indent="0">
              <a:buNone/>
            </a:pPr>
            <a:r>
              <a:rPr lang="en-US" dirty="0" smtClean="0"/>
              <a:t>A </a:t>
            </a:r>
            <a:r>
              <a:rPr lang="en-US" dirty="0"/>
              <a:t>measurement approach in which learning objectives are assessed in the most direct, relevant means </a:t>
            </a:r>
            <a:r>
              <a:rPr lang="en-US" dirty="0" smtClean="0"/>
              <a:t>possible….Authentic </a:t>
            </a:r>
            <a:r>
              <a:rPr lang="en-US" dirty="0"/>
              <a:t>assessments are often based on performance, requiring students to utilize their knowledge in a meaningful context</a:t>
            </a:r>
            <a:r>
              <a:rPr lang="en-US" dirty="0" smtClean="0"/>
              <a:t>.  (Park University, Center for Excellence in Teaching and Learning)</a:t>
            </a:r>
          </a:p>
        </p:txBody>
      </p:sp>
    </p:spTree>
    <p:extLst>
      <p:ext uri="{BB962C8B-B14F-4D97-AF65-F5344CB8AC3E}">
        <p14:creationId xmlns:p14="http://schemas.microsoft.com/office/powerpoint/2010/main" val="3490407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0" dirty="0" smtClean="0"/>
              <a:t>Advantages for Assessment</a:t>
            </a:r>
          </a:p>
        </p:txBody>
      </p:sp>
      <p:sp>
        <p:nvSpPr>
          <p:cNvPr id="13315" name="Rectangle 3"/>
          <p:cNvSpPr>
            <a:spLocks noGrp="1" noChangeArrowheads="1"/>
          </p:cNvSpPr>
          <p:nvPr>
            <p:ph type="body" idx="1"/>
          </p:nvPr>
        </p:nvSpPr>
        <p:spPr/>
        <p:txBody>
          <a:bodyPr/>
          <a:lstStyle/>
          <a:p>
            <a:pPr eaLnBrk="1" hangingPunct="1">
              <a:buFontTx/>
              <a:buNone/>
            </a:pPr>
            <a:r>
              <a:rPr lang="en-US" sz="2800" dirty="0" smtClean="0"/>
              <a:t>   “Documenting learning in this way places the focus on actual achievements that are viewed directly, rather than on proxies of achievement like cumulative GPAs or test scores that are only indirect indicators of learning.  The focus is also on what students can </a:t>
            </a:r>
            <a:r>
              <a:rPr lang="en-US" sz="2800" i="1" dirty="0" smtClean="0"/>
              <a:t>do</a:t>
            </a:r>
            <a:r>
              <a:rPr lang="en-US" sz="2800" dirty="0" smtClean="0"/>
              <a:t> with their knowledge and skills and not simply on whether knowledge has been acquired.”  (</a:t>
            </a:r>
            <a:r>
              <a:rPr lang="en-US" sz="2800" dirty="0" err="1" smtClean="0"/>
              <a:t>Huba</a:t>
            </a:r>
            <a:r>
              <a:rPr lang="en-US" sz="2800" dirty="0" smtClean="0"/>
              <a:t> &amp; Freed, 2000)</a:t>
            </a:r>
          </a:p>
        </p:txBody>
      </p:sp>
    </p:spTree>
    <p:extLst>
      <p:ext uri="{BB962C8B-B14F-4D97-AF65-F5344CB8AC3E}">
        <p14:creationId xmlns:p14="http://schemas.microsoft.com/office/powerpoint/2010/main" val="1318197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Beyond Authentic Assessment</a:t>
            </a:r>
            <a:endParaRPr lang="en-US" b="0" dirty="0"/>
          </a:p>
        </p:txBody>
      </p:sp>
      <p:sp>
        <p:nvSpPr>
          <p:cNvPr id="3" name="Content Placeholder 2"/>
          <p:cNvSpPr>
            <a:spLocks noGrp="1"/>
          </p:cNvSpPr>
          <p:nvPr>
            <p:ph idx="1"/>
          </p:nvPr>
        </p:nvSpPr>
        <p:spPr/>
        <p:txBody>
          <a:bodyPr/>
          <a:lstStyle/>
          <a:p>
            <a:r>
              <a:rPr lang="en-US" dirty="0" smtClean="0"/>
              <a:t>More than the sum of its parts</a:t>
            </a:r>
          </a:p>
          <a:p>
            <a:r>
              <a:rPr lang="en-US" dirty="0" smtClean="0"/>
              <a:t>Can demonstrate a trajectory of learning and growth over time</a:t>
            </a:r>
          </a:p>
          <a:p>
            <a:r>
              <a:rPr lang="en-US" dirty="0" smtClean="0"/>
              <a:t>Can capture complex cognitive and affective outcomes</a:t>
            </a:r>
          </a:p>
          <a:p>
            <a:pPr marL="342900" lvl="1" indent="-342900">
              <a:buFontTx/>
              <a:buChar char="•"/>
            </a:pPr>
            <a:r>
              <a:rPr lang="en-US" dirty="0" smtClean="0"/>
              <a:t>Provide richer, more contextualized information to guide curriculum/program improvement</a:t>
            </a:r>
          </a:p>
          <a:p>
            <a:endParaRPr lang="en-US" dirty="0"/>
          </a:p>
        </p:txBody>
      </p:sp>
    </p:spTree>
    <p:extLst>
      <p:ext uri="{BB962C8B-B14F-4D97-AF65-F5344CB8AC3E}">
        <p14:creationId xmlns:p14="http://schemas.microsoft.com/office/powerpoint/2010/main" val="1815896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Rubrics</a:t>
            </a:r>
            <a:endParaRPr lang="en-US" b="0" dirty="0"/>
          </a:p>
        </p:txBody>
      </p:sp>
      <p:sp>
        <p:nvSpPr>
          <p:cNvPr id="3" name="Content Placeholder 2"/>
          <p:cNvSpPr>
            <a:spLocks noGrp="1"/>
          </p:cNvSpPr>
          <p:nvPr>
            <p:ph idx="1"/>
          </p:nvPr>
        </p:nvSpPr>
        <p:spPr>
          <a:xfrm>
            <a:off x="914400" y="1600200"/>
            <a:ext cx="7315200" cy="4191000"/>
          </a:xfrm>
        </p:spPr>
        <p:txBody>
          <a:bodyPr/>
          <a:lstStyle/>
          <a:p>
            <a:r>
              <a:rPr lang="en-US" dirty="0" smtClean="0"/>
              <a:t>“Rubric” = A set of criteria or “rules” for scoring or rating a product or performance</a:t>
            </a:r>
          </a:p>
          <a:p>
            <a:r>
              <a:rPr lang="en-US" dirty="0" smtClean="0"/>
              <a:t>Typically intended to standardize evaluation of a set of authentic pieces of work</a:t>
            </a:r>
          </a:p>
          <a:p>
            <a:r>
              <a:rPr lang="en-US" dirty="0" smtClean="0"/>
              <a:t>Identifies </a:t>
            </a:r>
            <a:r>
              <a:rPr lang="en-US" dirty="0"/>
              <a:t>characteristics or components of the outcome being </a:t>
            </a:r>
            <a:r>
              <a:rPr lang="en-US" dirty="0" smtClean="0"/>
              <a:t>assessed</a:t>
            </a:r>
            <a:endParaRPr lang="en-US" dirty="0"/>
          </a:p>
          <a:p>
            <a:r>
              <a:rPr lang="en-US" dirty="0" smtClean="0"/>
              <a:t>Describes </a:t>
            </a:r>
            <a:r>
              <a:rPr lang="en-US" dirty="0"/>
              <a:t>levels of performance for each </a:t>
            </a:r>
            <a:r>
              <a:rPr lang="en-US" dirty="0" smtClean="0"/>
              <a:t>component</a:t>
            </a:r>
          </a:p>
          <a:p>
            <a:endParaRPr lang="en-US" dirty="0"/>
          </a:p>
        </p:txBody>
      </p:sp>
    </p:spTree>
    <p:extLst>
      <p:ext uri="{BB962C8B-B14F-4D97-AF65-F5344CB8AC3E}">
        <p14:creationId xmlns:p14="http://schemas.microsoft.com/office/powerpoint/2010/main" val="3062371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Reflection</a:t>
            </a:r>
            <a:endParaRPr lang="en-US" b="0" dirty="0"/>
          </a:p>
        </p:txBody>
      </p:sp>
      <p:sp>
        <p:nvSpPr>
          <p:cNvPr id="3" name="Content Placeholder 2"/>
          <p:cNvSpPr>
            <a:spLocks noGrp="1"/>
          </p:cNvSpPr>
          <p:nvPr>
            <p:ph idx="1"/>
          </p:nvPr>
        </p:nvSpPr>
        <p:spPr/>
        <p:txBody>
          <a:bodyPr/>
          <a:lstStyle/>
          <a:p>
            <a:r>
              <a:rPr lang="en-US" dirty="0"/>
              <a:t>Metacognition</a:t>
            </a:r>
          </a:p>
          <a:p>
            <a:r>
              <a:rPr lang="en-US" dirty="0"/>
              <a:t>Self-examination/assessment</a:t>
            </a:r>
          </a:p>
          <a:p>
            <a:r>
              <a:rPr lang="en-US" dirty="0"/>
              <a:t>Re-processing ideas to support understanding</a:t>
            </a:r>
          </a:p>
          <a:p>
            <a:r>
              <a:rPr lang="en-US" dirty="0"/>
              <a:t>Questioning assumptions</a:t>
            </a:r>
          </a:p>
          <a:p>
            <a:r>
              <a:rPr lang="en-US" dirty="0"/>
              <a:t>Seeing in multiple </a:t>
            </a:r>
            <a:r>
              <a:rPr lang="en-US" dirty="0" smtClean="0"/>
              <a:t>contexts, from multiple perspectives</a:t>
            </a:r>
            <a:endParaRPr lang="en-US" dirty="0"/>
          </a:p>
          <a:p>
            <a:r>
              <a:rPr lang="en-US" dirty="0"/>
              <a:t>Making connections, integrating ideas</a:t>
            </a:r>
          </a:p>
        </p:txBody>
      </p:sp>
    </p:spTree>
    <p:extLst>
      <p:ext uri="{BB962C8B-B14F-4D97-AF65-F5344CB8AC3E}">
        <p14:creationId xmlns:p14="http://schemas.microsoft.com/office/powerpoint/2010/main" val="2465110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800" b="0" dirty="0" smtClean="0"/>
              <a:t>Development in Reflective Thinking </a:t>
            </a:r>
          </a:p>
        </p:txBody>
      </p:sp>
      <p:sp>
        <p:nvSpPr>
          <p:cNvPr id="24579"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Ability to self-assess</a:t>
            </a:r>
          </a:p>
          <a:p>
            <a:pPr eaLnBrk="1" hangingPunct="1"/>
            <a:endParaRPr lang="en-US" dirty="0" smtClean="0"/>
          </a:p>
          <a:p>
            <a:pPr eaLnBrk="1" hangingPunct="1"/>
            <a:r>
              <a:rPr lang="en-US" dirty="0" smtClean="0"/>
              <a:t>Awareness of how one learns</a:t>
            </a:r>
          </a:p>
          <a:p>
            <a:pPr eaLnBrk="1" hangingPunct="1"/>
            <a:endParaRPr lang="en-US" dirty="0" smtClean="0"/>
          </a:p>
          <a:p>
            <a:pPr eaLnBrk="1" hangingPunct="1"/>
            <a:r>
              <a:rPr lang="en-US" dirty="0" smtClean="0"/>
              <a:t>Development of lifelong learning skills</a:t>
            </a:r>
          </a:p>
        </p:txBody>
      </p:sp>
    </p:spTree>
    <p:extLst>
      <p:ext uri="{BB962C8B-B14F-4D97-AF65-F5344CB8AC3E}">
        <p14:creationId xmlns:p14="http://schemas.microsoft.com/office/powerpoint/2010/main" val="3481265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381000"/>
          </a:xfrm>
        </p:spPr>
        <p:txBody>
          <a:bodyPr/>
          <a:lstStyle/>
          <a:p>
            <a:endParaRPr lang="en-US" dirty="0"/>
          </a:p>
        </p:txBody>
      </p:sp>
      <p:sp>
        <p:nvSpPr>
          <p:cNvPr id="3" name="Content Placeholder 2"/>
          <p:cNvSpPr>
            <a:spLocks noGrp="1"/>
          </p:cNvSpPr>
          <p:nvPr>
            <p:ph idx="1"/>
          </p:nvPr>
        </p:nvSpPr>
        <p:spPr>
          <a:xfrm>
            <a:off x="381000" y="685800"/>
            <a:ext cx="8458200" cy="4572000"/>
          </a:xfrm>
        </p:spPr>
        <p:txBody>
          <a:bodyPr/>
          <a:lstStyle/>
          <a:p>
            <a:pPr marL="0" indent="0">
              <a:buNone/>
            </a:pPr>
            <a:r>
              <a:rPr lang="en-US" sz="2400" dirty="0" smtClean="0"/>
              <a:t>IslamY107 exemplifies my ability to be a critical thinker because I had to put forth significant effort to separate my emotion from the facts and research….</a:t>
            </a:r>
            <a:r>
              <a:rPr lang="en-US" sz="2400" b="1" dirty="0" smtClean="0"/>
              <a:t> Every class that I have taken in political science, English, and philosophy has emphasized the importance of looking past the surface of things.  Additionally, my education in the liberal arts has taught me that there is much more to things than what my emotions tell me there are.  </a:t>
            </a:r>
            <a:r>
              <a:rPr lang="en-US" sz="2400" dirty="0" smtClean="0"/>
              <a:t>There is an entire world of people out there, each person possessing a uniqueness of mind and emotional experience.  There are several cultures and societies that need to be taken into consideration before my own.  My emotions are only central to my own experiences, and my critical thinking skills allow me to leap outside of my own experiences.</a:t>
            </a:r>
            <a:endParaRPr lang="en-US" sz="2400" dirty="0"/>
          </a:p>
        </p:txBody>
      </p:sp>
    </p:spTree>
    <p:extLst>
      <p:ext uri="{BB962C8B-B14F-4D97-AF65-F5344CB8AC3E}">
        <p14:creationId xmlns:p14="http://schemas.microsoft.com/office/powerpoint/2010/main" val="1089213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28600"/>
            <a:ext cx="8229600" cy="1143000"/>
          </a:xfrm>
        </p:spPr>
        <p:txBody>
          <a:bodyPr/>
          <a:lstStyle/>
          <a:p>
            <a:pPr eaLnBrk="1" hangingPunct="1"/>
            <a:r>
              <a:rPr lang="en-US" b="0" smtClean="0"/>
              <a:t>Implementation Issues</a:t>
            </a:r>
          </a:p>
        </p:txBody>
      </p:sp>
      <p:sp>
        <p:nvSpPr>
          <p:cNvPr id="15363" name="Rectangle 3"/>
          <p:cNvSpPr>
            <a:spLocks noGrp="1" noChangeArrowheads="1"/>
          </p:cNvSpPr>
          <p:nvPr>
            <p:ph type="body" idx="1"/>
          </p:nvPr>
        </p:nvSpPr>
        <p:spPr/>
        <p:txBody>
          <a:bodyPr/>
          <a:lstStyle/>
          <a:p>
            <a:pPr eaLnBrk="1" hangingPunct="1">
              <a:lnSpc>
                <a:spcPct val="80000"/>
              </a:lnSpc>
            </a:pPr>
            <a:r>
              <a:rPr lang="en-US" sz="2800" dirty="0" smtClean="0"/>
              <a:t>How will the portfolio be </a:t>
            </a:r>
            <a:r>
              <a:rPr lang="en-US" dirty="0" smtClean="0"/>
              <a:t>customize</a:t>
            </a:r>
            <a:r>
              <a:rPr lang="en-US" sz="2800" dirty="0" smtClean="0"/>
              <a:t>d to fulfill the institution’s or department’s purposes?</a:t>
            </a:r>
          </a:p>
          <a:p>
            <a:pPr eaLnBrk="1" hangingPunct="1">
              <a:lnSpc>
                <a:spcPct val="80000"/>
              </a:lnSpc>
            </a:pPr>
            <a:r>
              <a:rPr lang="en-US" sz="2800" dirty="0" smtClean="0"/>
              <a:t>How will the portfolio be integrated into program curricula?  What changes will this require?</a:t>
            </a:r>
          </a:p>
          <a:p>
            <a:pPr eaLnBrk="1" hangingPunct="1">
              <a:lnSpc>
                <a:spcPct val="80000"/>
              </a:lnSpc>
            </a:pPr>
            <a:r>
              <a:rPr lang="en-US" sz="2800" dirty="0" smtClean="0"/>
              <a:t>Who will read and evaluate student portfolios?  When?</a:t>
            </a:r>
          </a:p>
          <a:p>
            <a:pPr eaLnBrk="1" hangingPunct="1">
              <a:lnSpc>
                <a:spcPct val="80000"/>
              </a:lnSpc>
            </a:pPr>
            <a:r>
              <a:rPr lang="en-US" sz="2800" dirty="0" smtClean="0"/>
              <a:t>What are the infrastructure needs?  What resources are needed?</a:t>
            </a:r>
          </a:p>
          <a:p>
            <a:pPr eaLnBrk="1" hangingPunct="1">
              <a:lnSpc>
                <a:spcPct val="80000"/>
              </a:lnSpc>
            </a:pPr>
            <a:r>
              <a:rPr lang="en-US" sz="2800" dirty="0" smtClean="0"/>
              <a:t>What faculty development is needed?  What skills will students need to develop?</a:t>
            </a:r>
          </a:p>
          <a:p>
            <a:pPr eaLnBrk="1" hangingPunct="1">
              <a:lnSpc>
                <a:spcPct val="80000"/>
              </a:lnSpc>
            </a:pPr>
            <a:endParaRPr lang="en-US" sz="2800" dirty="0" smtClean="0"/>
          </a:p>
        </p:txBody>
      </p:sp>
    </p:spTree>
    <p:extLst>
      <p:ext uri="{BB962C8B-B14F-4D97-AF65-F5344CB8AC3E}">
        <p14:creationId xmlns:p14="http://schemas.microsoft.com/office/powerpoint/2010/main" val="3621236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228600"/>
            <a:ext cx="7315200" cy="914400"/>
          </a:xfrm>
        </p:spPr>
        <p:txBody>
          <a:bodyPr/>
          <a:lstStyle/>
          <a:p>
            <a:pPr eaLnBrk="1" hangingPunct="1"/>
            <a:r>
              <a:rPr lang="en-US" b="0" dirty="0" smtClean="0"/>
              <a:t>For more information:</a:t>
            </a:r>
          </a:p>
        </p:txBody>
      </p:sp>
      <p:sp>
        <p:nvSpPr>
          <p:cNvPr id="29699" name="Rectangle 3"/>
          <p:cNvSpPr>
            <a:spLocks noGrp="1" noChangeArrowheads="1"/>
          </p:cNvSpPr>
          <p:nvPr>
            <p:ph type="body" idx="1"/>
          </p:nvPr>
        </p:nvSpPr>
        <p:spPr>
          <a:xfrm>
            <a:off x="914400" y="1371600"/>
            <a:ext cx="7543800" cy="3886200"/>
          </a:xfrm>
        </p:spPr>
        <p:txBody>
          <a:bodyPr/>
          <a:lstStyle/>
          <a:p>
            <a:pPr indent="0" eaLnBrk="1" hangingPunct="1">
              <a:buNone/>
            </a:pPr>
            <a:r>
              <a:rPr lang="en-US" dirty="0" smtClean="0"/>
              <a:t>Association </a:t>
            </a:r>
            <a:r>
              <a:rPr lang="en-US" dirty="0"/>
              <a:t>for Authentic, Experiential, and Evidence-Based Learning (AAEEBL) </a:t>
            </a:r>
            <a:r>
              <a:rPr lang="en-US" dirty="0" smtClean="0">
                <a:hlinkClick r:id="rId3"/>
              </a:rPr>
              <a:t>www.aeebl.org</a:t>
            </a:r>
            <a:endParaRPr lang="en-US" dirty="0" smtClean="0"/>
          </a:p>
          <a:p>
            <a:pPr eaLnBrk="1" hangingPunct="1">
              <a:buNone/>
            </a:pPr>
            <a:r>
              <a:rPr lang="en-US" dirty="0" smtClean="0"/>
              <a:t>   Conference:  July 16-19, Boston</a:t>
            </a:r>
          </a:p>
          <a:p>
            <a:pPr eaLnBrk="1" hangingPunct="1">
              <a:buNone/>
            </a:pPr>
            <a:endParaRPr lang="en-US" dirty="0"/>
          </a:p>
          <a:p>
            <a:pPr eaLnBrk="1" hangingPunct="1">
              <a:buNone/>
            </a:pPr>
            <a:r>
              <a:rPr lang="en-US" dirty="0" smtClean="0"/>
              <a:t>	Susan Kahn</a:t>
            </a:r>
          </a:p>
          <a:p>
            <a:pPr eaLnBrk="1" hangingPunct="1">
              <a:buNone/>
            </a:pPr>
            <a:r>
              <a:rPr lang="en-US" dirty="0" smtClean="0"/>
              <a:t>	(317) 278-3604</a:t>
            </a:r>
            <a:endParaRPr lang="en-US" dirty="0">
              <a:hlinkClick r:id="rId4"/>
            </a:endParaRPr>
          </a:p>
          <a:p>
            <a:pPr eaLnBrk="1" hangingPunct="1">
              <a:buNone/>
            </a:pPr>
            <a:r>
              <a:rPr lang="en-US" dirty="0" smtClean="0">
                <a:hlinkClick r:id="rId4"/>
              </a:rPr>
              <a:t>	skahn@iupui.edu</a:t>
            </a:r>
            <a:endParaRPr lang="en-US" dirty="0" smtClean="0"/>
          </a:p>
          <a:p>
            <a:pPr eaLnBrk="1" hangingPunct="1">
              <a:buNone/>
            </a:pPr>
            <a:endParaRPr lang="en-US" dirty="0" smtClean="0"/>
          </a:p>
        </p:txBody>
      </p:sp>
    </p:spTree>
    <p:extLst>
      <p:ext uri="{BB962C8B-B14F-4D97-AF65-F5344CB8AC3E}">
        <p14:creationId xmlns:p14="http://schemas.microsoft.com/office/powerpoint/2010/main" val="3749062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52400"/>
            <a:ext cx="8229600" cy="914400"/>
          </a:xfrm>
        </p:spPr>
        <p:txBody>
          <a:bodyPr/>
          <a:lstStyle/>
          <a:p>
            <a:pPr eaLnBrk="1" hangingPunct="1"/>
            <a:r>
              <a:rPr lang="en-US" b="0" dirty="0" smtClean="0"/>
              <a:t>What is an </a:t>
            </a:r>
            <a:r>
              <a:rPr lang="en-US" b="0" dirty="0" err="1" smtClean="0"/>
              <a:t>ePortfolio</a:t>
            </a:r>
            <a:r>
              <a:rPr lang="en-US" b="0" dirty="0" smtClean="0"/>
              <a:t>?</a:t>
            </a:r>
          </a:p>
        </p:txBody>
      </p:sp>
      <p:sp>
        <p:nvSpPr>
          <p:cNvPr id="3075" name="Rectangle 3"/>
          <p:cNvSpPr>
            <a:spLocks noGrp="1" noChangeArrowheads="1"/>
          </p:cNvSpPr>
          <p:nvPr>
            <p:ph type="body" idx="1"/>
          </p:nvPr>
        </p:nvSpPr>
        <p:spPr>
          <a:xfrm>
            <a:off x="457200" y="1066800"/>
            <a:ext cx="8229600" cy="5059363"/>
          </a:xfrm>
        </p:spPr>
        <p:txBody>
          <a:bodyPr/>
          <a:lstStyle/>
          <a:p>
            <a:r>
              <a:rPr lang="en-US" sz="2400" dirty="0" smtClean="0"/>
              <a:t>“Student </a:t>
            </a:r>
            <a:r>
              <a:rPr lang="en-US" sz="2400" dirty="0"/>
              <a:t>portfolios can be </a:t>
            </a:r>
            <a:r>
              <a:rPr lang="en-US" sz="2400" dirty="0" smtClean="0"/>
              <a:t>succinctly defined </a:t>
            </a:r>
            <a:r>
              <a:rPr lang="en-US" sz="2400" dirty="0"/>
              <a:t>as collections of work selected from a </a:t>
            </a:r>
            <a:r>
              <a:rPr lang="en-US" sz="2400" dirty="0" smtClean="0"/>
              <a:t>larger archive of </a:t>
            </a:r>
            <a:r>
              <a:rPr lang="en-US" sz="2400" dirty="0"/>
              <a:t>work, upon which the student has reflected.” (Yancey</a:t>
            </a:r>
            <a:r>
              <a:rPr lang="en-US" sz="2400" dirty="0" smtClean="0"/>
              <a:t>, 2001)</a:t>
            </a:r>
          </a:p>
          <a:p>
            <a:endParaRPr lang="en-US" sz="2400" dirty="0"/>
          </a:p>
          <a:p>
            <a:pPr eaLnBrk="1" hangingPunct="1">
              <a:lnSpc>
                <a:spcPct val="90000"/>
              </a:lnSpc>
            </a:pPr>
            <a:r>
              <a:rPr lang="en-US" sz="2400" dirty="0" smtClean="0"/>
              <a:t>“A collection of electronic evidence assembled and managed by a user, usually on </a:t>
            </a:r>
            <a:r>
              <a:rPr lang="en-US" sz="2400" dirty="0" smtClean="0">
                <a:hlinkClick r:id="rId3" tooltip="World Wide Web"/>
              </a:rPr>
              <a:t>the</a:t>
            </a:r>
            <a:r>
              <a:rPr lang="en-US" sz="2400" dirty="0" smtClean="0"/>
              <a:t> Web.” (Wikipedia)</a:t>
            </a:r>
          </a:p>
          <a:p>
            <a:pPr eaLnBrk="1" hangingPunct="1">
              <a:lnSpc>
                <a:spcPct val="90000"/>
              </a:lnSpc>
            </a:pPr>
            <a:endParaRPr lang="en-US" sz="2400" dirty="0" smtClean="0"/>
          </a:p>
          <a:p>
            <a:pPr eaLnBrk="1" hangingPunct="1"/>
            <a:r>
              <a:rPr lang="en-US" sz="2400" dirty="0" smtClean="0"/>
              <a:t>“A </a:t>
            </a:r>
            <a:r>
              <a:rPr lang="en-US" sz="2400" dirty="0"/>
              <a:t>selection of purposefully organized artifacts that supports learning, reflective practice, and self-presentation, as well as documentation and assessment of student learning over time and across varied learning experiences</a:t>
            </a:r>
            <a:r>
              <a:rPr lang="en-US" sz="2400" dirty="0" smtClean="0"/>
              <a:t>.” </a:t>
            </a:r>
            <a:r>
              <a:rPr lang="en-US" sz="2400" dirty="0"/>
              <a:t>(IUPUI definition)</a:t>
            </a:r>
          </a:p>
          <a:p>
            <a:pPr eaLnBrk="1" hangingPunct="1"/>
            <a:endParaRPr lang="en-US" sz="2400" dirty="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p:txBody>
      </p:sp>
    </p:spTree>
    <p:extLst>
      <p:ext uri="{BB962C8B-B14F-4D97-AF65-F5344CB8AC3E}">
        <p14:creationId xmlns:p14="http://schemas.microsoft.com/office/powerpoint/2010/main" val="2492292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107950"/>
            <a:ext cx="8042275" cy="1336675"/>
          </a:xfrm>
        </p:spPr>
        <p:txBody>
          <a:bodyPr/>
          <a:lstStyle/>
          <a:p>
            <a:r>
              <a:rPr lang="en-US" smtClean="0"/>
              <a:t>Wendling Welcome</a:t>
            </a:r>
          </a:p>
        </p:txBody>
      </p:sp>
      <p:pic>
        <p:nvPicPr>
          <p:cNvPr id="614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096" y="-838200"/>
            <a:ext cx="10972800" cy="822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030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143000"/>
            <a:ext cx="16002000" cy="1000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274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endParaRPr lang="en-US" smtClean="0"/>
          </a:p>
        </p:txBody>
      </p:sp>
      <p:sp>
        <p:nvSpPr>
          <p:cNvPr id="11267" name="Content Placeholder 6"/>
          <p:cNvSpPr>
            <a:spLocks noGrp="1"/>
          </p:cNvSpPr>
          <p:nvPr>
            <p:ph idx="4294967295"/>
          </p:nvPr>
        </p:nvSpPr>
        <p:spPr/>
        <p:txBody>
          <a:bodyPr/>
          <a:lstStyle/>
          <a:p>
            <a:pPr eaLnBrk="1" hangingPunct="1"/>
            <a:endParaRPr lang="en-US" smtClean="0"/>
          </a:p>
        </p:txBody>
      </p:sp>
      <p:pic>
        <p:nvPicPr>
          <p:cNvPr id="1126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t="15631" r="1122" b="561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763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type="body" idx="1"/>
          </p:nvPr>
        </p:nvSpPr>
        <p:spPr/>
        <p:txBody>
          <a:bodyPr/>
          <a:lstStyle/>
          <a:p>
            <a:pPr eaLnBrk="1" hangingPunct="1"/>
            <a:endParaRPr lang="en-US" smtClean="0"/>
          </a:p>
        </p:txBody>
      </p:sp>
      <p:pic>
        <p:nvPicPr>
          <p:cNvPr id="1434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609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14400" y="228600"/>
            <a:ext cx="7315200" cy="838200"/>
          </a:xfrm>
        </p:spPr>
        <p:txBody>
          <a:bodyPr>
            <a:normAutofit/>
          </a:bodyPr>
          <a:lstStyle/>
          <a:p>
            <a:pPr eaLnBrk="1" hangingPunct="1">
              <a:defRPr/>
            </a:pPr>
            <a:r>
              <a:rPr lang="en-US" b="0" dirty="0" smtClean="0">
                <a:effectLst>
                  <a:outerShdw blurRad="38100" dist="38100" dir="2700000" algn="tl">
                    <a:srgbClr val="C0C0C0"/>
                  </a:outerShdw>
                </a:effectLst>
              </a:rPr>
              <a:t>How are </a:t>
            </a:r>
            <a:r>
              <a:rPr lang="en-US" b="0" dirty="0" err="1" smtClean="0">
                <a:effectLst>
                  <a:outerShdw blurRad="38100" dist="38100" dir="2700000" algn="tl">
                    <a:srgbClr val="C0C0C0"/>
                  </a:outerShdw>
                </a:effectLst>
              </a:rPr>
              <a:t>ePortfolios</a:t>
            </a:r>
            <a:r>
              <a:rPr lang="en-US" b="0" dirty="0" smtClean="0">
                <a:effectLst>
                  <a:outerShdw blurRad="38100" dist="38100" dir="2700000" algn="tl">
                    <a:srgbClr val="C0C0C0"/>
                  </a:outerShdw>
                </a:effectLst>
              </a:rPr>
              <a:t> Used?</a:t>
            </a:r>
          </a:p>
        </p:txBody>
      </p:sp>
      <p:sp>
        <p:nvSpPr>
          <p:cNvPr id="6147" name="Rectangle 3"/>
          <p:cNvSpPr>
            <a:spLocks noGrp="1" noChangeArrowheads="1"/>
          </p:cNvSpPr>
          <p:nvPr>
            <p:ph idx="4294967295"/>
          </p:nvPr>
        </p:nvSpPr>
        <p:spPr>
          <a:xfrm>
            <a:off x="937511" y="152400"/>
            <a:ext cx="7315200" cy="5886200"/>
          </a:xfrm>
        </p:spPr>
        <p:txBody>
          <a:bodyPr/>
          <a:lstStyle/>
          <a:p>
            <a:pPr marL="365125" indent="-282575" eaLnBrk="1" hangingPunct="1">
              <a:lnSpc>
                <a:spcPct val="80000"/>
              </a:lnSpc>
            </a:pPr>
            <a:endParaRPr lang="en-US" sz="2600" dirty="0" smtClean="0"/>
          </a:p>
          <a:p>
            <a:pPr marL="365125" indent="-282575" eaLnBrk="1" hangingPunct="1">
              <a:lnSpc>
                <a:spcPct val="80000"/>
              </a:lnSpc>
            </a:pPr>
            <a:endParaRPr lang="en-US" sz="2600" dirty="0" smtClean="0"/>
          </a:p>
        </p:txBody>
      </p:sp>
      <p:grpSp>
        <p:nvGrpSpPr>
          <p:cNvPr id="15" name="Group 14"/>
          <p:cNvGrpSpPr/>
          <p:nvPr/>
        </p:nvGrpSpPr>
        <p:grpSpPr>
          <a:xfrm>
            <a:off x="1539265" y="1282116"/>
            <a:ext cx="5616855" cy="4724400"/>
            <a:chOff x="2180945" y="1314200"/>
            <a:chExt cx="5616855" cy="4724400"/>
          </a:xfrm>
        </p:grpSpPr>
        <p:grpSp>
          <p:nvGrpSpPr>
            <p:cNvPr id="3" name="Group 4"/>
            <p:cNvGrpSpPr/>
            <p:nvPr/>
          </p:nvGrpSpPr>
          <p:grpSpPr bwMode="auto">
            <a:xfrm>
              <a:off x="3398428" y="1314200"/>
              <a:ext cx="3202690" cy="3013926"/>
              <a:chOff x="2295569" y="66719"/>
              <a:chExt cx="3202525" cy="3202525"/>
            </a:xfrm>
            <a:scene3d>
              <a:camera prst="orthographicFront">
                <a:rot lat="0" lon="0" rev="0"/>
              </a:camera>
              <a:lightRig rig="contrasting" dir="t">
                <a:rot lat="0" lon="0" rev="1200000"/>
              </a:lightRig>
            </a:scene3d>
          </p:grpSpPr>
          <p:sp>
            <p:nvSpPr>
              <p:cNvPr id="13" name="Oval 12"/>
              <p:cNvSpPr/>
              <p:nvPr/>
            </p:nvSpPr>
            <p:spPr>
              <a:xfrm>
                <a:off x="2295569" y="66719"/>
                <a:ext cx="3202525" cy="3202525"/>
              </a:xfrm>
              <a:prstGeom prst="ellipse">
                <a:avLst/>
              </a:prstGeom>
              <a:sp3d contourW="12700" prstMaterial="clear">
                <a:bevelT w="177800" h="254000"/>
                <a:bevelB w="152400"/>
              </a:sp3d>
            </p:spPr>
            <p:style>
              <a:lnRef idx="0">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14" name="Oval 4"/>
              <p:cNvSpPr/>
              <p:nvPr/>
            </p:nvSpPr>
            <p:spPr>
              <a:xfrm>
                <a:off x="2733862" y="785206"/>
                <a:ext cx="2348518" cy="1441136"/>
              </a:xfrm>
              <a:prstGeom prst="rect">
                <a:avLst/>
              </a:prstGeom>
              <a:sp3d/>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800100" eaLnBrk="1" fontAlgn="auto" hangingPunct="1">
                  <a:lnSpc>
                    <a:spcPct val="90000"/>
                  </a:lnSpc>
                  <a:spcAft>
                    <a:spcPct val="35000"/>
                  </a:spcAft>
                  <a:defRPr/>
                </a:pPr>
                <a:r>
                  <a:rPr lang="en-US" dirty="0"/>
                  <a:t>Teaching &amp; Learning</a:t>
                </a:r>
              </a:p>
            </p:txBody>
          </p:sp>
        </p:grpSp>
        <p:grpSp>
          <p:nvGrpSpPr>
            <p:cNvPr id="4" name="Group 7"/>
            <p:cNvGrpSpPr/>
            <p:nvPr/>
          </p:nvGrpSpPr>
          <p:grpSpPr bwMode="auto">
            <a:xfrm>
              <a:off x="4595110" y="3024674"/>
              <a:ext cx="3202690" cy="3013926"/>
              <a:chOff x="3451147" y="2068297"/>
              <a:chExt cx="3202525" cy="3202525"/>
            </a:xfrm>
            <a:scene3d>
              <a:camera prst="orthographicFront">
                <a:rot lat="0" lon="0" rev="0"/>
              </a:camera>
              <a:lightRig rig="contrasting" dir="t">
                <a:rot lat="0" lon="0" rev="1200000"/>
              </a:lightRig>
            </a:scene3d>
          </p:grpSpPr>
          <p:sp>
            <p:nvSpPr>
              <p:cNvPr id="11" name="Oval 10"/>
              <p:cNvSpPr/>
              <p:nvPr/>
            </p:nvSpPr>
            <p:spPr>
              <a:xfrm>
                <a:off x="3451147" y="2068297"/>
                <a:ext cx="3202525" cy="3202525"/>
              </a:xfrm>
              <a:prstGeom prst="ellipse">
                <a:avLst/>
              </a:prstGeom>
              <a:sp3d contourW="12700" prstMaterial="clear">
                <a:bevelT w="177800" h="254000"/>
                <a:bevelB w="152400"/>
              </a:sp3d>
            </p:spPr>
            <p:style>
              <a:lnRef idx="0">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sp>
          <p:sp>
            <p:nvSpPr>
              <p:cNvPr id="12" name="Oval 4"/>
              <p:cNvSpPr/>
              <p:nvPr/>
            </p:nvSpPr>
            <p:spPr>
              <a:xfrm>
                <a:off x="4249963" y="2861750"/>
                <a:ext cx="1921515" cy="1761389"/>
              </a:xfrm>
              <a:prstGeom prst="rect">
                <a:avLst/>
              </a:prstGeom>
              <a:sp3d/>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800100" eaLnBrk="1" fontAlgn="auto" hangingPunct="1">
                  <a:lnSpc>
                    <a:spcPct val="90000"/>
                  </a:lnSpc>
                  <a:spcAft>
                    <a:spcPct val="35000"/>
                  </a:spcAft>
                  <a:defRPr/>
                </a:pPr>
                <a:r>
                  <a:rPr lang="en-US" dirty="0"/>
                  <a:t>Accountability &amp; Assessment</a:t>
                </a:r>
              </a:p>
            </p:txBody>
          </p:sp>
        </p:grpSp>
        <p:grpSp>
          <p:nvGrpSpPr>
            <p:cNvPr id="5" name="Group 10"/>
            <p:cNvGrpSpPr/>
            <p:nvPr/>
          </p:nvGrpSpPr>
          <p:grpSpPr bwMode="auto">
            <a:xfrm>
              <a:off x="2180945" y="2992590"/>
              <a:ext cx="3202690" cy="3013926"/>
              <a:chOff x="1107909" y="2034205"/>
              <a:chExt cx="3202525" cy="3202525"/>
            </a:xfrm>
            <a:scene3d>
              <a:camera prst="orthographicFront">
                <a:rot lat="0" lon="0" rev="0"/>
              </a:camera>
              <a:lightRig rig="contrasting" dir="t">
                <a:rot lat="0" lon="0" rev="1200000"/>
              </a:lightRig>
            </a:scene3d>
          </p:grpSpPr>
          <p:sp>
            <p:nvSpPr>
              <p:cNvPr id="9" name="Oval 8"/>
              <p:cNvSpPr/>
              <p:nvPr/>
            </p:nvSpPr>
            <p:spPr>
              <a:xfrm>
                <a:off x="1107909" y="2034205"/>
                <a:ext cx="3202525" cy="3202525"/>
              </a:xfrm>
              <a:prstGeom prst="ellipse">
                <a:avLst/>
              </a:prstGeom>
              <a:sp3d contourW="12700" prstMaterial="clear">
                <a:bevelT w="177800" h="254000"/>
                <a:bevelB w="152400"/>
              </a:sp3d>
            </p:spPr>
            <p:style>
              <a:lnRef idx="0">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sp>
          <p:sp>
            <p:nvSpPr>
              <p:cNvPr id="10" name="Oval 4"/>
              <p:cNvSpPr/>
              <p:nvPr/>
            </p:nvSpPr>
            <p:spPr>
              <a:xfrm>
                <a:off x="1136762" y="2771439"/>
                <a:ext cx="2518893" cy="1761389"/>
              </a:xfrm>
              <a:prstGeom prst="rect">
                <a:avLst/>
              </a:prstGeom>
              <a:sp3d/>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800100" eaLnBrk="1" fontAlgn="auto" hangingPunct="1">
                  <a:lnSpc>
                    <a:spcPct val="90000"/>
                  </a:lnSpc>
                  <a:spcAft>
                    <a:spcPct val="35000"/>
                  </a:spcAft>
                  <a:defRPr/>
                </a:pPr>
                <a:r>
                  <a:rPr lang="en-US" dirty="0"/>
                  <a:t>Self-Representation &amp; Identity Development</a:t>
                </a:r>
              </a:p>
            </p:txBody>
          </p:sp>
        </p:grpSp>
      </p:grpSp>
    </p:spTree>
    <p:extLst>
      <p:ext uri="{BB962C8B-B14F-4D97-AF65-F5344CB8AC3E}">
        <p14:creationId xmlns:p14="http://schemas.microsoft.com/office/powerpoint/2010/main" val="3432732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457200"/>
            <a:ext cx="7315200" cy="838200"/>
          </a:xfrm>
        </p:spPr>
        <p:txBody>
          <a:bodyPr/>
          <a:lstStyle/>
          <a:p>
            <a:pPr eaLnBrk="1" hangingPunct="1"/>
            <a:r>
              <a:rPr lang="en-US" b="0" dirty="0" smtClean="0"/>
              <a:t>Purposes of </a:t>
            </a:r>
            <a:r>
              <a:rPr lang="en-US" b="0" dirty="0" err="1" smtClean="0"/>
              <a:t>ePortfolios</a:t>
            </a:r>
            <a:endParaRPr lang="en-US" b="0" dirty="0" smtClean="0"/>
          </a:p>
        </p:txBody>
      </p:sp>
      <p:sp>
        <p:nvSpPr>
          <p:cNvPr id="16387" name="Rectangle 3"/>
          <p:cNvSpPr>
            <a:spLocks noGrp="1" noChangeArrowheads="1"/>
          </p:cNvSpPr>
          <p:nvPr>
            <p:ph type="body" idx="1"/>
          </p:nvPr>
        </p:nvSpPr>
        <p:spPr>
          <a:xfrm>
            <a:off x="457200" y="1219200"/>
            <a:ext cx="8229600" cy="5181600"/>
          </a:xfrm>
        </p:spPr>
        <p:txBody>
          <a:bodyPr/>
          <a:lstStyle/>
          <a:p>
            <a:pPr marL="571500" indent="-571500" eaLnBrk="1" hangingPunct="1">
              <a:lnSpc>
                <a:spcPct val="90000"/>
              </a:lnSpc>
              <a:buFont typeface="Wingdings" pitchFamily="2" charset="2"/>
              <a:buAutoNum type="arabicPeriod"/>
            </a:pPr>
            <a:r>
              <a:rPr lang="en-US" sz="2200" dirty="0" smtClean="0"/>
              <a:t>By students</a:t>
            </a:r>
          </a:p>
          <a:p>
            <a:pPr lvl="1" eaLnBrk="1" hangingPunct="1">
              <a:lnSpc>
                <a:spcPct val="90000"/>
              </a:lnSpc>
              <a:buFont typeface="Arial" charset="0"/>
              <a:buChar char="•"/>
            </a:pPr>
            <a:r>
              <a:rPr lang="en-US" sz="2000" dirty="0"/>
              <a:t>D</a:t>
            </a:r>
            <a:r>
              <a:rPr lang="en-US" sz="2000" dirty="0" smtClean="0"/>
              <a:t>ocument and demonstrate development and achievement</a:t>
            </a:r>
          </a:p>
          <a:p>
            <a:pPr lvl="1" eaLnBrk="1" hangingPunct="1">
              <a:lnSpc>
                <a:spcPct val="90000"/>
              </a:lnSpc>
              <a:buFont typeface="Arial" charset="0"/>
              <a:buChar char="•"/>
            </a:pPr>
            <a:r>
              <a:rPr lang="en-US" sz="2000" dirty="0" smtClean="0"/>
              <a:t>Create and manage digital identity</a:t>
            </a:r>
          </a:p>
          <a:p>
            <a:pPr lvl="1" eaLnBrk="1" hangingPunct="1">
              <a:lnSpc>
                <a:spcPct val="90000"/>
              </a:lnSpc>
              <a:buFont typeface="Arial" charset="0"/>
              <a:buChar char="•"/>
            </a:pPr>
            <a:r>
              <a:rPr lang="en-US" sz="2000" dirty="0" smtClean="0"/>
              <a:t>Integrate and apply learning</a:t>
            </a:r>
          </a:p>
          <a:p>
            <a:pPr lvl="1" eaLnBrk="1" hangingPunct="1">
              <a:lnSpc>
                <a:spcPct val="90000"/>
              </a:lnSpc>
              <a:buFont typeface="Arial" charset="0"/>
              <a:buChar char="•"/>
            </a:pPr>
            <a:r>
              <a:rPr lang="en-US" sz="2000" dirty="0" smtClean="0"/>
              <a:t>Increase engagement in learning</a:t>
            </a:r>
          </a:p>
          <a:p>
            <a:pPr marL="571500" indent="-571500" eaLnBrk="1" hangingPunct="1">
              <a:lnSpc>
                <a:spcPct val="90000"/>
              </a:lnSpc>
              <a:buFont typeface="Wingdings" pitchFamily="2" charset="2"/>
              <a:buAutoNum type="arabicPeriod"/>
            </a:pPr>
            <a:r>
              <a:rPr lang="en-US" sz="2200" dirty="0" smtClean="0"/>
              <a:t>By faculty</a:t>
            </a:r>
          </a:p>
          <a:p>
            <a:pPr lvl="1" eaLnBrk="1" hangingPunct="1">
              <a:lnSpc>
                <a:spcPct val="90000"/>
              </a:lnSpc>
              <a:buFont typeface="Arial" charset="0"/>
              <a:buChar char="•"/>
            </a:pPr>
            <a:r>
              <a:rPr lang="en-US" sz="2000" dirty="0" smtClean="0"/>
              <a:t>Track development of students’ abilities over time</a:t>
            </a:r>
          </a:p>
          <a:p>
            <a:pPr lvl="1" eaLnBrk="1" hangingPunct="1">
              <a:lnSpc>
                <a:spcPct val="90000"/>
              </a:lnSpc>
              <a:buFont typeface="Arial" charset="0"/>
              <a:buChar char="•"/>
            </a:pPr>
            <a:r>
              <a:rPr lang="en-US" sz="2000" dirty="0" smtClean="0"/>
              <a:t>Enable assessment of broader set of abilities and skills</a:t>
            </a:r>
          </a:p>
          <a:p>
            <a:pPr lvl="1" eaLnBrk="1" hangingPunct="1">
              <a:lnSpc>
                <a:spcPct val="90000"/>
              </a:lnSpc>
              <a:buFont typeface="Arial" charset="0"/>
              <a:buChar char="•"/>
            </a:pPr>
            <a:r>
              <a:rPr lang="en-US" sz="2000" dirty="0" smtClean="0"/>
              <a:t>Provide rich, contextualized information and insights to guide curriculum/program development and improvement</a:t>
            </a:r>
          </a:p>
          <a:p>
            <a:pPr marL="571500" indent="-571500" eaLnBrk="1" hangingPunct="1">
              <a:lnSpc>
                <a:spcPct val="90000"/>
              </a:lnSpc>
              <a:buFont typeface="Wingdings" pitchFamily="2" charset="2"/>
              <a:buAutoNum type="arabicPeriod"/>
            </a:pPr>
            <a:r>
              <a:rPr lang="en-US" sz="2200" dirty="0" smtClean="0"/>
              <a:t>By departments, programs, and institutions</a:t>
            </a:r>
          </a:p>
          <a:p>
            <a:pPr lvl="1" eaLnBrk="1" hangingPunct="1">
              <a:lnSpc>
                <a:spcPct val="90000"/>
              </a:lnSpc>
              <a:buFont typeface="Arial" charset="0"/>
              <a:buChar char="•"/>
            </a:pPr>
            <a:r>
              <a:rPr lang="en-US" sz="2000" dirty="0" smtClean="0"/>
              <a:t>Support academic and career advising</a:t>
            </a:r>
          </a:p>
          <a:p>
            <a:pPr lvl="1" eaLnBrk="1" hangingPunct="1">
              <a:lnSpc>
                <a:spcPct val="90000"/>
              </a:lnSpc>
              <a:buFont typeface="Arial" charset="0"/>
              <a:buChar char="•"/>
            </a:pPr>
            <a:r>
              <a:rPr lang="en-US" sz="2000" dirty="0" smtClean="0"/>
              <a:t>Enable authentic </a:t>
            </a:r>
            <a:r>
              <a:rPr lang="en-US" sz="2000" i="1" dirty="0" smtClean="0"/>
              <a:t>and</a:t>
            </a:r>
            <a:r>
              <a:rPr lang="en-US" sz="2000" dirty="0" smtClean="0"/>
              <a:t> rigorous assessment for admissions, program improvement, accreditation and accountability</a:t>
            </a:r>
          </a:p>
          <a:p>
            <a:pPr marL="571500" indent="-571500" eaLnBrk="1" hangingPunct="1">
              <a:lnSpc>
                <a:spcPct val="90000"/>
              </a:lnSpc>
            </a:pPr>
            <a:endParaRPr lang="en-US" sz="2400" dirty="0" smtClean="0"/>
          </a:p>
        </p:txBody>
      </p:sp>
    </p:spTree>
    <p:extLst>
      <p:ext uri="{BB962C8B-B14F-4D97-AF65-F5344CB8AC3E}">
        <p14:creationId xmlns:p14="http://schemas.microsoft.com/office/powerpoint/2010/main" val="4240207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What goes into an </a:t>
            </a:r>
            <a:r>
              <a:rPr lang="en-US" b="0" dirty="0" err="1" smtClean="0"/>
              <a:t>ePortfolio</a:t>
            </a:r>
            <a:r>
              <a:rPr lang="en-US" b="0" dirty="0" smtClean="0"/>
              <a:t>?</a:t>
            </a:r>
            <a:endParaRPr lang="en-US" b="0" dirty="0"/>
          </a:p>
        </p:txBody>
      </p:sp>
      <p:sp>
        <p:nvSpPr>
          <p:cNvPr id="3" name="Content Placeholder 2"/>
          <p:cNvSpPr>
            <a:spLocks noGrp="1"/>
          </p:cNvSpPr>
          <p:nvPr>
            <p:ph idx="1"/>
          </p:nvPr>
        </p:nvSpPr>
        <p:spPr>
          <a:xfrm>
            <a:off x="914400" y="1752600"/>
            <a:ext cx="7315200" cy="3657600"/>
          </a:xfrm>
        </p:spPr>
        <p:txBody>
          <a:bodyPr/>
          <a:lstStyle/>
          <a:p>
            <a:r>
              <a:rPr lang="en-US" dirty="0" smtClean="0"/>
              <a:t>Examples of work in multiple media (showing development or “best work”)</a:t>
            </a:r>
          </a:p>
          <a:p>
            <a:r>
              <a:rPr lang="en-US" dirty="0" smtClean="0"/>
              <a:t>Resumes</a:t>
            </a:r>
          </a:p>
          <a:p>
            <a:r>
              <a:rPr lang="en-US" dirty="0" smtClean="0"/>
              <a:t>Plans and goals</a:t>
            </a:r>
          </a:p>
          <a:p>
            <a:r>
              <a:rPr lang="en-US" dirty="0" smtClean="0"/>
              <a:t>Reflections (usually written)</a:t>
            </a:r>
          </a:p>
          <a:p>
            <a:r>
              <a:rPr lang="en-US" dirty="0" smtClean="0"/>
              <a:t>Recommendations and evaluations</a:t>
            </a:r>
            <a:endParaRPr lang="en-US" dirty="0"/>
          </a:p>
        </p:txBody>
      </p:sp>
    </p:spTree>
    <p:extLst>
      <p:ext uri="{BB962C8B-B14F-4D97-AF65-F5344CB8AC3E}">
        <p14:creationId xmlns:p14="http://schemas.microsoft.com/office/powerpoint/2010/main" val="39215554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572&quot;&gt;&lt;property id=&quot;20148&quot; value=&quot;5&quot;/&gt;&lt;property id=&quot;20300&quot; value=&quot;Slide 1 - &amp;quot;Introduction to IUPUI’s ePortfolio&amp;quot;&quot;/&gt;&lt;property id=&quot;20307&quot; value=&quot;315&quot;/&gt;&lt;/object&gt;&lt;object type=&quot;3&quot; unique_id=&quot;10574&quot;&gt;&lt;property id=&quot;20148&quot; value=&quot;5&quot;/&gt;&lt;property id=&quot;20300&quot; value=&quot;Slide 2 - &amp;quot;What is an ePortfolio?&amp;amp;#x09;&amp;quot;&quot;/&gt;&lt;property id=&quot;20307&quot; value=&quot;317&quot;/&gt;&lt;/object&gt;&lt;object type=&quot;3&quot; unique_id=&quot;10575&quot;&gt;&lt;property id=&quot;20148&quot; value=&quot;5&quot;/&gt;&lt;property id=&quot;20300&quot; value=&quot;Slide 3 - &amp;quot;ePortfolio at IUPUI&amp;quot;&quot;/&gt;&lt;property id=&quot;20307&quot; value=&quot;318&quot;/&gt;&lt;/object&gt;&lt;object type=&quot;3&quot; unique_id=&quot;10576&quot;&gt;&lt;property id=&quot;20148&quot; value=&quot;5&quot;/&gt;&lt;property id=&quot;20300&quot; value=&quot;Slide 4 - &amp;quot;How are ePortfolios Used?&amp;quot;&quot;/&gt;&lt;property id=&quot;20307&quot; value=&quot;319&quot;/&gt;&lt;/object&gt;&lt;object type=&quot;3&quot; unique_id=&quot;10583&quot;&gt;&lt;property id=&quot;20148&quot; value=&quot;5&quot;/&gt;&lt;property id=&quot;20300&quot; value=&quot;Slide 5 - &amp;quot;Wendling Welcome&amp;quot;&quot;/&gt;&lt;property id=&quot;20307&quot; value=&quot;326&quot;/&gt;&lt;/object&gt;&lt;object type=&quot;3&quot; unique_id=&quot;10584&quot;&gt;&lt;property id=&quot;20148&quot; value=&quot;5&quot;/&gt;&lt;property id=&quot;20300&quot; value=&quot;Slide 6&quot;/&gt;&lt;property id=&quot;20307&quot; value=&quot;327&quot;/&gt;&lt;/object&gt;&lt;object type=&quot;3&quot; unique_id=&quot;10585&quot;&gt;&lt;property id=&quot;20148&quot; value=&quot;5&quot;/&gt;&lt;property id=&quot;20300&quot; value=&quot;Slide 7&quot;/&gt;&lt;property id=&quot;20307&quot; value=&quot;328&quot;/&gt;&lt;/object&gt;&lt;object type=&quot;3&quot; unique_id=&quot;10586&quot;&gt;&lt;property id=&quot;20148&quot; value=&quot;5&quot;/&gt;&lt;property id=&quot;20300&quot; value=&quot;Slide 8&quot;/&gt;&lt;property id=&quot;20307&quot; value=&quot;329&quot;/&gt;&lt;/object&gt;&lt;object type=&quot;3&quot; unique_id=&quot;10587&quot;&gt;&lt;property id=&quot;20148&quot; value=&quot;5&quot;/&gt;&lt;property id=&quot;20300&quot; value=&quot;Slide 9 - &amp;quot;Hoffman&amp;quot;&quot;/&gt;&lt;property id=&quot;20307&quot; value=&quot;330&quot;/&gt;&lt;/object&gt;&lt;object type=&quot;3&quot; unique_id=&quot;10588&quot;&gt;&lt;property id=&quot;20148&quot; value=&quot;5&quot;/&gt;&lt;property id=&quot;20300&quot; value=&quot;Slide 10 - &amp;quot;Hoffman About Me&amp;quot;&quot;/&gt;&lt;property id=&quot;20307&quot; value=&quot;331&quot;/&gt;&lt;/object&gt;&lt;object type=&quot;3&quot; unique_id=&quot;10589&quot;&gt;&lt;property id=&quot;20148&quot; value=&quot;5&quot;/&gt;&lt;property id=&quot;20300&quot; value=&quot;Slide 15&quot;/&gt;&lt;property id=&quot;20307&quot; value=&quot;332&quot;/&gt;&lt;/object&gt;&lt;object type=&quot;3&quot; unique_id=&quot;10590&quot;&gt;&lt;property id=&quot;20148&quot; value=&quot;5&quot;/&gt;&lt;property id=&quot;20300&quot; value=&quot;Slide 16&quot;/&gt;&lt;property id=&quot;20307&quot; value=&quot;333&quot;/&gt;&lt;/object&gt;&lt;object type=&quot;3&quot; unique_id=&quot;10591&quot;&gt;&lt;property id=&quot;20148&quot; value=&quot;5&quot;/&gt;&lt;property id=&quot;20300&quot; value=&quot;Slide 17&quot;/&gt;&lt;property id=&quot;20307&quot; value=&quot;334&quot;/&gt;&lt;/object&gt;&lt;object type=&quot;3&quot; unique_id=&quot;10592&quot;&gt;&lt;property id=&quot;20148&quot; value=&quot;5&quot;/&gt;&lt;property id=&quot;20300&quot; value=&quot;Slide 18&quot;/&gt;&lt;property id=&quot;20307&quot; value=&quot;335&quot;/&gt;&lt;/object&gt;&lt;object type=&quot;3&quot; unique_id=&quot;10595&quot;&gt;&lt;property id=&quot;20148&quot; value=&quot;5&quot;/&gt;&lt;property id=&quot;20300&quot; value=&quot;Slide 19 - &amp;quot;Our Matrix&amp;quot;&quot;/&gt;&lt;property id=&quot;20307&quot; value=&quot;338&quot;/&gt;&lt;/object&gt;&lt;object type=&quot;3&quot; unique_id=&quot;10596&quot;&gt;&lt;property id=&quot;20148&quot; value=&quot;5&quot;/&gt;&lt;property id=&quot;20300&quot; value=&quot;Slide 20&quot;/&gt;&lt;property id=&quot;20307&quot; value=&quot;339&quot;/&gt;&lt;/object&gt;&lt;object type=&quot;3&quot; unique_id=&quot;10597&quot;&gt;&lt;property id=&quot;20148&quot; value=&quot;5&quot;/&gt;&lt;property id=&quot;20300&quot; value=&quot;Slide 21&quot;/&gt;&lt;property id=&quot;20307&quot; value=&quot;340&quot;/&gt;&lt;/object&gt;&lt;object type=&quot;3&quot; unique_id=&quot;10598&quot;&gt;&lt;property id=&quot;20148&quot; value=&quot;5&quot;/&gt;&lt;property id=&quot;20300&quot; value=&quot;Slide 22&quot;/&gt;&lt;property id=&quot;20307&quot; value=&quot;341&quot;/&gt;&lt;/object&gt;&lt;object type=&quot;3&quot; unique_id=&quot;10599&quot;&gt;&lt;property id=&quot;20148&quot; value=&quot;5&quot;/&gt;&lt;property id=&quot;20300&quot; value=&quot;Slide 23&quot;/&gt;&lt;property id=&quot;20307&quot; value=&quot;342&quot;/&gt;&lt;/object&gt;&lt;object type=&quot;3&quot; unique_id=&quot;10600&quot;&gt;&lt;property id=&quot;20148&quot; value=&quot;5&quot;/&gt;&lt;property id=&quot;20300&quot; value=&quot;Slide 24 - &amp;quot;Uses of ePortfolios&amp;quot;&quot;/&gt;&lt;property id=&quot;20307&quot; value=&quot;343&quot;/&gt;&lt;/object&gt;&lt;object type=&quot;3&quot; unique_id=&quot;10601&quot;&gt;&lt;property id=&quot;20148&quot; value=&quot;5&quot;/&gt;&lt;property id=&quot;20300&quot; value=&quot;Slide 25 - &amp;quot;Why ePortfolios?&amp;quot;&quot;/&gt;&lt;property id=&quot;20307&quot; value=&quot;344&quot;/&gt;&lt;/object&gt;&lt;object type=&quot;3&quot; unique_id=&quot;10603&quot;&gt;&lt;property id=&quot;20148&quot; value=&quot;5&quot;/&gt;&lt;property id=&quot;20300&quot; value=&quot;Slide 26 - &amp;quot;Development in Reflective Thinking &amp;quot;&quot;/&gt;&lt;property id=&quot;20307&quot; value=&quot;346&quot;/&gt;&lt;/object&gt;&lt;object type=&quot;3&quot; unique_id=&quot;10604&quot;&gt;&lt;property id=&quot;20148&quot; value=&quot;5&quot;/&gt;&lt;property id=&quot;20300&quot; value=&quot;Slide 27 - &amp;quot;Connecting the dots&amp;#x0D;&amp;#x0A;(Integrating learning)&amp;quot;&quot;/&gt;&lt;property id=&quot;20307&quot; value=&quot;347&quot;/&gt;&lt;/object&gt;&lt;object type=&quot;3&quot; unique_id=&quot;10605&quot;&gt;&lt;property id=&quot;20148&quot; value=&quot;5&quot;/&gt;&lt;property id=&quot;20300&quot; value=&quot;Slide 28&quot;/&gt;&lt;property id=&quot;20307&quot; value=&quot;348&quot;/&gt;&lt;/object&gt;&lt;object type=&quot;3&quot; unique_id=&quot;10606&quot;&gt;&lt;property id=&quot;20148&quot; value=&quot;5&quot;/&gt;&lt;property id=&quot;20300&quot; value=&quot;Slide 29 - &amp;quot;Who’s using ePort at IUPUI?&amp;quot;&quot;/&gt;&lt;property id=&quot;20307&quot; value=&quot;349&quot;/&gt;&lt;/object&gt;&lt;object type=&quot;3&quot; unique_id=&quot;12457&quot;&gt;&lt;property id=&quot;20148&quot; value=&quot;5&quot;/&gt;&lt;property id=&quot;20300&quot; value=&quot;Slide 30 - &amp;quot;ePort for what?&amp;quot;&quot;/&gt;&lt;property id=&quot;20307&quot; value=&quot;350&quot;/&gt;&lt;/object&gt;&lt;object type=&quot;3&quot; unique_id=&quot;12458&quot;&gt;&lt;property id=&quot;20148&quot; value=&quot;5&quot;/&gt;&lt;property id=&quot;20300&quot; value=&quot;Slide 31 - &amp;quot;Contact us:&amp;quot;&quot;/&gt;&lt;property id=&quot;20307&quot; value=&quot;351&quot;/&gt;&lt;/object&gt;&lt;object type=&quot;3&quot; unique_id=&quot;12459&quot;&gt;&lt;property id=&quot;20148&quot; value=&quot;5&quot;/&gt;&lt;property id=&quot;20300&quot; value=&quot;Slide 11&quot;/&gt;&lt;property id=&quot;20307&quot; value=&quot;352&quot;/&gt;&lt;/object&gt;&lt;object type=&quot;3&quot; unique_id=&quot;12460&quot;&gt;&lt;property id=&quot;20148&quot; value=&quot;5&quot;/&gt;&lt;property id=&quot;20300&quot; value=&quot;Slide 12&quot;/&gt;&lt;property id=&quot;20307&quot; value=&quot;353&quot;/&gt;&lt;/object&gt;&lt;object type=&quot;3&quot; unique_id=&quot;12461&quot;&gt;&lt;property id=&quot;20148&quot; value=&quot;5&quot;/&gt;&lt;property id=&quot;20300&quot; value=&quot;Slide 13 - &amp;quot;Templated Career Portfolio&amp;#x0D;&amp;#x0A;Florida State University&amp;quot;&quot;/&gt;&lt;property id=&quot;20307&quot; value=&quot;354&quot;/&gt;&lt;/object&gt;&lt;object type=&quot;3&quot; unique_id=&quot;12462&quot;&gt;&lt;property id=&quot;20148&quot; value=&quot;5&quot;/&gt;&lt;property id=&quot;20300&quot; value=&quot;Slide 14&quot;/&gt;&lt;property id=&quot;20307&quot; value=&quot;355&quot;/&gt;&lt;/object&gt;&lt;/object&gt;&lt;/object&gt;&lt;/database&gt;"/>
  <p:tag name="SECTOMILLISECCONVERTED" val="1"/>
</p:tagLst>
</file>

<file path=ppt/theme/theme1.xml><?xml version="1.0" encoding="utf-8"?>
<a:theme xmlns:a="http://schemas.openxmlformats.org/drawingml/2006/main" name="IUPUI_universal">
  <a:themeElements>
    <a:clrScheme name="IUPUI_universal 1">
      <a:dk1>
        <a:srgbClr val="000000"/>
      </a:dk1>
      <a:lt1>
        <a:srgbClr val="FFFFFF"/>
      </a:lt1>
      <a:dk2>
        <a:srgbClr val="F8F3D2"/>
      </a:dk2>
      <a:lt2>
        <a:srgbClr val="B0B2B4"/>
      </a:lt2>
      <a:accent1>
        <a:srgbClr val="7D110C"/>
      </a:accent1>
      <a:accent2>
        <a:srgbClr val="AF906A"/>
      </a:accent2>
      <a:accent3>
        <a:srgbClr val="FFFFFF"/>
      </a:accent3>
      <a:accent4>
        <a:srgbClr val="000000"/>
      </a:accent4>
      <a:accent5>
        <a:srgbClr val="BFAAAA"/>
      </a:accent5>
      <a:accent6>
        <a:srgbClr val="9E825F"/>
      </a:accent6>
      <a:hlink>
        <a:srgbClr val="7D110C"/>
      </a:hlink>
      <a:folHlink>
        <a:srgbClr val="6D6E70"/>
      </a:folHlink>
    </a:clrScheme>
    <a:fontScheme name="IUPUI_univers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IUPUI_universal 1">
        <a:dk1>
          <a:srgbClr val="000000"/>
        </a:dk1>
        <a:lt1>
          <a:srgbClr val="FFFFFF"/>
        </a:lt1>
        <a:dk2>
          <a:srgbClr val="F8F3D2"/>
        </a:dk2>
        <a:lt2>
          <a:srgbClr val="B0B2B4"/>
        </a:lt2>
        <a:accent1>
          <a:srgbClr val="7D110C"/>
        </a:accent1>
        <a:accent2>
          <a:srgbClr val="AF906A"/>
        </a:accent2>
        <a:accent3>
          <a:srgbClr val="FFFFFF"/>
        </a:accent3>
        <a:accent4>
          <a:srgbClr val="000000"/>
        </a:accent4>
        <a:accent5>
          <a:srgbClr val="BFAAAA"/>
        </a:accent5>
        <a:accent6>
          <a:srgbClr val="9E825F"/>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Rubric Presentation 9-09</Template>
  <TotalTime>14863</TotalTime>
  <Words>760</Words>
  <Application>Microsoft Office PowerPoint</Application>
  <PresentationFormat>On-screen Show (4:3)</PresentationFormat>
  <Paragraphs>98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IUPUI_universal</vt:lpstr>
      <vt:lpstr>ePortfolios and Outcomes Assessment</vt:lpstr>
      <vt:lpstr>What is an ePortfolio?</vt:lpstr>
      <vt:lpstr>Wendling Welcome</vt:lpstr>
      <vt:lpstr>PowerPoint Presentation</vt:lpstr>
      <vt:lpstr>PowerPoint Presentation</vt:lpstr>
      <vt:lpstr>PowerPoint Presentation</vt:lpstr>
      <vt:lpstr>How are ePortfolios Used?</vt:lpstr>
      <vt:lpstr>Purposes of ePortfolios</vt:lpstr>
      <vt:lpstr>What goes into an ePortfolio?</vt:lpstr>
      <vt:lpstr>Authentic assessment </vt:lpstr>
      <vt:lpstr>Advantages for Assessment</vt:lpstr>
      <vt:lpstr>Beyond Authentic Assessment</vt:lpstr>
      <vt:lpstr>Rubrics</vt:lpstr>
      <vt:lpstr>Reflection</vt:lpstr>
      <vt:lpstr>Development in Reflective Thinking </vt:lpstr>
      <vt:lpstr>PowerPoint Presentation</vt:lpstr>
      <vt:lpstr>Implementation Issues</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in Engineering and Technology</dc:title>
  <dc:creator>Elaine Cooney</dc:creator>
  <cp:lastModifiedBy>skahn</cp:lastModifiedBy>
  <cp:revision>206</cp:revision>
  <cp:lastPrinted>2012-05-13T23:18:02Z</cp:lastPrinted>
  <dcterms:created xsi:type="dcterms:W3CDTF">2008-01-14T23:25:21Z</dcterms:created>
  <dcterms:modified xsi:type="dcterms:W3CDTF">2012-05-17T15:50:21Z</dcterms:modified>
</cp:coreProperties>
</file>