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68" r:id="rId4"/>
    <p:sldId id="258" r:id="rId5"/>
    <p:sldId id="271" r:id="rId6"/>
    <p:sldId id="260" r:id="rId7"/>
    <p:sldId id="263" r:id="rId8"/>
    <p:sldId id="262" r:id="rId9"/>
    <p:sldId id="270" r:id="rId10"/>
    <p:sldId id="272" r:id="rId11"/>
    <p:sldId id="265" r:id="rId12"/>
    <p:sldId id="274" r:id="rId13"/>
    <p:sldId id="266" r:id="rId14"/>
    <p:sldId id="275" r:id="rId15"/>
    <p:sldId id="277" r:id="rId16"/>
    <p:sldId id="278"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73819-A9D6-4FDC-A0AD-5CFB5EE11FA4}"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kumimoji="1" lang="ja-JP" altLang="en-US"/>
        </a:p>
      </dgm:t>
    </dgm:pt>
    <dgm:pt modelId="{5405F6E6-3CF0-4E4F-BF48-6909BCAB4CCD}">
      <dgm:prSet phldrT="[テキスト]" custT="1"/>
      <dgm:spPr/>
      <dgm:t>
        <a:bodyPr/>
        <a:lstStyle/>
        <a:p>
          <a:r>
            <a:rPr kumimoji="1" lang="ja-JP" altLang="en-US" sz="3600" b="1" dirty="0" smtClean="0">
              <a:solidFill>
                <a:schemeClr val="tx1"/>
              </a:solidFill>
            </a:rPr>
            <a:t>米国</a:t>
          </a:r>
          <a:endParaRPr kumimoji="1" lang="ja-JP" altLang="en-US" sz="4400" b="1" dirty="0">
            <a:solidFill>
              <a:schemeClr val="tx1"/>
            </a:solidFill>
          </a:endParaRPr>
        </a:p>
      </dgm:t>
    </dgm:pt>
    <dgm:pt modelId="{D2420678-4B58-4996-B9C2-465035C65102}" type="parTrans" cxnId="{E8F048CA-1436-499F-9F51-9CE0001F56E0}">
      <dgm:prSet/>
      <dgm:spPr/>
      <dgm:t>
        <a:bodyPr/>
        <a:lstStyle/>
        <a:p>
          <a:endParaRPr kumimoji="1" lang="ja-JP" altLang="en-US"/>
        </a:p>
      </dgm:t>
    </dgm:pt>
    <dgm:pt modelId="{9C4DA047-9F40-49EE-A301-3240B365DFA5}" type="sibTrans" cxnId="{E8F048CA-1436-499F-9F51-9CE0001F56E0}">
      <dgm:prSet/>
      <dgm:spPr/>
      <dgm:t>
        <a:bodyPr/>
        <a:lstStyle/>
        <a:p>
          <a:endParaRPr kumimoji="1" lang="ja-JP" altLang="en-US"/>
        </a:p>
      </dgm:t>
    </dgm:pt>
    <dgm:pt modelId="{5F45EBCC-E3E8-4307-8056-1134AD390F43}">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ja-JP" sz="2000" b="1" u="sng" dirty="0" smtClean="0">
              <a:latin typeface="AR P丸ゴシック体M" pitchFamily="50" charset="-128"/>
              <a:ea typeface="AR P丸ゴシック体M" pitchFamily="50" charset="-128"/>
            </a:rPr>
            <a:t>Study Abroad for Global Engagement (SAGE): A Qualitative Study of Long-term Impact</a:t>
          </a:r>
          <a:r>
            <a:rPr lang="en-US" altLang="ja-JP" sz="2000" b="1" u="none" dirty="0" smtClean="0">
              <a:latin typeface="AR P丸ゴシック体M" pitchFamily="50" charset="-128"/>
              <a:ea typeface="AR P丸ゴシック体M" pitchFamily="50" charset="-128"/>
            </a:rPr>
            <a:t> (2009)</a:t>
          </a:r>
          <a:r>
            <a:rPr lang="ja-JP" altLang="en-US" sz="2000" b="1" u="none" dirty="0" smtClean="0">
              <a:latin typeface="AR P丸ゴシック体M" pitchFamily="50" charset="-128"/>
              <a:ea typeface="AR P丸ゴシック体M" pitchFamily="50" charset="-128"/>
            </a:rPr>
            <a:t>　</a:t>
          </a:r>
          <a:r>
            <a:rPr lang="en-US" altLang="ja-JP" sz="2000" b="1" u="none" dirty="0" smtClean="0">
              <a:latin typeface="AR P丸ゴシック体M" pitchFamily="50" charset="-128"/>
              <a:ea typeface="AR P丸ゴシック体M" pitchFamily="50" charset="-128"/>
            </a:rPr>
            <a:t>[n=6,391]</a:t>
          </a:r>
          <a:r>
            <a:rPr lang="ja-JP" altLang="en-US" sz="2000" b="1" u="none" dirty="0" smtClean="0">
              <a:latin typeface="AR P丸ゴシック体M" pitchFamily="50" charset="-128"/>
              <a:ea typeface="AR P丸ゴシック体M" pitchFamily="50" charset="-128"/>
            </a:rPr>
            <a:t>　</a:t>
          </a:r>
          <a:r>
            <a:rPr lang="ja-JP" altLang="en-US" sz="2000" b="1" u="sng" dirty="0" smtClean="0">
              <a:latin typeface="AR P丸ゴシック体M" pitchFamily="50" charset="-128"/>
              <a:ea typeface="AR P丸ゴシック体M" pitchFamily="50" charset="-128"/>
            </a:rPr>
            <a:t>「海外留学による成長とキャリアに関する質的追跡調査　（</a:t>
          </a:r>
          <a:r>
            <a:rPr lang="en-US" altLang="ja-JP" sz="2000" b="1" u="sng" dirty="0" smtClean="0">
              <a:latin typeface="AR P丸ゴシック体M" pitchFamily="50" charset="-128"/>
              <a:ea typeface="AR P丸ゴシック体M" pitchFamily="50" charset="-128"/>
            </a:rPr>
            <a:t>6000</a:t>
          </a:r>
          <a:r>
            <a:rPr lang="ja-JP" altLang="en-US" sz="2000" b="1" u="sng" dirty="0" smtClean="0">
              <a:latin typeface="AR P丸ゴシック体M" pitchFamily="50" charset="-128"/>
              <a:ea typeface="AR P丸ゴシック体M" pitchFamily="50" charset="-128"/>
            </a:rPr>
            <a:t>人以上対象）」</a:t>
          </a:r>
          <a:endParaRPr lang="ja-JP" altLang="en-US" sz="2000" b="1" u="none" dirty="0">
            <a:latin typeface="AR P丸ゴシック体M" pitchFamily="50" charset="-128"/>
            <a:ea typeface="AR P丸ゴシック体M" pitchFamily="50" charset="-128"/>
          </a:endParaRPr>
        </a:p>
      </dgm:t>
    </dgm:pt>
    <dgm:pt modelId="{0B1EF5EB-48FA-4350-9932-2BA46B8A151D}" type="parTrans" cxnId="{445401D0-F639-4A40-8BAD-900B78E95808}">
      <dgm:prSet/>
      <dgm:spPr/>
      <dgm:t>
        <a:bodyPr/>
        <a:lstStyle/>
        <a:p>
          <a:endParaRPr kumimoji="1" lang="ja-JP" altLang="en-US"/>
        </a:p>
      </dgm:t>
    </dgm:pt>
    <dgm:pt modelId="{EBBEC65C-2114-45B9-ADBF-F89318879317}" type="sibTrans" cxnId="{445401D0-F639-4A40-8BAD-900B78E95808}">
      <dgm:prSet/>
      <dgm:spPr/>
      <dgm:t>
        <a:bodyPr/>
        <a:lstStyle/>
        <a:p>
          <a:endParaRPr kumimoji="1" lang="ja-JP" altLang="en-US"/>
        </a:p>
      </dgm:t>
    </dgm:pt>
    <dgm:pt modelId="{B0078517-AE0B-469C-93FB-BF7A430D4D8A}">
      <dgm:prSet phldrT="[テキスト]" custT="1"/>
      <dgm:spPr/>
      <dgm:t>
        <a:bodyPr/>
        <a:lstStyle/>
        <a:p>
          <a:r>
            <a:rPr kumimoji="1" lang="ja-JP" altLang="en-US" sz="3600" b="1" dirty="0" smtClean="0">
              <a:solidFill>
                <a:schemeClr val="tx1"/>
              </a:solidFill>
            </a:rPr>
            <a:t>欧州</a:t>
          </a:r>
          <a:endParaRPr kumimoji="1" lang="ja-JP" altLang="en-US" sz="4400" b="1" dirty="0">
            <a:solidFill>
              <a:schemeClr val="tx1"/>
            </a:solidFill>
          </a:endParaRPr>
        </a:p>
      </dgm:t>
    </dgm:pt>
    <dgm:pt modelId="{1CDF49A1-D53D-4462-BD9F-A3C673A3185F}" type="parTrans" cxnId="{311037B8-B754-4918-9592-F762A03AD67C}">
      <dgm:prSet/>
      <dgm:spPr/>
      <dgm:t>
        <a:bodyPr/>
        <a:lstStyle/>
        <a:p>
          <a:endParaRPr kumimoji="1" lang="ja-JP" altLang="en-US"/>
        </a:p>
      </dgm:t>
    </dgm:pt>
    <dgm:pt modelId="{673643DC-05B4-4209-BBE1-9BD62C3537CD}" type="sibTrans" cxnId="{311037B8-B754-4918-9592-F762A03AD67C}">
      <dgm:prSet/>
      <dgm:spPr/>
      <dgm:t>
        <a:bodyPr/>
        <a:lstStyle/>
        <a:p>
          <a:endParaRPr kumimoji="1" lang="ja-JP" altLang="en-US"/>
        </a:p>
      </dgm:t>
    </dgm:pt>
    <dgm:pt modelId="{FA81249A-8B4E-41EB-BA68-620FEA83DD87}">
      <dgm:prSet phldrT="[テキスト]" custT="1"/>
      <dgm:spPr>
        <a:solidFill>
          <a:schemeClr val="bg1">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ja-JP" sz="2000" b="1" u="sng" dirty="0" smtClean="0">
              <a:latin typeface="AR P丸ゴシック体M" pitchFamily="50" charset="-128"/>
              <a:ea typeface="AR P丸ゴシック体M" pitchFamily="50" charset="-128"/>
            </a:rPr>
            <a:t>Careers after Higher Education: a Euro</a:t>
          </a:r>
          <a:r>
            <a:rPr lang="ja-JP" altLang="en-US" sz="2000" b="1" u="sng" dirty="0" err="1" smtClean="0">
              <a:latin typeface="AR P丸ゴシック体M" pitchFamily="50" charset="-128"/>
              <a:ea typeface="AR P丸ゴシック体M" pitchFamily="50" charset="-128"/>
            </a:rPr>
            <a:t>ｐ</a:t>
          </a:r>
          <a:r>
            <a:rPr lang="en-US" altLang="ja-JP" sz="2000" b="1" u="sng" dirty="0" err="1" smtClean="0">
              <a:latin typeface="AR P丸ゴシック体M" pitchFamily="50" charset="-128"/>
              <a:ea typeface="AR P丸ゴシック体M" pitchFamily="50" charset="-128"/>
            </a:rPr>
            <a:t>ean</a:t>
          </a:r>
          <a:r>
            <a:rPr lang="en-US" altLang="ja-JP" sz="2000" b="1" u="sng" dirty="0" smtClean="0">
              <a:latin typeface="AR P丸ゴシック体M" pitchFamily="50" charset="-128"/>
              <a:ea typeface="AR P丸ゴシック体M" pitchFamily="50" charset="-128"/>
            </a:rPr>
            <a:t> Research Study Higher Education and Graduate Employment in Europe </a:t>
          </a:r>
          <a:r>
            <a:rPr lang="ja-JP" altLang="ja-JP" sz="2000" b="1" u="sng" dirty="0" smtClean="0">
              <a:latin typeface="AR P丸ゴシック体M" pitchFamily="50" charset="-128"/>
              <a:ea typeface="AR P丸ゴシック体M" pitchFamily="50" charset="-128"/>
            </a:rPr>
            <a:t>（</a:t>
          </a:r>
          <a:r>
            <a:rPr lang="en-US" altLang="ja-JP" sz="2000" b="1" u="sng" dirty="0" smtClean="0">
              <a:latin typeface="AR P丸ゴシック体M" pitchFamily="50" charset="-128"/>
              <a:ea typeface="AR P丸ゴシック体M" pitchFamily="50" charset="-128"/>
            </a:rPr>
            <a:t>CHEERS</a:t>
          </a:r>
          <a:r>
            <a:rPr lang="ja-JP" altLang="ja-JP" sz="2000" b="1" u="sng" dirty="0" smtClean="0">
              <a:latin typeface="AR P丸ゴシック体M" pitchFamily="50" charset="-128"/>
              <a:ea typeface="AR P丸ゴシック体M" pitchFamily="50" charset="-128"/>
            </a:rPr>
            <a:t>）</a:t>
          </a:r>
          <a:r>
            <a:rPr lang="ja-JP" altLang="en-US" sz="2000" b="1" u="none" dirty="0" smtClean="0">
              <a:latin typeface="AR P丸ゴシック体M" pitchFamily="50" charset="-128"/>
              <a:ea typeface="AR P丸ゴシック体M" pitchFamily="50" charset="-128"/>
            </a:rPr>
            <a:t>（</a:t>
          </a:r>
          <a:r>
            <a:rPr lang="en-US" altLang="ja-JP" sz="2000" b="1" u="none" dirty="0" smtClean="0">
              <a:latin typeface="AR P丸ゴシック体M" pitchFamily="50" charset="-128"/>
              <a:ea typeface="AR P丸ゴシック体M" pitchFamily="50" charset="-128"/>
            </a:rPr>
            <a:t>2000</a:t>
          </a:r>
          <a:r>
            <a:rPr lang="ja-JP" altLang="en-US" sz="2000" b="1" u="none" dirty="0" smtClean="0">
              <a:latin typeface="AR P丸ゴシック体M" pitchFamily="50" charset="-128"/>
              <a:ea typeface="AR P丸ゴシック体M" pitchFamily="50" charset="-128"/>
            </a:rPr>
            <a:t>）  </a:t>
          </a:r>
          <a:r>
            <a:rPr lang="en-US" altLang="ja-JP" sz="2000" b="1" u="none" dirty="0" smtClean="0">
              <a:latin typeface="AR P丸ゴシック体M" pitchFamily="50" charset="-128"/>
              <a:ea typeface="AR P丸ゴシック体M" pitchFamily="50" charset="-128"/>
            </a:rPr>
            <a:t>[n=36,000]</a:t>
          </a:r>
          <a:r>
            <a:rPr lang="ja-JP" altLang="en-US" sz="2000" b="1" u="none" dirty="0" smtClean="0">
              <a:latin typeface="AR P丸ゴシック体M" pitchFamily="50" charset="-128"/>
              <a:ea typeface="AR P丸ゴシック体M" pitchFamily="50" charset="-128"/>
            </a:rPr>
            <a:t>　</a:t>
          </a:r>
          <a:r>
            <a:rPr lang="ja-JP" altLang="en-US" sz="2000" b="1" u="sng" dirty="0" smtClean="0">
              <a:latin typeface="AR P丸ゴシック体M" pitchFamily="50" charset="-128"/>
              <a:ea typeface="AR P丸ゴシック体M" pitchFamily="50" charset="-128"/>
            </a:rPr>
            <a:t>「高等教育後の雇用状況に関する量的調査　（</a:t>
          </a:r>
          <a:r>
            <a:rPr lang="en-US" altLang="ja-JP" sz="2000" b="1" u="sng" dirty="0" smtClean="0">
              <a:latin typeface="AR P丸ゴシック体M" pitchFamily="50" charset="-128"/>
              <a:ea typeface="AR P丸ゴシック体M" pitchFamily="50" charset="-128"/>
            </a:rPr>
            <a:t>36,000</a:t>
          </a:r>
          <a:r>
            <a:rPr lang="ja-JP" altLang="en-US" sz="2000" b="1" u="sng" dirty="0" smtClean="0">
              <a:latin typeface="AR P丸ゴシック体M" pitchFamily="50" charset="-128"/>
              <a:ea typeface="AR P丸ゴシック体M" pitchFamily="50" charset="-128"/>
            </a:rPr>
            <a:t>人対象）」　</a:t>
          </a:r>
          <a:r>
            <a:rPr lang="en-US" altLang="ja-JP" sz="2000" b="1" u="sng" dirty="0" smtClean="0">
              <a:latin typeface="AR P丸ゴシック体M" pitchFamily="50" charset="-128"/>
              <a:ea typeface="AR P丸ゴシック体M" pitchFamily="50" charset="-128"/>
            </a:rPr>
            <a:t>Flexible Professional in the Knowledge Society (Reflex)</a:t>
          </a:r>
          <a:endParaRPr kumimoji="1" lang="ja-JP" altLang="en-US" sz="2000" u="none" dirty="0">
            <a:latin typeface="AR P丸ゴシック体M" pitchFamily="50" charset="-128"/>
            <a:ea typeface="AR P丸ゴシック体M" pitchFamily="50" charset="-128"/>
          </a:endParaRPr>
        </a:p>
      </dgm:t>
    </dgm:pt>
    <dgm:pt modelId="{033A8EE1-9E74-4220-ACAB-18CB7EAD240A}" type="parTrans" cxnId="{105E3850-E780-4D71-B311-0FE3D0E30708}">
      <dgm:prSet/>
      <dgm:spPr/>
      <dgm:t>
        <a:bodyPr/>
        <a:lstStyle/>
        <a:p>
          <a:endParaRPr kumimoji="1" lang="ja-JP" altLang="en-US"/>
        </a:p>
      </dgm:t>
    </dgm:pt>
    <dgm:pt modelId="{9C46BD70-E268-4AF4-AFA6-FC257F838909}" type="sibTrans" cxnId="{105E3850-E780-4D71-B311-0FE3D0E30708}">
      <dgm:prSet/>
      <dgm:spPr/>
      <dgm:t>
        <a:bodyPr/>
        <a:lstStyle/>
        <a:p>
          <a:endParaRPr kumimoji="1" lang="ja-JP" altLang="en-US"/>
        </a:p>
      </dgm:t>
    </dgm:pt>
    <dgm:pt modelId="{E805857D-D812-4D74-9D16-0C6FA4D60F61}">
      <dgm:prSet phldrT="[テキスト]" custT="1"/>
      <dgm:spPr>
        <a:solidFill>
          <a:srgbClr val="FF3300"/>
        </a:solidFill>
      </dgm:spPr>
      <dgm:t>
        <a:bodyPr/>
        <a:lstStyle/>
        <a:p>
          <a:r>
            <a:rPr kumimoji="1" lang="ja-JP" altLang="en-US" sz="3600" b="1" dirty="0" smtClean="0">
              <a:solidFill>
                <a:schemeClr val="tx1"/>
              </a:solidFill>
            </a:rPr>
            <a:t>日本</a:t>
          </a:r>
          <a:endParaRPr kumimoji="1" lang="ja-JP" altLang="en-US" sz="4400" b="1" dirty="0">
            <a:solidFill>
              <a:schemeClr val="tx1"/>
            </a:solidFill>
          </a:endParaRPr>
        </a:p>
      </dgm:t>
    </dgm:pt>
    <dgm:pt modelId="{E9D4003B-450F-42F0-9D63-A2E3F17630A0}" type="parTrans" cxnId="{36BC250C-DCCF-48DF-8E63-E5B8D9A9491E}">
      <dgm:prSet/>
      <dgm:spPr/>
      <dgm:t>
        <a:bodyPr/>
        <a:lstStyle/>
        <a:p>
          <a:endParaRPr kumimoji="1" lang="ja-JP" altLang="en-US"/>
        </a:p>
      </dgm:t>
    </dgm:pt>
    <dgm:pt modelId="{E14600FE-74AB-40D5-9260-E5E9D68C6DEB}" type="sibTrans" cxnId="{36BC250C-DCCF-48DF-8E63-E5B8D9A9491E}">
      <dgm:prSet/>
      <dgm:spPr/>
      <dgm:t>
        <a:bodyPr/>
        <a:lstStyle/>
        <a:p>
          <a:endParaRPr kumimoji="1" lang="ja-JP" altLang="en-US"/>
        </a:p>
      </dgm:t>
    </dgm:pt>
    <dgm:pt modelId="{F49A3201-68CC-4F81-A7D8-893BA4FFB14E}">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ja-JP" sz="2000" b="1" u="sng" dirty="0" smtClean="0">
              <a:latin typeface="AR P丸ゴシック体M" pitchFamily="50" charset="-128"/>
              <a:ea typeface="AR P丸ゴシック体M" pitchFamily="50" charset="-128"/>
            </a:rPr>
            <a:t>グローバル人材育成のための大学教育プログラムに関する実証的研究</a:t>
          </a:r>
          <a:r>
            <a:rPr kumimoji="1" lang="ja-JP" altLang="en-US" sz="2000" b="1" u="none" dirty="0" smtClean="0">
              <a:latin typeface="AR P丸ゴシック体M" pitchFamily="50" charset="-128"/>
              <a:ea typeface="AR P丸ゴシック体M" pitchFamily="50" charset="-128"/>
            </a:rPr>
            <a:t>（</a:t>
          </a:r>
          <a:r>
            <a:rPr kumimoji="1" lang="en-US" altLang="ja-JP" sz="2000" b="1" u="none" dirty="0" smtClean="0">
              <a:latin typeface="AR P丸ゴシック体M" pitchFamily="50" charset="-128"/>
              <a:ea typeface="AR P丸ゴシック体M" pitchFamily="50" charset="-128"/>
            </a:rPr>
            <a:t>2010</a:t>
          </a:r>
          <a:r>
            <a:rPr kumimoji="1" lang="ja-JP" altLang="en-US" sz="2000" b="1" u="none" dirty="0" smtClean="0">
              <a:latin typeface="AR P丸ゴシック体M" pitchFamily="50" charset="-128"/>
              <a:ea typeface="AR P丸ゴシック体M" pitchFamily="50" charset="-128"/>
            </a:rPr>
            <a:t>）</a:t>
          </a:r>
          <a:r>
            <a:rPr kumimoji="1" lang="en-US" altLang="ja-JP" sz="2000" b="1" u="none" dirty="0" smtClean="0">
              <a:latin typeface="AR P丸ゴシック体M" pitchFamily="50" charset="-128"/>
              <a:ea typeface="AR P丸ゴシック体M" pitchFamily="50" charset="-128"/>
            </a:rPr>
            <a:t>[n=18</a:t>
          </a:r>
          <a:r>
            <a:rPr kumimoji="1" lang="ja-JP" altLang="en-US" sz="2000" b="1" u="none" dirty="0" smtClean="0">
              <a:latin typeface="AR P丸ゴシック体M" pitchFamily="50" charset="-128"/>
              <a:ea typeface="AR P丸ゴシック体M" pitchFamily="50" charset="-128"/>
            </a:rPr>
            <a:t>大学の国際開発プログラム</a:t>
          </a:r>
          <a:r>
            <a:rPr kumimoji="1" lang="en-US" altLang="ja-JP" sz="2000" b="1" u="none" dirty="0" smtClean="0">
              <a:latin typeface="AR P丸ゴシック体M" pitchFamily="50" charset="-128"/>
              <a:ea typeface="AR P丸ゴシック体M" pitchFamily="50" charset="-128"/>
            </a:rPr>
            <a:t>]</a:t>
          </a:r>
          <a:r>
            <a:rPr kumimoji="1" lang="ja-JP" altLang="en-US" sz="2000" b="1" u="none" dirty="0" smtClean="0">
              <a:latin typeface="AR P丸ゴシック体M" pitchFamily="50" charset="-128"/>
              <a:ea typeface="AR P丸ゴシック体M" pitchFamily="50" charset="-128"/>
            </a:rPr>
            <a:t>　　　　　　　　　</a:t>
          </a:r>
          <a:r>
            <a:rPr lang="ja-JP" altLang="en-US" sz="2000" b="1" u="none" dirty="0" smtClean="0">
              <a:latin typeface="AR P丸ゴシック体M" pitchFamily="50" charset="-128"/>
              <a:ea typeface="AR P丸ゴシック体M" pitchFamily="50" charset="-128"/>
            </a:rPr>
            <a:t>結論：「大学・行政・企業などの</a:t>
          </a:r>
          <a:r>
            <a:rPr lang="ja-JP" altLang="en-US" sz="2000" b="1" u="none" dirty="0" smtClean="0">
              <a:solidFill>
                <a:srgbClr val="FF0000"/>
              </a:solidFill>
              <a:latin typeface="AR P丸ゴシック体M" pitchFamily="50" charset="-128"/>
              <a:ea typeface="AR P丸ゴシック体M" pitchFamily="50" charset="-128"/>
            </a:rPr>
            <a:t>多くのステークホルダーが連携・協調しなければ、グローバルに活躍する人材を育成できない</a:t>
          </a:r>
          <a:r>
            <a:rPr lang="ja-JP" altLang="en-US" sz="2000" b="1" u="none" dirty="0" smtClean="0">
              <a:latin typeface="AR P丸ゴシック体M" pitchFamily="50" charset="-128"/>
              <a:ea typeface="AR P丸ゴシック体M" pitchFamily="50" charset="-128"/>
            </a:rPr>
            <a:t>」</a:t>
          </a:r>
          <a:endParaRPr kumimoji="1" lang="ja-JP" altLang="en-US" sz="2000" b="1" u="none" dirty="0">
            <a:latin typeface="AR P丸ゴシック体M" pitchFamily="50" charset="-128"/>
            <a:ea typeface="AR P丸ゴシック体M" pitchFamily="50" charset="-128"/>
          </a:endParaRPr>
        </a:p>
      </dgm:t>
    </dgm:pt>
    <dgm:pt modelId="{85A76A6A-44F4-4F4E-A0F8-C0DBAAEFCD91}" type="parTrans" cxnId="{6FC7F7A6-EB3B-42A7-B584-C618BE718118}">
      <dgm:prSet/>
      <dgm:spPr/>
      <dgm:t>
        <a:bodyPr/>
        <a:lstStyle/>
        <a:p>
          <a:endParaRPr kumimoji="1" lang="ja-JP" altLang="en-US"/>
        </a:p>
      </dgm:t>
    </dgm:pt>
    <dgm:pt modelId="{7ED9AB71-809C-4475-BC1B-D1BD920C0991}" type="sibTrans" cxnId="{6FC7F7A6-EB3B-42A7-B584-C618BE718118}">
      <dgm:prSet/>
      <dgm:spPr/>
      <dgm:t>
        <a:bodyPr/>
        <a:lstStyle/>
        <a:p>
          <a:endParaRPr kumimoji="1" lang="ja-JP" altLang="en-US"/>
        </a:p>
      </dgm:t>
    </dgm:pt>
    <dgm:pt modelId="{F6DDB913-81FB-4CDF-9E8A-A552061791EB}" type="pres">
      <dgm:prSet presAssocID="{26C73819-A9D6-4FDC-A0AD-5CFB5EE11FA4}" presName="Name0" presStyleCnt="0">
        <dgm:presLayoutVars>
          <dgm:dir/>
          <dgm:animLvl val="lvl"/>
          <dgm:resizeHandles val="exact"/>
        </dgm:presLayoutVars>
      </dgm:prSet>
      <dgm:spPr/>
      <dgm:t>
        <a:bodyPr/>
        <a:lstStyle/>
        <a:p>
          <a:endParaRPr kumimoji="1" lang="ja-JP" altLang="en-US"/>
        </a:p>
      </dgm:t>
    </dgm:pt>
    <dgm:pt modelId="{BB91B9F9-956D-4B9F-B8A5-CF44A8E4A486}" type="pres">
      <dgm:prSet presAssocID="{5405F6E6-3CF0-4E4F-BF48-6909BCAB4CCD}" presName="linNode" presStyleCnt="0"/>
      <dgm:spPr/>
      <dgm:t>
        <a:bodyPr/>
        <a:lstStyle/>
        <a:p>
          <a:endParaRPr kumimoji="1" lang="ja-JP" altLang="en-US"/>
        </a:p>
      </dgm:t>
    </dgm:pt>
    <dgm:pt modelId="{2E4BB231-4521-4A2E-8611-F2E1F69DEB15}" type="pres">
      <dgm:prSet presAssocID="{5405F6E6-3CF0-4E4F-BF48-6909BCAB4CCD}" presName="parentText" presStyleLbl="node1" presStyleIdx="0" presStyleCnt="3" custScaleX="43678" custLinFactNeighborX="-15841" custLinFactNeighborY="-152">
        <dgm:presLayoutVars>
          <dgm:chMax val="1"/>
          <dgm:bulletEnabled val="1"/>
        </dgm:presLayoutVars>
      </dgm:prSet>
      <dgm:spPr/>
      <dgm:t>
        <a:bodyPr/>
        <a:lstStyle/>
        <a:p>
          <a:endParaRPr kumimoji="1" lang="ja-JP" altLang="en-US"/>
        </a:p>
      </dgm:t>
    </dgm:pt>
    <dgm:pt modelId="{90DD5EA2-D630-4D81-BAFB-9524A589CA2A}" type="pres">
      <dgm:prSet presAssocID="{5405F6E6-3CF0-4E4F-BF48-6909BCAB4CCD}" presName="descendantText" presStyleLbl="alignAccFollowNode1" presStyleIdx="0" presStyleCnt="3" custScaleX="208323" custScaleY="117213" custLinFactNeighborX="6222" custLinFactNeighborY="1089">
        <dgm:presLayoutVars>
          <dgm:bulletEnabled val="1"/>
        </dgm:presLayoutVars>
      </dgm:prSet>
      <dgm:spPr/>
      <dgm:t>
        <a:bodyPr/>
        <a:lstStyle/>
        <a:p>
          <a:endParaRPr kumimoji="1" lang="ja-JP" altLang="en-US"/>
        </a:p>
      </dgm:t>
    </dgm:pt>
    <dgm:pt modelId="{6E40B265-26CD-4E4B-991E-6C24B6FDE1A4}" type="pres">
      <dgm:prSet presAssocID="{9C4DA047-9F40-49EE-A301-3240B365DFA5}" presName="sp" presStyleCnt="0"/>
      <dgm:spPr/>
      <dgm:t>
        <a:bodyPr/>
        <a:lstStyle/>
        <a:p>
          <a:endParaRPr kumimoji="1" lang="ja-JP" altLang="en-US"/>
        </a:p>
      </dgm:t>
    </dgm:pt>
    <dgm:pt modelId="{B97F6809-4A69-42BB-9F9D-38285FD59490}" type="pres">
      <dgm:prSet presAssocID="{B0078517-AE0B-469C-93FB-BF7A430D4D8A}" presName="linNode" presStyleCnt="0"/>
      <dgm:spPr/>
      <dgm:t>
        <a:bodyPr/>
        <a:lstStyle/>
        <a:p>
          <a:endParaRPr kumimoji="1" lang="ja-JP" altLang="en-US"/>
        </a:p>
      </dgm:t>
    </dgm:pt>
    <dgm:pt modelId="{C50A4075-BDDB-4E85-93FE-91D62D649971}" type="pres">
      <dgm:prSet presAssocID="{B0078517-AE0B-469C-93FB-BF7A430D4D8A}" presName="parentText" presStyleLbl="node1" presStyleIdx="1" presStyleCnt="3" custScaleX="66069" custLinFactNeighborX="-4" custLinFactNeighborY="-1717">
        <dgm:presLayoutVars>
          <dgm:chMax val="1"/>
          <dgm:bulletEnabled val="1"/>
        </dgm:presLayoutVars>
      </dgm:prSet>
      <dgm:spPr/>
      <dgm:t>
        <a:bodyPr/>
        <a:lstStyle/>
        <a:p>
          <a:endParaRPr kumimoji="1" lang="ja-JP" altLang="en-US"/>
        </a:p>
      </dgm:t>
    </dgm:pt>
    <dgm:pt modelId="{6D5F3DE7-855C-4045-9A20-9AFD3B20ADF8}" type="pres">
      <dgm:prSet presAssocID="{B0078517-AE0B-469C-93FB-BF7A430D4D8A}" presName="descendantText" presStyleLbl="alignAccFollowNode1" presStyleIdx="1" presStyleCnt="3" custScaleX="325538" custScaleY="118949" custLinFactNeighborX="-3524" custLinFactNeighborY="0">
        <dgm:presLayoutVars>
          <dgm:bulletEnabled val="1"/>
        </dgm:presLayoutVars>
      </dgm:prSet>
      <dgm:spPr/>
      <dgm:t>
        <a:bodyPr/>
        <a:lstStyle/>
        <a:p>
          <a:endParaRPr kumimoji="1" lang="ja-JP" altLang="en-US"/>
        </a:p>
      </dgm:t>
    </dgm:pt>
    <dgm:pt modelId="{5F7DF78A-7F9A-48EE-A799-17DCDDCC9E3B}" type="pres">
      <dgm:prSet presAssocID="{673643DC-05B4-4209-BBE1-9BD62C3537CD}" presName="sp" presStyleCnt="0"/>
      <dgm:spPr/>
      <dgm:t>
        <a:bodyPr/>
        <a:lstStyle/>
        <a:p>
          <a:endParaRPr kumimoji="1" lang="ja-JP" altLang="en-US"/>
        </a:p>
      </dgm:t>
    </dgm:pt>
    <dgm:pt modelId="{655D5428-8217-40B6-B829-814877C066D0}" type="pres">
      <dgm:prSet presAssocID="{E805857D-D812-4D74-9D16-0C6FA4D60F61}" presName="linNode" presStyleCnt="0"/>
      <dgm:spPr/>
      <dgm:t>
        <a:bodyPr/>
        <a:lstStyle/>
        <a:p>
          <a:endParaRPr kumimoji="1" lang="ja-JP" altLang="en-US"/>
        </a:p>
      </dgm:t>
    </dgm:pt>
    <dgm:pt modelId="{B23DF61F-5C1D-4A7D-9AFA-70080C776182}" type="pres">
      <dgm:prSet presAssocID="{E805857D-D812-4D74-9D16-0C6FA4D60F61}" presName="parentText" presStyleLbl="node1" presStyleIdx="2" presStyleCnt="3" custScaleX="59373" custLinFactNeighborX="-3" custLinFactNeighborY="-3283">
        <dgm:presLayoutVars>
          <dgm:chMax val="1"/>
          <dgm:bulletEnabled val="1"/>
        </dgm:presLayoutVars>
      </dgm:prSet>
      <dgm:spPr/>
      <dgm:t>
        <a:bodyPr/>
        <a:lstStyle/>
        <a:p>
          <a:endParaRPr kumimoji="1" lang="ja-JP" altLang="en-US"/>
        </a:p>
      </dgm:t>
    </dgm:pt>
    <dgm:pt modelId="{9DF23861-7A71-4FB5-BF45-A69F90B78C84}" type="pres">
      <dgm:prSet presAssocID="{E805857D-D812-4D74-9D16-0C6FA4D60F61}" presName="descendantText" presStyleLbl="alignAccFollowNode1" presStyleIdx="2" presStyleCnt="3" custScaleX="297020" custScaleY="117212" custLinFactNeighborX="-2182" custLinFactNeighborY="-6260">
        <dgm:presLayoutVars>
          <dgm:bulletEnabled val="1"/>
        </dgm:presLayoutVars>
      </dgm:prSet>
      <dgm:spPr/>
      <dgm:t>
        <a:bodyPr/>
        <a:lstStyle/>
        <a:p>
          <a:endParaRPr kumimoji="1" lang="ja-JP" altLang="en-US"/>
        </a:p>
      </dgm:t>
    </dgm:pt>
  </dgm:ptLst>
  <dgm:cxnLst>
    <dgm:cxn modelId="{36BC250C-DCCF-48DF-8E63-E5B8D9A9491E}" srcId="{26C73819-A9D6-4FDC-A0AD-5CFB5EE11FA4}" destId="{E805857D-D812-4D74-9D16-0C6FA4D60F61}" srcOrd="2" destOrd="0" parTransId="{E9D4003B-450F-42F0-9D63-A2E3F17630A0}" sibTransId="{E14600FE-74AB-40D5-9260-E5E9D68C6DEB}"/>
    <dgm:cxn modelId="{105E3850-E780-4D71-B311-0FE3D0E30708}" srcId="{B0078517-AE0B-469C-93FB-BF7A430D4D8A}" destId="{FA81249A-8B4E-41EB-BA68-620FEA83DD87}" srcOrd="0" destOrd="0" parTransId="{033A8EE1-9E74-4220-ACAB-18CB7EAD240A}" sibTransId="{9C46BD70-E268-4AF4-AFA6-FC257F838909}"/>
    <dgm:cxn modelId="{311037B8-B754-4918-9592-F762A03AD67C}" srcId="{26C73819-A9D6-4FDC-A0AD-5CFB5EE11FA4}" destId="{B0078517-AE0B-469C-93FB-BF7A430D4D8A}" srcOrd="1" destOrd="0" parTransId="{1CDF49A1-D53D-4462-BD9F-A3C673A3185F}" sibTransId="{673643DC-05B4-4209-BBE1-9BD62C3537CD}"/>
    <dgm:cxn modelId="{0F5390D5-C0BA-48A7-B9E8-0BC99A65DF5C}" type="presOf" srcId="{B0078517-AE0B-469C-93FB-BF7A430D4D8A}" destId="{C50A4075-BDDB-4E85-93FE-91D62D649971}" srcOrd="0" destOrd="0" presId="urn:microsoft.com/office/officeart/2005/8/layout/vList5"/>
    <dgm:cxn modelId="{6FC7F7A6-EB3B-42A7-B584-C618BE718118}" srcId="{E805857D-D812-4D74-9D16-0C6FA4D60F61}" destId="{F49A3201-68CC-4F81-A7D8-893BA4FFB14E}" srcOrd="0" destOrd="0" parTransId="{85A76A6A-44F4-4F4E-A0F8-C0DBAAEFCD91}" sibTransId="{7ED9AB71-809C-4475-BC1B-D1BD920C0991}"/>
    <dgm:cxn modelId="{1AD1A8F5-B23A-4BD0-827A-621ACB0230E3}" type="presOf" srcId="{F49A3201-68CC-4F81-A7D8-893BA4FFB14E}" destId="{9DF23861-7A71-4FB5-BF45-A69F90B78C84}" srcOrd="0" destOrd="0" presId="urn:microsoft.com/office/officeart/2005/8/layout/vList5"/>
    <dgm:cxn modelId="{E8F048CA-1436-499F-9F51-9CE0001F56E0}" srcId="{26C73819-A9D6-4FDC-A0AD-5CFB5EE11FA4}" destId="{5405F6E6-3CF0-4E4F-BF48-6909BCAB4CCD}" srcOrd="0" destOrd="0" parTransId="{D2420678-4B58-4996-B9C2-465035C65102}" sibTransId="{9C4DA047-9F40-49EE-A301-3240B365DFA5}"/>
    <dgm:cxn modelId="{096F9BDA-43FE-40F0-BADD-277F814FFB97}" type="presOf" srcId="{FA81249A-8B4E-41EB-BA68-620FEA83DD87}" destId="{6D5F3DE7-855C-4045-9A20-9AFD3B20ADF8}" srcOrd="0" destOrd="0" presId="urn:microsoft.com/office/officeart/2005/8/layout/vList5"/>
    <dgm:cxn modelId="{13066DF1-3FF7-40DD-AC49-29A7B51A9520}" type="presOf" srcId="{5405F6E6-3CF0-4E4F-BF48-6909BCAB4CCD}" destId="{2E4BB231-4521-4A2E-8611-F2E1F69DEB15}" srcOrd="0" destOrd="0" presId="urn:microsoft.com/office/officeart/2005/8/layout/vList5"/>
    <dgm:cxn modelId="{7A5F772C-80FA-41E9-970D-D1A84F1A8C50}" type="presOf" srcId="{26C73819-A9D6-4FDC-A0AD-5CFB5EE11FA4}" destId="{F6DDB913-81FB-4CDF-9E8A-A552061791EB}" srcOrd="0" destOrd="0" presId="urn:microsoft.com/office/officeart/2005/8/layout/vList5"/>
    <dgm:cxn modelId="{873C387D-D8C5-41C1-9A9D-FAA87B20DC70}" type="presOf" srcId="{E805857D-D812-4D74-9D16-0C6FA4D60F61}" destId="{B23DF61F-5C1D-4A7D-9AFA-70080C776182}" srcOrd="0" destOrd="0" presId="urn:microsoft.com/office/officeart/2005/8/layout/vList5"/>
    <dgm:cxn modelId="{A3FF3BE1-2846-43B5-BD9B-5C67812C0F27}" type="presOf" srcId="{5F45EBCC-E3E8-4307-8056-1134AD390F43}" destId="{90DD5EA2-D630-4D81-BAFB-9524A589CA2A}" srcOrd="0" destOrd="0" presId="urn:microsoft.com/office/officeart/2005/8/layout/vList5"/>
    <dgm:cxn modelId="{445401D0-F639-4A40-8BAD-900B78E95808}" srcId="{5405F6E6-3CF0-4E4F-BF48-6909BCAB4CCD}" destId="{5F45EBCC-E3E8-4307-8056-1134AD390F43}" srcOrd="0" destOrd="0" parTransId="{0B1EF5EB-48FA-4350-9932-2BA46B8A151D}" sibTransId="{EBBEC65C-2114-45B9-ADBF-F89318879317}"/>
    <dgm:cxn modelId="{6581972D-880F-467C-8550-41CEADD4BB76}" type="presParOf" srcId="{F6DDB913-81FB-4CDF-9E8A-A552061791EB}" destId="{BB91B9F9-956D-4B9F-B8A5-CF44A8E4A486}" srcOrd="0" destOrd="0" presId="urn:microsoft.com/office/officeart/2005/8/layout/vList5"/>
    <dgm:cxn modelId="{510A2914-0158-4B02-A5A9-3BD07A5521BF}" type="presParOf" srcId="{BB91B9F9-956D-4B9F-B8A5-CF44A8E4A486}" destId="{2E4BB231-4521-4A2E-8611-F2E1F69DEB15}" srcOrd="0" destOrd="0" presId="urn:microsoft.com/office/officeart/2005/8/layout/vList5"/>
    <dgm:cxn modelId="{6FC5152F-DE2D-430B-8F4D-7471CF22DCDC}" type="presParOf" srcId="{BB91B9F9-956D-4B9F-B8A5-CF44A8E4A486}" destId="{90DD5EA2-D630-4D81-BAFB-9524A589CA2A}" srcOrd="1" destOrd="0" presId="urn:microsoft.com/office/officeart/2005/8/layout/vList5"/>
    <dgm:cxn modelId="{1274D181-6809-46E7-9856-2CEF3F565DAD}" type="presParOf" srcId="{F6DDB913-81FB-4CDF-9E8A-A552061791EB}" destId="{6E40B265-26CD-4E4B-991E-6C24B6FDE1A4}" srcOrd="1" destOrd="0" presId="urn:microsoft.com/office/officeart/2005/8/layout/vList5"/>
    <dgm:cxn modelId="{10703CE0-C68E-4B4F-9F6B-ABC31D60D81A}" type="presParOf" srcId="{F6DDB913-81FB-4CDF-9E8A-A552061791EB}" destId="{B97F6809-4A69-42BB-9F9D-38285FD59490}" srcOrd="2" destOrd="0" presId="urn:microsoft.com/office/officeart/2005/8/layout/vList5"/>
    <dgm:cxn modelId="{A0DE46BC-8E30-4746-99B7-7CEB87E5DBF6}" type="presParOf" srcId="{B97F6809-4A69-42BB-9F9D-38285FD59490}" destId="{C50A4075-BDDB-4E85-93FE-91D62D649971}" srcOrd="0" destOrd="0" presId="urn:microsoft.com/office/officeart/2005/8/layout/vList5"/>
    <dgm:cxn modelId="{8B555329-1990-4E47-A5D1-2C8CAAFFC3C3}" type="presParOf" srcId="{B97F6809-4A69-42BB-9F9D-38285FD59490}" destId="{6D5F3DE7-855C-4045-9A20-9AFD3B20ADF8}" srcOrd="1" destOrd="0" presId="urn:microsoft.com/office/officeart/2005/8/layout/vList5"/>
    <dgm:cxn modelId="{7AD6A5CD-C475-4C11-AEBA-0AF55D91D3CE}" type="presParOf" srcId="{F6DDB913-81FB-4CDF-9E8A-A552061791EB}" destId="{5F7DF78A-7F9A-48EE-A799-17DCDDCC9E3B}" srcOrd="3" destOrd="0" presId="urn:microsoft.com/office/officeart/2005/8/layout/vList5"/>
    <dgm:cxn modelId="{6A81CCF8-C03D-42FF-BE1F-B74731CF6B89}" type="presParOf" srcId="{F6DDB913-81FB-4CDF-9E8A-A552061791EB}" destId="{655D5428-8217-40B6-B829-814877C066D0}" srcOrd="4" destOrd="0" presId="urn:microsoft.com/office/officeart/2005/8/layout/vList5"/>
    <dgm:cxn modelId="{9B7A2DD4-9FEA-41D5-8799-2AED205B009B}" type="presParOf" srcId="{655D5428-8217-40B6-B829-814877C066D0}" destId="{B23DF61F-5C1D-4A7D-9AFA-70080C776182}" srcOrd="0" destOrd="0" presId="urn:microsoft.com/office/officeart/2005/8/layout/vList5"/>
    <dgm:cxn modelId="{A61B8D76-9BE3-4143-84F8-1AA376680B81}" type="presParOf" srcId="{655D5428-8217-40B6-B829-814877C066D0}" destId="{9DF23861-7A71-4FB5-BF45-A69F90B78C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320518-678A-4CD3-8F07-130534D2E6D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4D0039D0-305D-4321-AC6E-1DE27E1B122C}">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lang="ja-JP" altLang="en-US" sz="3600" dirty="0" smtClean="0">
              <a:solidFill>
                <a:schemeClr val="tx1"/>
              </a:solidFill>
            </a:rPr>
            <a:t>企業</a:t>
          </a:r>
          <a:endParaRPr lang="en-US" altLang="ja-JP" sz="3600" dirty="0" smtClean="0">
            <a:solidFill>
              <a:schemeClr val="tx1"/>
            </a:solidFill>
          </a:endParaRPr>
        </a:p>
        <a:p>
          <a:r>
            <a:rPr lang="en-US" altLang="ja-JP" sz="2400" dirty="0" smtClean="0">
              <a:solidFill>
                <a:schemeClr val="tx1"/>
              </a:solidFill>
            </a:rPr>
            <a:t>Business</a:t>
          </a:r>
        </a:p>
        <a:p>
          <a:r>
            <a:rPr lang="en-US" altLang="ja-JP" sz="2400" dirty="0" smtClean="0">
              <a:solidFill>
                <a:schemeClr val="tx1"/>
              </a:solidFill>
            </a:rPr>
            <a:t>Community</a:t>
          </a:r>
        </a:p>
      </dgm:t>
    </dgm:pt>
    <dgm:pt modelId="{906CB4A3-A730-4D0F-9B9B-400D5B9D2460}" type="parTrans" cxnId="{0683D4FF-6264-489C-94A7-AD18C7071A83}">
      <dgm:prSet/>
      <dgm:spPr>
        <a:scene3d>
          <a:camera prst="orthographicFront"/>
          <a:lightRig rig="threePt" dir="t"/>
        </a:scene3d>
        <a:sp3d>
          <a:bevelT/>
        </a:sp3d>
      </dgm:spPr>
      <dgm:t>
        <a:bodyPr/>
        <a:lstStyle/>
        <a:p>
          <a:endParaRPr lang="ja-JP" altLang="en-US"/>
        </a:p>
      </dgm:t>
    </dgm:pt>
    <dgm:pt modelId="{B0080C7A-B33B-4DE9-9B66-2A092DBB9426}" type="sibTrans" cxnId="{0683D4FF-6264-489C-94A7-AD18C7071A83}">
      <dgm:prSet/>
      <dgm:spPr/>
      <dgm:t>
        <a:bodyPr/>
        <a:lstStyle/>
        <a:p>
          <a:endParaRPr lang="ja-JP" altLang="en-US"/>
        </a:p>
      </dgm:t>
    </dgm:pt>
    <dgm:pt modelId="{8C0CF2EA-E2C3-41D0-A3FA-1B48C600AA5D}">
      <dgm:prSet phldrT="[テキスト]" custT="1"/>
      <dgm:spPr>
        <a:solidFill>
          <a:srgbClr val="FFFF00"/>
        </a:solidFill>
        <a:ln>
          <a:solidFill>
            <a:schemeClr val="bg2">
              <a:lumMod val="10000"/>
            </a:schemeClr>
          </a:solidFill>
        </a:ln>
        <a:scene3d>
          <a:camera prst="orthographicFront"/>
          <a:lightRig rig="threePt" dir="t"/>
        </a:scene3d>
        <a:sp3d>
          <a:bevelT/>
        </a:sp3d>
      </dgm:spPr>
      <dgm:t>
        <a:bodyPr/>
        <a:lstStyle/>
        <a:p>
          <a:r>
            <a:rPr lang="ja-JP" altLang="en-US" sz="4400" dirty="0" smtClean="0">
              <a:solidFill>
                <a:schemeClr val="tx1"/>
              </a:solidFill>
            </a:rPr>
            <a:t>大学</a:t>
          </a:r>
          <a:endParaRPr lang="en-US" altLang="ja-JP" sz="4400" dirty="0" smtClean="0">
            <a:solidFill>
              <a:schemeClr val="tx1"/>
            </a:solidFill>
          </a:endParaRPr>
        </a:p>
        <a:p>
          <a:r>
            <a:rPr lang="en-US" altLang="ja-JP" sz="2400" dirty="0" smtClean="0">
              <a:solidFill>
                <a:schemeClr val="tx1"/>
              </a:solidFill>
            </a:rPr>
            <a:t>HEIs</a:t>
          </a:r>
          <a:endParaRPr lang="ja-JP" altLang="en-US" sz="2400" dirty="0">
            <a:solidFill>
              <a:schemeClr val="tx1"/>
            </a:solidFill>
          </a:endParaRPr>
        </a:p>
      </dgm:t>
    </dgm:pt>
    <dgm:pt modelId="{D93C610B-A7CE-4203-8E0E-4E849EBC5866}" type="parTrans" cxnId="{78BE4810-D4DA-4BE6-8BBF-FE7AE4A77175}">
      <dgm:prSet>
        <dgm:style>
          <a:lnRef idx="1">
            <a:schemeClr val="accent6"/>
          </a:lnRef>
          <a:fillRef idx="2">
            <a:schemeClr val="accent6"/>
          </a:fillRef>
          <a:effectRef idx="1">
            <a:schemeClr val="accent6"/>
          </a:effectRef>
          <a:fontRef idx="minor">
            <a:schemeClr val="dk1"/>
          </a:fontRef>
        </dgm:style>
      </dgm:prSet>
      <dgm:spPr>
        <a:solidFill>
          <a:srgbClr val="FFFF00"/>
        </a:solidFill>
        <a:ln>
          <a:solidFill>
            <a:schemeClr val="bg2">
              <a:lumMod val="10000"/>
            </a:schemeClr>
          </a:solidFill>
        </a:ln>
      </dgm:spPr>
      <dgm:t>
        <a:bodyPr/>
        <a:lstStyle/>
        <a:p>
          <a:endParaRPr lang="ja-JP" altLang="en-US"/>
        </a:p>
      </dgm:t>
    </dgm:pt>
    <dgm:pt modelId="{C2E048B4-B486-43F5-8EF1-085614990A7C}" type="sibTrans" cxnId="{78BE4810-D4DA-4BE6-8BBF-FE7AE4A77175}">
      <dgm:prSet/>
      <dgm:spPr/>
      <dgm:t>
        <a:bodyPr/>
        <a:lstStyle/>
        <a:p>
          <a:endParaRPr lang="ja-JP" altLang="en-US"/>
        </a:p>
      </dgm:t>
    </dgm:pt>
    <dgm:pt modelId="{9C022FC6-7793-4E4E-8CA5-9435EA8413EF}">
      <dgm:prSet phldrT="[テキスト]" custScaleX="127106" custScaleY="80995" custLinFactNeighborX="867" custLinFactNeighborY="-15297"/>
      <dgm:spPr>
        <a:prstGeom prst="roundRect">
          <a:avLst/>
        </a:prstGeom>
        <a:scene3d>
          <a:camera prst="orthographicFront"/>
          <a:lightRig rig="threePt" dir="t"/>
        </a:scene3d>
        <a:sp3d>
          <a:bevelT/>
        </a:sp3d>
      </dgm:spPr>
      <dgm:t>
        <a:bodyPr/>
        <a:lstStyle/>
        <a:p>
          <a:endParaRPr kumimoji="1" lang="ja-JP" altLang="en-US"/>
        </a:p>
      </dgm:t>
    </dgm:pt>
    <dgm:pt modelId="{BD2472B8-707D-451F-88C8-A91459A7B481}" type="parTrans" cxnId="{B694576D-B26F-4B05-82F5-A75B3F48BF56}">
      <dgm:prSet/>
      <dgm:spPr/>
      <dgm:t>
        <a:bodyPr/>
        <a:lstStyle/>
        <a:p>
          <a:endParaRPr kumimoji="1" lang="ja-JP" altLang="en-US"/>
        </a:p>
      </dgm:t>
    </dgm:pt>
    <dgm:pt modelId="{BAFA72C0-1A20-4948-89C7-4DC72F195A96}" type="sibTrans" cxnId="{B694576D-B26F-4B05-82F5-A75B3F48BF56}">
      <dgm:prSet/>
      <dgm:spPr/>
      <dgm:t>
        <a:bodyPr/>
        <a:lstStyle/>
        <a:p>
          <a:endParaRPr kumimoji="1" lang="ja-JP" altLang="en-US"/>
        </a:p>
      </dgm:t>
    </dgm:pt>
    <dgm:pt modelId="{13AF5944-77F1-4ABA-ABCC-D6870ACAD145}">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lang="ja-JP" altLang="en-US" sz="4400" dirty="0" smtClean="0">
              <a:solidFill>
                <a:schemeClr val="tx1"/>
              </a:solidFill>
            </a:rPr>
            <a:t>学生</a:t>
          </a:r>
          <a:endParaRPr lang="en-US" altLang="ja-JP" sz="4400" dirty="0" smtClean="0">
            <a:solidFill>
              <a:schemeClr val="tx1"/>
            </a:solidFill>
          </a:endParaRPr>
        </a:p>
        <a:p>
          <a:r>
            <a:rPr lang="en-US" altLang="ja-JP" sz="2400" dirty="0" smtClean="0">
              <a:solidFill>
                <a:schemeClr val="tx1"/>
              </a:solidFill>
            </a:rPr>
            <a:t>Students</a:t>
          </a:r>
        </a:p>
      </dgm:t>
    </dgm:pt>
    <dgm:pt modelId="{3ED477F0-724F-488E-B206-1823EE96C4D1}" type="sibTrans" cxnId="{391D7763-F8DA-4A43-A82A-C1B44E5761E0}">
      <dgm:prSet/>
      <dgm:spPr/>
      <dgm:t>
        <a:bodyPr/>
        <a:lstStyle/>
        <a:p>
          <a:endParaRPr lang="ja-JP" altLang="en-US"/>
        </a:p>
      </dgm:t>
    </dgm:pt>
    <dgm:pt modelId="{683BE579-675D-41E3-A5F1-DBE2C30FFDEA}" type="parTrans" cxnId="{391D7763-F8DA-4A43-A82A-C1B44E5761E0}">
      <dgm:prSet/>
      <dgm:spPr>
        <a:solidFill>
          <a:srgbClr val="FF3300"/>
        </a:solidFill>
        <a:scene3d>
          <a:camera prst="orthographicFront"/>
          <a:lightRig rig="threePt" dir="t"/>
        </a:scene3d>
        <a:sp3d>
          <a:bevelT/>
        </a:sp3d>
      </dgm:spPr>
      <dgm:t>
        <a:bodyPr/>
        <a:lstStyle/>
        <a:p>
          <a:endParaRPr lang="ja-JP" altLang="en-US"/>
        </a:p>
      </dgm:t>
    </dgm:pt>
    <dgm:pt modelId="{1A1AFAF5-01C5-4A13-A7DE-D6D4E81BDDD9}">
      <dgm:prSet phldrT="[テキスト]" custT="1">
        <dgm:style>
          <a:lnRef idx="1">
            <a:schemeClr val="accent4"/>
          </a:lnRef>
          <a:fillRef idx="2">
            <a:schemeClr val="accent4"/>
          </a:fillRef>
          <a:effectRef idx="1">
            <a:schemeClr val="accent4"/>
          </a:effectRef>
          <a:fontRef idx="minor">
            <a:schemeClr val="dk1"/>
          </a:fontRef>
        </dgm:style>
      </dgm:prSet>
      <dgm:spPr/>
      <dgm:t>
        <a:bodyPr/>
        <a:lstStyle/>
        <a:p>
          <a:pPr algn="l"/>
          <a:r>
            <a:rPr kumimoji="1" lang="en-US" altLang="ja-JP" sz="2800" dirty="0" smtClean="0">
              <a:solidFill>
                <a:schemeClr val="tx1"/>
              </a:solidFill>
            </a:rPr>
            <a:t> E-</a:t>
          </a:r>
          <a:r>
            <a:rPr kumimoji="1" lang="en-US" altLang="ja-JP" sz="2800" dirty="0" err="1" smtClean="0">
              <a:solidFill>
                <a:schemeClr val="tx1"/>
              </a:solidFill>
            </a:rPr>
            <a:t>potforio</a:t>
          </a:r>
          <a:endParaRPr kumimoji="1" lang="en-US" altLang="ja-JP" sz="2800" dirty="0" smtClean="0">
            <a:solidFill>
              <a:schemeClr val="tx1"/>
            </a:solidFill>
          </a:endParaRPr>
        </a:p>
        <a:p>
          <a:pPr algn="l"/>
          <a:r>
            <a:rPr kumimoji="1" lang="ja-JP" altLang="en-US" sz="1800" dirty="0" smtClean="0">
              <a:solidFill>
                <a:schemeClr val="tx1"/>
              </a:solidFill>
            </a:rPr>
            <a:t>＜</a:t>
          </a:r>
          <a:r>
            <a:rPr kumimoji="1" lang="ja-JP" altLang="ja-JP" sz="1800" dirty="0" smtClean="0">
              <a:solidFill>
                <a:schemeClr val="tx1"/>
              </a:solidFill>
            </a:rPr>
            <a:t>評価ツール</a:t>
          </a:r>
          <a:r>
            <a:rPr kumimoji="1" lang="ja-JP" altLang="en-US" sz="1800" dirty="0" smtClean="0">
              <a:solidFill>
                <a:schemeClr val="tx1"/>
              </a:solidFill>
            </a:rPr>
            <a:t>・</a:t>
          </a:r>
          <a:r>
            <a:rPr kumimoji="1" lang="ja-JP" altLang="ja-JP" sz="1800" dirty="0" smtClean="0">
              <a:solidFill>
                <a:schemeClr val="tx1"/>
              </a:solidFill>
            </a:rPr>
            <a:t>データベース</a:t>
          </a:r>
          <a:r>
            <a:rPr kumimoji="1" lang="ja-JP" altLang="en-US" sz="1800" dirty="0" smtClean="0">
              <a:solidFill>
                <a:schemeClr val="tx1"/>
              </a:solidFill>
            </a:rPr>
            <a:t>＞</a:t>
          </a:r>
          <a:endParaRPr lang="en-US" altLang="ja-JP" sz="1800" dirty="0" smtClean="0">
            <a:solidFill>
              <a:schemeClr val="tx1"/>
            </a:solidFill>
          </a:endParaRPr>
        </a:p>
      </dgm:t>
    </dgm:pt>
    <dgm:pt modelId="{758985B9-A4B7-4674-A63D-27D609F60BA2}" type="sibTrans" cxnId="{2D3DFEF3-AEEA-45E8-9AFC-7D64BE82CA67}">
      <dgm:prSet/>
      <dgm:spPr/>
      <dgm:t>
        <a:bodyPr/>
        <a:lstStyle/>
        <a:p>
          <a:endParaRPr lang="ja-JP" altLang="en-US"/>
        </a:p>
      </dgm:t>
    </dgm:pt>
    <dgm:pt modelId="{2D409995-6671-4E28-9370-00FD40CDFF11}" type="parTrans" cxnId="{2D3DFEF3-AEEA-45E8-9AFC-7D64BE82CA67}">
      <dgm:prSet/>
      <dgm:spPr/>
      <dgm:t>
        <a:bodyPr/>
        <a:lstStyle/>
        <a:p>
          <a:endParaRPr lang="ja-JP" altLang="en-US"/>
        </a:p>
      </dgm:t>
    </dgm:pt>
    <dgm:pt modelId="{FDF89FED-5F44-4EEA-84F4-D3DAAC7C3628}" type="pres">
      <dgm:prSet presAssocID="{AC320518-678A-4CD3-8F07-130534D2E6D2}" presName="cycle" presStyleCnt="0">
        <dgm:presLayoutVars>
          <dgm:chMax val="1"/>
          <dgm:dir/>
          <dgm:animLvl val="ctr"/>
          <dgm:resizeHandles val="exact"/>
        </dgm:presLayoutVars>
      </dgm:prSet>
      <dgm:spPr/>
      <dgm:t>
        <a:bodyPr/>
        <a:lstStyle/>
        <a:p>
          <a:endParaRPr kumimoji="1" lang="ja-JP" altLang="en-US"/>
        </a:p>
      </dgm:t>
    </dgm:pt>
    <dgm:pt modelId="{D53310CE-E487-4A1D-BF12-6D3E508D1169}" type="pres">
      <dgm:prSet presAssocID="{1A1AFAF5-01C5-4A13-A7DE-D6D4E81BDDD9}" presName="centerShape" presStyleLbl="node0" presStyleIdx="0" presStyleCnt="1" custScaleX="139144" custScaleY="54162" custLinFactNeighborX="185" custLinFactNeighborY="-17195"/>
      <dgm:spPr>
        <a:prstGeom prst="roundRect">
          <a:avLst/>
        </a:prstGeom>
      </dgm:spPr>
      <dgm:t>
        <a:bodyPr/>
        <a:lstStyle/>
        <a:p>
          <a:endParaRPr kumimoji="1" lang="ja-JP" altLang="en-US"/>
        </a:p>
      </dgm:t>
    </dgm:pt>
    <dgm:pt modelId="{89582CD5-5A88-4CE9-BD12-B93343D7691E}" type="pres">
      <dgm:prSet presAssocID="{683BE579-675D-41E3-A5F1-DBE2C30FFDEA}" presName="parTrans" presStyleLbl="bgSibTrans2D1" presStyleIdx="0" presStyleCnt="3" custScaleX="51309" custLinFactNeighborX="5903" custLinFactNeighborY="-92657"/>
      <dgm:spPr>
        <a:prstGeom prst="leftRightArrow">
          <a:avLst/>
        </a:prstGeom>
      </dgm:spPr>
      <dgm:t>
        <a:bodyPr/>
        <a:lstStyle/>
        <a:p>
          <a:endParaRPr kumimoji="1" lang="ja-JP" altLang="en-US"/>
        </a:p>
      </dgm:t>
    </dgm:pt>
    <dgm:pt modelId="{ABE92CD5-44CA-4A94-93DA-84864019F2AD}" type="pres">
      <dgm:prSet presAssocID="{13AF5944-77F1-4ABA-ABCC-D6870ACAD145}" presName="node" presStyleLbl="node1" presStyleIdx="0" presStyleCnt="3" custScaleX="78953" custScaleY="81629" custRadScaleRad="98470" custRadScaleInc="-72890">
        <dgm:presLayoutVars>
          <dgm:bulletEnabled val="1"/>
        </dgm:presLayoutVars>
      </dgm:prSet>
      <dgm:spPr/>
      <dgm:t>
        <a:bodyPr/>
        <a:lstStyle/>
        <a:p>
          <a:endParaRPr kumimoji="1" lang="ja-JP" altLang="en-US"/>
        </a:p>
      </dgm:t>
    </dgm:pt>
    <dgm:pt modelId="{87E33610-3900-4413-B7D7-8518DBCF3425}" type="pres">
      <dgm:prSet presAssocID="{906CB4A3-A730-4D0F-9B9B-400D5B9D2460}" presName="parTrans" presStyleLbl="bgSibTrans2D1" presStyleIdx="1" presStyleCnt="3" custAng="79435" custScaleX="71616" custLinFactNeighborX="6165" custLinFactNeighborY="64777"/>
      <dgm:spPr>
        <a:prstGeom prst="leftRightArrow">
          <a:avLst/>
        </a:prstGeom>
      </dgm:spPr>
      <dgm:t>
        <a:bodyPr/>
        <a:lstStyle/>
        <a:p>
          <a:endParaRPr kumimoji="1" lang="ja-JP" altLang="en-US"/>
        </a:p>
      </dgm:t>
    </dgm:pt>
    <dgm:pt modelId="{D3D7CCF4-F75C-47CD-B0BE-A4BF6C6D854F}" type="pres">
      <dgm:prSet presAssocID="{4D0039D0-305D-4321-AC6E-1DE27E1B122C}" presName="node" presStyleLbl="node1" presStyleIdx="1" presStyleCnt="3" custScaleX="95599" custScaleY="79298" custRadScaleRad="103369" custRadScaleInc="-1630">
        <dgm:presLayoutVars>
          <dgm:bulletEnabled val="1"/>
        </dgm:presLayoutVars>
      </dgm:prSet>
      <dgm:spPr/>
      <dgm:t>
        <a:bodyPr/>
        <a:lstStyle/>
        <a:p>
          <a:endParaRPr kumimoji="1" lang="ja-JP" altLang="en-US"/>
        </a:p>
      </dgm:t>
    </dgm:pt>
    <dgm:pt modelId="{9C86ADA8-59DD-4AEC-BCD2-B915BA16CEDE}" type="pres">
      <dgm:prSet presAssocID="{D93C610B-A7CE-4203-8E0E-4E849EBC5866}" presName="parTrans" presStyleLbl="bgSibTrans2D1" presStyleIdx="2" presStyleCnt="3" custAng="682327" custScaleX="55382" custLinFactY="-10438" custLinFactNeighborX="-5206" custLinFactNeighborY="-100000"/>
      <dgm:spPr>
        <a:prstGeom prst="leftRightArrow">
          <a:avLst/>
        </a:prstGeom>
      </dgm:spPr>
      <dgm:t>
        <a:bodyPr/>
        <a:lstStyle/>
        <a:p>
          <a:endParaRPr kumimoji="1" lang="ja-JP" altLang="en-US"/>
        </a:p>
      </dgm:t>
    </dgm:pt>
    <dgm:pt modelId="{F9F4704C-6AAF-4067-84F6-8B4BC3C5CA21}" type="pres">
      <dgm:prSet presAssocID="{8C0CF2EA-E2C3-41D0-A3FA-1B48C600AA5D}" presName="node" presStyleLbl="node1" presStyleIdx="2" presStyleCnt="3" custScaleX="79280" custScaleY="81629" custRadScaleRad="98027" custRadScaleInc="70545">
        <dgm:presLayoutVars>
          <dgm:bulletEnabled val="1"/>
        </dgm:presLayoutVars>
      </dgm:prSet>
      <dgm:spPr/>
      <dgm:t>
        <a:bodyPr/>
        <a:lstStyle/>
        <a:p>
          <a:endParaRPr kumimoji="1" lang="ja-JP" altLang="en-US"/>
        </a:p>
      </dgm:t>
    </dgm:pt>
  </dgm:ptLst>
  <dgm:cxnLst>
    <dgm:cxn modelId="{2D3DFEF3-AEEA-45E8-9AFC-7D64BE82CA67}" srcId="{AC320518-678A-4CD3-8F07-130534D2E6D2}" destId="{1A1AFAF5-01C5-4A13-A7DE-D6D4E81BDDD9}" srcOrd="0" destOrd="0" parTransId="{2D409995-6671-4E28-9370-00FD40CDFF11}" sibTransId="{758985B9-A4B7-4674-A63D-27D609F60BA2}"/>
    <dgm:cxn modelId="{0683D4FF-6264-489C-94A7-AD18C7071A83}" srcId="{1A1AFAF5-01C5-4A13-A7DE-D6D4E81BDDD9}" destId="{4D0039D0-305D-4321-AC6E-1DE27E1B122C}" srcOrd="1" destOrd="0" parTransId="{906CB4A3-A730-4D0F-9B9B-400D5B9D2460}" sibTransId="{B0080C7A-B33B-4DE9-9B66-2A092DBB9426}"/>
    <dgm:cxn modelId="{42D69618-E935-497C-AAF3-8177920A1879}" type="presOf" srcId="{D93C610B-A7CE-4203-8E0E-4E849EBC5866}" destId="{9C86ADA8-59DD-4AEC-BCD2-B915BA16CEDE}" srcOrd="0" destOrd="0" presId="urn:microsoft.com/office/officeart/2005/8/layout/radial4"/>
    <dgm:cxn modelId="{E09DF778-D8AB-4734-9DBE-85FBCD0C6717}" type="presOf" srcId="{1A1AFAF5-01C5-4A13-A7DE-D6D4E81BDDD9}" destId="{D53310CE-E487-4A1D-BF12-6D3E508D1169}" srcOrd="0" destOrd="0" presId="urn:microsoft.com/office/officeart/2005/8/layout/radial4"/>
    <dgm:cxn modelId="{78BE4810-D4DA-4BE6-8BBF-FE7AE4A77175}" srcId="{1A1AFAF5-01C5-4A13-A7DE-D6D4E81BDDD9}" destId="{8C0CF2EA-E2C3-41D0-A3FA-1B48C600AA5D}" srcOrd="2" destOrd="0" parTransId="{D93C610B-A7CE-4203-8E0E-4E849EBC5866}" sibTransId="{C2E048B4-B486-43F5-8EF1-085614990A7C}"/>
    <dgm:cxn modelId="{B694576D-B26F-4B05-82F5-A75B3F48BF56}" srcId="{AC320518-678A-4CD3-8F07-130534D2E6D2}" destId="{9C022FC6-7793-4E4E-8CA5-9435EA8413EF}" srcOrd="1" destOrd="0" parTransId="{BD2472B8-707D-451F-88C8-A91459A7B481}" sibTransId="{BAFA72C0-1A20-4948-89C7-4DC72F195A96}"/>
    <dgm:cxn modelId="{47BDFCCD-5590-4E91-920B-E7F202D98461}" type="presOf" srcId="{683BE579-675D-41E3-A5F1-DBE2C30FFDEA}" destId="{89582CD5-5A88-4CE9-BD12-B93343D7691E}" srcOrd="0" destOrd="0" presId="urn:microsoft.com/office/officeart/2005/8/layout/radial4"/>
    <dgm:cxn modelId="{3F98C590-40FE-403D-94E9-D318549515EF}" type="presOf" srcId="{AC320518-678A-4CD3-8F07-130534D2E6D2}" destId="{FDF89FED-5F44-4EEA-84F4-D3DAAC7C3628}" srcOrd="0" destOrd="0" presId="urn:microsoft.com/office/officeart/2005/8/layout/radial4"/>
    <dgm:cxn modelId="{F2F2FF81-004D-4FF4-A547-9CD895C40E25}" type="presOf" srcId="{4D0039D0-305D-4321-AC6E-1DE27E1B122C}" destId="{D3D7CCF4-F75C-47CD-B0BE-A4BF6C6D854F}" srcOrd="0" destOrd="0" presId="urn:microsoft.com/office/officeart/2005/8/layout/radial4"/>
    <dgm:cxn modelId="{391D7763-F8DA-4A43-A82A-C1B44E5761E0}" srcId="{1A1AFAF5-01C5-4A13-A7DE-D6D4E81BDDD9}" destId="{13AF5944-77F1-4ABA-ABCC-D6870ACAD145}" srcOrd="0" destOrd="0" parTransId="{683BE579-675D-41E3-A5F1-DBE2C30FFDEA}" sibTransId="{3ED477F0-724F-488E-B206-1823EE96C4D1}"/>
    <dgm:cxn modelId="{EDFFD3DC-F82A-4D83-93A4-FCCB9D3E807C}" type="presOf" srcId="{13AF5944-77F1-4ABA-ABCC-D6870ACAD145}" destId="{ABE92CD5-44CA-4A94-93DA-84864019F2AD}" srcOrd="0" destOrd="0" presId="urn:microsoft.com/office/officeart/2005/8/layout/radial4"/>
    <dgm:cxn modelId="{7D86F736-ABB7-4C7D-ABB6-E95099454794}" type="presOf" srcId="{8C0CF2EA-E2C3-41D0-A3FA-1B48C600AA5D}" destId="{F9F4704C-6AAF-4067-84F6-8B4BC3C5CA21}" srcOrd="0" destOrd="0" presId="urn:microsoft.com/office/officeart/2005/8/layout/radial4"/>
    <dgm:cxn modelId="{3507F00F-8EB2-4DC1-9B61-71CDD1C18787}" type="presOf" srcId="{906CB4A3-A730-4D0F-9B9B-400D5B9D2460}" destId="{87E33610-3900-4413-B7D7-8518DBCF3425}" srcOrd="0" destOrd="0" presId="urn:microsoft.com/office/officeart/2005/8/layout/radial4"/>
    <dgm:cxn modelId="{D591C315-A314-4FEB-8C2F-C3537482E99A}" type="presParOf" srcId="{FDF89FED-5F44-4EEA-84F4-D3DAAC7C3628}" destId="{D53310CE-E487-4A1D-BF12-6D3E508D1169}" srcOrd="0" destOrd="0" presId="urn:microsoft.com/office/officeart/2005/8/layout/radial4"/>
    <dgm:cxn modelId="{10C4B453-BFD0-40F1-A526-3A322AF2E09C}" type="presParOf" srcId="{FDF89FED-5F44-4EEA-84F4-D3DAAC7C3628}" destId="{89582CD5-5A88-4CE9-BD12-B93343D7691E}" srcOrd="1" destOrd="0" presId="urn:microsoft.com/office/officeart/2005/8/layout/radial4"/>
    <dgm:cxn modelId="{16E59D6F-A38F-4D79-8D5F-0F4DC9DB5764}" type="presParOf" srcId="{FDF89FED-5F44-4EEA-84F4-D3DAAC7C3628}" destId="{ABE92CD5-44CA-4A94-93DA-84864019F2AD}" srcOrd="2" destOrd="0" presId="urn:microsoft.com/office/officeart/2005/8/layout/radial4"/>
    <dgm:cxn modelId="{27BE9A78-502F-4D2B-B9CF-63DBD55DC3B7}" type="presParOf" srcId="{FDF89FED-5F44-4EEA-84F4-D3DAAC7C3628}" destId="{87E33610-3900-4413-B7D7-8518DBCF3425}" srcOrd="3" destOrd="0" presId="urn:microsoft.com/office/officeart/2005/8/layout/radial4"/>
    <dgm:cxn modelId="{9563111C-2FC7-4C0E-88A7-7CAFFD0FF552}" type="presParOf" srcId="{FDF89FED-5F44-4EEA-84F4-D3DAAC7C3628}" destId="{D3D7CCF4-F75C-47CD-B0BE-A4BF6C6D854F}" srcOrd="4" destOrd="0" presId="urn:microsoft.com/office/officeart/2005/8/layout/radial4"/>
    <dgm:cxn modelId="{97F0F19E-8DC2-474E-A927-FA50898A7327}" type="presParOf" srcId="{FDF89FED-5F44-4EEA-84F4-D3DAAC7C3628}" destId="{9C86ADA8-59DD-4AEC-BCD2-B915BA16CEDE}" srcOrd="5" destOrd="0" presId="urn:microsoft.com/office/officeart/2005/8/layout/radial4"/>
    <dgm:cxn modelId="{69B8FC85-5368-4CD6-9324-2105071E261B}" type="presParOf" srcId="{FDF89FED-5F44-4EEA-84F4-D3DAAC7C3628}" destId="{F9F4704C-6AAF-4067-84F6-8B4BC3C5CA2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D5EA2-D630-4D81-BAFB-9524A589CA2A}">
      <dsp:nvSpPr>
        <dsp:cNvPr id="0" name=""/>
        <dsp:cNvSpPr/>
      </dsp:nvSpPr>
      <dsp:spPr>
        <a:xfrm rot="5400000">
          <a:off x="4119555" y="-3105419"/>
          <a:ext cx="1632006" cy="798686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altLang="ja-JP" sz="2000" b="1" u="sng" kern="1200" dirty="0" smtClean="0">
              <a:latin typeface="AR P丸ゴシック体M" pitchFamily="50" charset="-128"/>
              <a:ea typeface="AR P丸ゴシック体M" pitchFamily="50" charset="-128"/>
            </a:rPr>
            <a:t>Study Abroad for Global Engagement (SAGE): A Qualitative Study of Long-term Impact</a:t>
          </a:r>
          <a:r>
            <a:rPr lang="en-US" altLang="ja-JP" sz="2000" b="1" u="none" kern="1200" dirty="0" smtClean="0">
              <a:latin typeface="AR P丸ゴシック体M" pitchFamily="50" charset="-128"/>
              <a:ea typeface="AR P丸ゴシック体M" pitchFamily="50" charset="-128"/>
            </a:rPr>
            <a:t> (2009)</a:t>
          </a:r>
          <a:r>
            <a:rPr lang="ja-JP" altLang="en-US" sz="2000" b="1" u="none" kern="1200" dirty="0" smtClean="0">
              <a:latin typeface="AR P丸ゴシック体M" pitchFamily="50" charset="-128"/>
              <a:ea typeface="AR P丸ゴシック体M" pitchFamily="50" charset="-128"/>
            </a:rPr>
            <a:t>　</a:t>
          </a:r>
          <a:r>
            <a:rPr lang="en-US" altLang="ja-JP" sz="2000" b="1" u="none" kern="1200" dirty="0" smtClean="0">
              <a:latin typeface="AR P丸ゴシック体M" pitchFamily="50" charset="-128"/>
              <a:ea typeface="AR P丸ゴシック体M" pitchFamily="50" charset="-128"/>
            </a:rPr>
            <a:t>[n=6,391]</a:t>
          </a:r>
          <a:r>
            <a:rPr lang="ja-JP" altLang="en-US" sz="2000" b="1" u="none" kern="1200" dirty="0" smtClean="0">
              <a:latin typeface="AR P丸ゴシック体M" pitchFamily="50" charset="-128"/>
              <a:ea typeface="AR P丸ゴシック体M" pitchFamily="50" charset="-128"/>
            </a:rPr>
            <a:t>　</a:t>
          </a:r>
          <a:r>
            <a:rPr lang="ja-JP" altLang="en-US" sz="2000" b="1" u="sng" kern="1200" dirty="0" smtClean="0">
              <a:latin typeface="AR P丸ゴシック体M" pitchFamily="50" charset="-128"/>
              <a:ea typeface="AR P丸ゴシック体M" pitchFamily="50" charset="-128"/>
            </a:rPr>
            <a:t>「海外留学による成長とキャリアに関する質的追跡調査　（</a:t>
          </a:r>
          <a:r>
            <a:rPr lang="en-US" altLang="ja-JP" sz="2000" b="1" u="sng" kern="1200" dirty="0" smtClean="0">
              <a:latin typeface="AR P丸ゴシック体M" pitchFamily="50" charset="-128"/>
              <a:ea typeface="AR P丸ゴシック体M" pitchFamily="50" charset="-128"/>
            </a:rPr>
            <a:t>6000</a:t>
          </a:r>
          <a:r>
            <a:rPr lang="ja-JP" altLang="en-US" sz="2000" b="1" u="sng" kern="1200" dirty="0" smtClean="0">
              <a:latin typeface="AR P丸ゴシック体M" pitchFamily="50" charset="-128"/>
              <a:ea typeface="AR P丸ゴシック体M" pitchFamily="50" charset="-128"/>
            </a:rPr>
            <a:t>人以上対象）」</a:t>
          </a:r>
          <a:endParaRPr lang="ja-JP" altLang="en-US" sz="2000" b="1" u="none" kern="1200" dirty="0">
            <a:latin typeface="AR P丸ゴシック体M" pitchFamily="50" charset="-128"/>
            <a:ea typeface="AR P丸ゴシック体M" pitchFamily="50" charset="-128"/>
          </a:endParaRPr>
        </a:p>
      </dsp:txBody>
      <dsp:txXfrm rot="-5400000">
        <a:off x="942125" y="151679"/>
        <a:ext cx="7907198" cy="1472670"/>
      </dsp:txXfrm>
    </dsp:sp>
    <dsp:sp modelId="{2E4BB231-4521-4A2E-8611-F2E1F69DEB15}">
      <dsp:nvSpPr>
        <dsp:cNvPr id="0" name=""/>
        <dsp:cNvSpPr/>
      </dsp:nvSpPr>
      <dsp:spPr>
        <a:xfrm>
          <a:off x="0" y="0"/>
          <a:ext cx="941942" cy="174042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kumimoji="1" lang="ja-JP" altLang="en-US" sz="3600" b="1" kern="1200" dirty="0" smtClean="0">
              <a:solidFill>
                <a:schemeClr val="tx1"/>
              </a:solidFill>
            </a:rPr>
            <a:t>米国</a:t>
          </a:r>
          <a:endParaRPr kumimoji="1" lang="ja-JP" altLang="en-US" sz="4400" b="1" kern="1200" dirty="0">
            <a:solidFill>
              <a:schemeClr val="tx1"/>
            </a:solidFill>
          </a:endParaRPr>
        </a:p>
      </dsp:txBody>
      <dsp:txXfrm>
        <a:off x="45982" y="45982"/>
        <a:ext cx="849978" cy="1648463"/>
      </dsp:txXfrm>
    </dsp:sp>
    <dsp:sp modelId="{6D5F3DE7-855C-4045-9A20-9AFD3B20ADF8}">
      <dsp:nvSpPr>
        <dsp:cNvPr id="0" name=""/>
        <dsp:cNvSpPr/>
      </dsp:nvSpPr>
      <dsp:spPr>
        <a:xfrm rot="5400000">
          <a:off x="4043672" y="-1305532"/>
          <a:ext cx="1656177" cy="8011664"/>
        </a:xfrm>
        <a:prstGeom prst="round2SameRect">
          <a:avLst/>
        </a:prstGeom>
        <a:solidFill>
          <a:schemeClr val="bg1">
            <a:alpha val="9000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altLang="ja-JP" sz="2000" b="1" u="sng" kern="1200" dirty="0" smtClean="0">
              <a:latin typeface="AR P丸ゴシック体M" pitchFamily="50" charset="-128"/>
              <a:ea typeface="AR P丸ゴシック体M" pitchFamily="50" charset="-128"/>
            </a:rPr>
            <a:t>Careers after Higher Education: a Euro</a:t>
          </a:r>
          <a:r>
            <a:rPr lang="ja-JP" altLang="en-US" sz="2000" b="1" u="sng" kern="1200" dirty="0" err="1" smtClean="0">
              <a:latin typeface="AR P丸ゴシック体M" pitchFamily="50" charset="-128"/>
              <a:ea typeface="AR P丸ゴシック体M" pitchFamily="50" charset="-128"/>
            </a:rPr>
            <a:t>ｐ</a:t>
          </a:r>
          <a:r>
            <a:rPr lang="en-US" altLang="ja-JP" sz="2000" b="1" u="sng" kern="1200" dirty="0" err="1" smtClean="0">
              <a:latin typeface="AR P丸ゴシック体M" pitchFamily="50" charset="-128"/>
              <a:ea typeface="AR P丸ゴシック体M" pitchFamily="50" charset="-128"/>
            </a:rPr>
            <a:t>ean</a:t>
          </a:r>
          <a:r>
            <a:rPr lang="en-US" altLang="ja-JP" sz="2000" b="1" u="sng" kern="1200" dirty="0" smtClean="0">
              <a:latin typeface="AR P丸ゴシック体M" pitchFamily="50" charset="-128"/>
              <a:ea typeface="AR P丸ゴシック体M" pitchFamily="50" charset="-128"/>
            </a:rPr>
            <a:t> Research Study Higher Education and Graduate Employment in Europe </a:t>
          </a:r>
          <a:r>
            <a:rPr lang="ja-JP" altLang="ja-JP" sz="2000" b="1" u="sng" kern="1200" dirty="0" smtClean="0">
              <a:latin typeface="AR P丸ゴシック体M" pitchFamily="50" charset="-128"/>
              <a:ea typeface="AR P丸ゴシック体M" pitchFamily="50" charset="-128"/>
            </a:rPr>
            <a:t>（</a:t>
          </a:r>
          <a:r>
            <a:rPr lang="en-US" altLang="ja-JP" sz="2000" b="1" u="sng" kern="1200" dirty="0" smtClean="0">
              <a:latin typeface="AR P丸ゴシック体M" pitchFamily="50" charset="-128"/>
              <a:ea typeface="AR P丸ゴシック体M" pitchFamily="50" charset="-128"/>
            </a:rPr>
            <a:t>CHEERS</a:t>
          </a:r>
          <a:r>
            <a:rPr lang="ja-JP" altLang="ja-JP" sz="2000" b="1" u="sng" kern="1200" dirty="0" smtClean="0">
              <a:latin typeface="AR P丸ゴシック体M" pitchFamily="50" charset="-128"/>
              <a:ea typeface="AR P丸ゴシック体M" pitchFamily="50" charset="-128"/>
            </a:rPr>
            <a:t>）</a:t>
          </a:r>
          <a:r>
            <a:rPr lang="ja-JP" altLang="en-US" sz="2000" b="1" u="none" kern="1200" dirty="0" smtClean="0">
              <a:latin typeface="AR P丸ゴシック体M" pitchFamily="50" charset="-128"/>
              <a:ea typeface="AR P丸ゴシック体M" pitchFamily="50" charset="-128"/>
            </a:rPr>
            <a:t>（</a:t>
          </a:r>
          <a:r>
            <a:rPr lang="en-US" altLang="ja-JP" sz="2000" b="1" u="none" kern="1200" dirty="0" smtClean="0">
              <a:latin typeface="AR P丸ゴシック体M" pitchFamily="50" charset="-128"/>
              <a:ea typeface="AR P丸ゴシック体M" pitchFamily="50" charset="-128"/>
            </a:rPr>
            <a:t>2000</a:t>
          </a:r>
          <a:r>
            <a:rPr lang="ja-JP" altLang="en-US" sz="2000" b="1" u="none" kern="1200" dirty="0" smtClean="0">
              <a:latin typeface="AR P丸ゴシック体M" pitchFamily="50" charset="-128"/>
              <a:ea typeface="AR P丸ゴシック体M" pitchFamily="50" charset="-128"/>
            </a:rPr>
            <a:t>）  </a:t>
          </a:r>
          <a:r>
            <a:rPr lang="en-US" altLang="ja-JP" sz="2000" b="1" u="none" kern="1200" dirty="0" smtClean="0">
              <a:latin typeface="AR P丸ゴシック体M" pitchFamily="50" charset="-128"/>
              <a:ea typeface="AR P丸ゴシック体M" pitchFamily="50" charset="-128"/>
            </a:rPr>
            <a:t>[n=36,000]</a:t>
          </a:r>
          <a:r>
            <a:rPr lang="ja-JP" altLang="en-US" sz="2000" b="1" u="none" kern="1200" dirty="0" smtClean="0">
              <a:latin typeface="AR P丸ゴシック体M" pitchFamily="50" charset="-128"/>
              <a:ea typeface="AR P丸ゴシック体M" pitchFamily="50" charset="-128"/>
            </a:rPr>
            <a:t>　</a:t>
          </a:r>
          <a:r>
            <a:rPr lang="ja-JP" altLang="en-US" sz="2000" b="1" u="sng" kern="1200" dirty="0" smtClean="0">
              <a:latin typeface="AR P丸ゴシック体M" pitchFamily="50" charset="-128"/>
              <a:ea typeface="AR P丸ゴシック体M" pitchFamily="50" charset="-128"/>
            </a:rPr>
            <a:t>「高等教育後の雇用状況に関する量的調査　（</a:t>
          </a:r>
          <a:r>
            <a:rPr lang="en-US" altLang="ja-JP" sz="2000" b="1" u="sng" kern="1200" dirty="0" smtClean="0">
              <a:latin typeface="AR P丸ゴシック体M" pitchFamily="50" charset="-128"/>
              <a:ea typeface="AR P丸ゴシック体M" pitchFamily="50" charset="-128"/>
            </a:rPr>
            <a:t>36,000</a:t>
          </a:r>
          <a:r>
            <a:rPr lang="ja-JP" altLang="en-US" sz="2000" b="1" u="sng" kern="1200" dirty="0" smtClean="0">
              <a:latin typeface="AR P丸ゴシック体M" pitchFamily="50" charset="-128"/>
              <a:ea typeface="AR P丸ゴシック体M" pitchFamily="50" charset="-128"/>
            </a:rPr>
            <a:t>人対象）」　</a:t>
          </a:r>
          <a:r>
            <a:rPr lang="en-US" altLang="ja-JP" sz="2000" b="1" u="sng" kern="1200" dirty="0" smtClean="0">
              <a:latin typeface="AR P丸ゴシック体M" pitchFamily="50" charset="-128"/>
              <a:ea typeface="AR P丸ゴシック体M" pitchFamily="50" charset="-128"/>
            </a:rPr>
            <a:t>Flexible Professional in the Knowledge Society (Reflex)</a:t>
          </a:r>
          <a:endParaRPr kumimoji="1" lang="ja-JP" altLang="en-US" sz="2000" u="none" kern="1200" dirty="0">
            <a:latin typeface="AR P丸ゴシック体M" pitchFamily="50" charset="-128"/>
            <a:ea typeface="AR P丸ゴシック体M" pitchFamily="50" charset="-128"/>
          </a:endParaRPr>
        </a:p>
      </dsp:txBody>
      <dsp:txXfrm rot="-5400000">
        <a:off x="865929" y="1953059"/>
        <a:ext cx="7930816" cy="1494481"/>
      </dsp:txXfrm>
    </dsp:sp>
    <dsp:sp modelId="{C50A4075-BDDB-4E85-93FE-91D62D649971}">
      <dsp:nvSpPr>
        <dsp:cNvPr id="0" name=""/>
        <dsp:cNvSpPr/>
      </dsp:nvSpPr>
      <dsp:spPr>
        <a:xfrm>
          <a:off x="0" y="1800202"/>
          <a:ext cx="914621" cy="1740427"/>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kumimoji="1" lang="ja-JP" altLang="en-US" sz="3600" b="1" kern="1200" dirty="0" smtClean="0">
              <a:solidFill>
                <a:schemeClr val="tx1"/>
              </a:solidFill>
            </a:rPr>
            <a:t>欧州</a:t>
          </a:r>
          <a:endParaRPr kumimoji="1" lang="ja-JP" altLang="en-US" sz="4400" b="1" kern="1200" dirty="0">
            <a:solidFill>
              <a:schemeClr val="tx1"/>
            </a:solidFill>
          </a:endParaRPr>
        </a:p>
      </dsp:txBody>
      <dsp:txXfrm>
        <a:off x="44648" y="1844850"/>
        <a:ext cx="825325" cy="1651131"/>
      </dsp:txXfrm>
    </dsp:sp>
    <dsp:sp modelId="{9DF23861-7A71-4FB5-BF45-A69F90B78C84}">
      <dsp:nvSpPr>
        <dsp:cNvPr id="0" name=""/>
        <dsp:cNvSpPr/>
      </dsp:nvSpPr>
      <dsp:spPr>
        <a:xfrm rot="5400000">
          <a:off x="4064296" y="429303"/>
          <a:ext cx="1631992" cy="8022569"/>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ja-JP" altLang="ja-JP" sz="2000" b="1" u="sng" kern="1200" dirty="0" smtClean="0">
              <a:latin typeface="AR P丸ゴシック体M" pitchFamily="50" charset="-128"/>
              <a:ea typeface="AR P丸ゴシック体M" pitchFamily="50" charset="-128"/>
            </a:rPr>
            <a:t>グローバル人材育成のための大学教育プログラムに関する実証的研究</a:t>
          </a:r>
          <a:r>
            <a:rPr kumimoji="1" lang="ja-JP" altLang="en-US" sz="2000" b="1" u="none" kern="1200" dirty="0" smtClean="0">
              <a:latin typeface="AR P丸ゴシック体M" pitchFamily="50" charset="-128"/>
              <a:ea typeface="AR P丸ゴシック体M" pitchFamily="50" charset="-128"/>
            </a:rPr>
            <a:t>（</a:t>
          </a:r>
          <a:r>
            <a:rPr kumimoji="1" lang="en-US" altLang="ja-JP" sz="2000" b="1" u="none" kern="1200" dirty="0" smtClean="0">
              <a:latin typeface="AR P丸ゴシック体M" pitchFamily="50" charset="-128"/>
              <a:ea typeface="AR P丸ゴシック体M" pitchFamily="50" charset="-128"/>
            </a:rPr>
            <a:t>2010</a:t>
          </a:r>
          <a:r>
            <a:rPr kumimoji="1" lang="ja-JP" altLang="en-US" sz="2000" b="1" u="none" kern="1200" dirty="0" smtClean="0">
              <a:latin typeface="AR P丸ゴシック体M" pitchFamily="50" charset="-128"/>
              <a:ea typeface="AR P丸ゴシック体M" pitchFamily="50" charset="-128"/>
            </a:rPr>
            <a:t>）</a:t>
          </a:r>
          <a:r>
            <a:rPr kumimoji="1" lang="en-US" altLang="ja-JP" sz="2000" b="1" u="none" kern="1200" dirty="0" smtClean="0">
              <a:latin typeface="AR P丸ゴシック体M" pitchFamily="50" charset="-128"/>
              <a:ea typeface="AR P丸ゴシック体M" pitchFamily="50" charset="-128"/>
            </a:rPr>
            <a:t>[n=18</a:t>
          </a:r>
          <a:r>
            <a:rPr kumimoji="1" lang="ja-JP" altLang="en-US" sz="2000" b="1" u="none" kern="1200" dirty="0" smtClean="0">
              <a:latin typeface="AR P丸ゴシック体M" pitchFamily="50" charset="-128"/>
              <a:ea typeface="AR P丸ゴシック体M" pitchFamily="50" charset="-128"/>
            </a:rPr>
            <a:t>大学の国際開発プログラム</a:t>
          </a:r>
          <a:r>
            <a:rPr kumimoji="1" lang="en-US" altLang="ja-JP" sz="2000" b="1" u="none" kern="1200" dirty="0" smtClean="0">
              <a:latin typeface="AR P丸ゴシック体M" pitchFamily="50" charset="-128"/>
              <a:ea typeface="AR P丸ゴシック体M" pitchFamily="50" charset="-128"/>
            </a:rPr>
            <a:t>]</a:t>
          </a:r>
          <a:r>
            <a:rPr kumimoji="1" lang="ja-JP" altLang="en-US" sz="2000" b="1" u="none" kern="1200" dirty="0" smtClean="0">
              <a:latin typeface="AR P丸ゴシック体M" pitchFamily="50" charset="-128"/>
              <a:ea typeface="AR P丸ゴシック体M" pitchFamily="50" charset="-128"/>
            </a:rPr>
            <a:t>　　　　　　　　　</a:t>
          </a:r>
          <a:r>
            <a:rPr lang="ja-JP" altLang="en-US" sz="2000" b="1" u="none" kern="1200" dirty="0" smtClean="0">
              <a:latin typeface="AR P丸ゴシック体M" pitchFamily="50" charset="-128"/>
              <a:ea typeface="AR P丸ゴシック体M" pitchFamily="50" charset="-128"/>
            </a:rPr>
            <a:t>結論：「大学・行政・企業などの</a:t>
          </a:r>
          <a:r>
            <a:rPr lang="ja-JP" altLang="en-US" sz="2000" b="1" u="none" kern="1200" dirty="0" smtClean="0">
              <a:solidFill>
                <a:srgbClr val="FF0000"/>
              </a:solidFill>
              <a:latin typeface="AR P丸ゴシック体M" pitchFamily="50" charset="-128"/>
              <a:ea typeface="AR P丸ゴシック体M" pitchFamily="50" charset="-128"/>
            </a:rPr>
            <a:t>多くのステークホルダーが連携・協調しなければ、グローバルに活躍する人材を育成できない</a:t>
          </a:r>
          <a:r>
            <a:rPr lang="ja-JP" altLang="en-US" sz="2000" b="1" u="none" kern="1200" dirty="0" smtClean="0">
              <a:latin typeface="AR P丸ゴシック体M" pitchFamily="50" charset="-128"/>
              <a:ea typeface="AR P丸ゴシック体M" pitchFamily="50" charset="-128"/>
            </a:rPr>
            <a:t>」</a:t>
          </a:r>
          <a:endParaRPr kumimoji="1" lang="ja-JP" altLang="en-US" sz="2000" b="1" u="none" kern="1200" dirty="0">
            <a:latin typeface="AR P丸ゴシック体M" pitchFamily="50" charset="-128"/>
            <a:ea typeface="AR P丸ゴシック体M" pitchFamily="50" charset="-128"/>
          </a:endParaRPr>
        </a:p>
      </dsp:txBody>
      <dsp:txXfrm rot="-5400000">
        <a:off x="869008" y="3704259"/>
        <a:ext cx="7942902" cy="1472658"/>
      </dsp:txXfrm>
    </dsp:sp>
    <dsp:sp modelId="{B23DF61F-5C1D-4A7D-9AFA-70080C776182}">
      <dsp:nvSpPr>
        <dsp:cNvPr id="0" name=""/>
        <dsp:cNvSpPr/>
      </dsp:nvSpPr>
      <dsp:spPr>
        <a:xfrm>
          <a:off x="10" y="3600397"/>
          <a:ext cx="902068" cy="1740427"/>
        </a:xfrm>
        <a:prstGeom prst="roundRect">
          <a:avLst/>
        </a:prstGeom>
        <a:solidFill>
          <a:srgbClr val="FF33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kumimoji="1" lang="ja-JP" altLang="en-US" sz="3600" b="1" kern="1200" dirty="0" smtClean="0">
              <a:solidFill>
                <a:schemeClr val="tx1"/>
              </a:solidFill>
            </a:rPr>
            <a:t>日本</a:t>
          </a:r>
          <a:endParaRPr kumimoji="1" lang="ja-JP" altLang="en-US" sz="4400" b="1" kern="1200" dirty="0">
            <a:solidFill>
              <a:schemeClr val="tx1"/>
            </a:solidFill>
          </a:endParaRPr>
        </a:p>
      </dsp:txBody>
      <dsp:txXfrm>
        <a:off x="44045" y="3644432"/>
        <a:ext cx="813998" cy="1652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310CE-E487-4A1D-BF12-6D3E508D1169}">
      <dsp:nvSpPr>
        <dsp:cNvPr id="0" name=""/>
        <dsp:cNvSpPr/>
      </dsp:nvSpPr>
      <dsp:spPr>
        <a:xfrm>
          <a:off x="2777058" y="2718662"/>
          <a:ext cx="3329065" cy="1295843"/>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kumimoji="1" lang="en-US" altLang="ja-JP" sz="2800" kern="1200" dirty="0" smtClean="0">
              <a:solidFill>
                <a:schemeClr val="tx1"/>
              </a:solidFill>
            </a:rPr>
            <a:t> E-</a:t>
          </a:r>
          <a:r>
            <a:rPr kumimoji="1" lang="en-US" altLang="ja-JP" sz="2800" kern="1200" dirty="0" err="1" smtClean="0">
              <a:solidFill>
                <a:schemeClr val="tx1"/>
              </a:solidFill>
            </a:rPr>
            <a:t>potforio</a:t>
          </a:r>
          <a:endParaRPr kumimoji="1" lang="en-US" altLang="ja-JP" sz="2800" kern="1200" dirty="0" smtClean="0">
            <a:solidFill>
              <a:schemeClr val="tx1"/>
            </a:solidFill>
          </a:endParaRPr>
        </a:p>
        <a:p>
          <a:pPr lvl="0" algn="l" defTabSz="1244600">
            <a:lnSpc>
              <a:spcPct val="90000"/>
            </a:lnSpc>
            <a:spcBef>
              <a:spcPct val="0"/>
            </a:spcBef>
            <a:spcAft>
              <a:spcPct val="35000"/>
            </a:spcAft>
          </a:pPr>
          <a:r>
            <a:rPr kumimoji="1" lang="ja-JP" altLang="en-US" sz="1800" kern="1200" dirty="0" smtClean="0">
              <a:solidFill>
                <a:schemeClr val="tx1"/>
              </a:solidFill>
            </a:rPr>
            <a:t>＜</a:t>
          </a:r>
          <a:r>
            <a:rPr kumimoji="1" lang="ja-JP" altLang="ja-JP" sz="1800" kern="1200" dirty="0" smtClean="0">
              <a:solidFill>
                <a:schemeClr val="tx1"/>
              </a:solidFill>
            </a:rPr>
            <a:t>評価ツール</a:t>
          </a:r>
          <a:r>
            <a:rPr kumimoji="1" lang="ja-JP" altLang="en-US" sz="1800" kern="1200" dirty="0" smtClean="0">
              <a:solidFill>
                <a:schemeClr val="tx1"/>
              </a:solidFill>
            </a:rPr>
            <a:t>・</a:t>
          </a:r>
          <a:r>
            <a:rPr kumimoji="1" lang="ja-JP" altLang="ja-JP" sz="1800" kern="1200" dirty="0" smtClean="0">
              <a:solidFill>
                <a:schemeClr val="tx1"/>
              </a:solidFill>
            </a:rPr>
            <a:t>データベース</a:t>
          </a:r>
          <a:r>
            <a:rPr kumimoji="1" lang="ja-JP" altLang="en-US" sz="1800" kern="1200" dirty="0" smtClean="0">
              <a:solidFill>
                <a:schemeClr val="tx1"/>
              </a:solidFill>
            </a:rPr>
            <a:t>＞</a:t>
          </a:r>
          <a:endParaRPr lang="en-US" altLang="ja-JP" sz="1800" kern="1200" dirty="0" smtClean="0">
            <a:solidFill>
              <a:schemeClr val="tx1"/>
            </a:solidFill>
          </a:endParaRPr>
        </a:p>
      </dsp:txBody>
      <dsp:txXfrm>
        <a:off x="2840316" y="2781920"/>
        <a:ext cx="3202549" cy="1169327"/>
      </dsp:txXfrm>
    </dsp:sp>
    <dsp:sp modelId="{89582CD5-5A88-4CE9-BD12-B93343D7691E}">
      <dsp:nvSpPr>
        <dsp:cNvPr id="0" name=""/>
        <dsp:cNvSpPr/>
      </dsp:nvSpPr>
      <dsp:spPr>
        <a:xfrm rot="9394238">
          <a:off x="1665359" y="3396242"/>
          <a:ext cx="1202972" cy="681871"/>
        </a:xfrm>
        <a:prstGeom prst="leftRightArrow">
          <a:avLst/>
        </a:prstGeom>
        <a:solidFill>
          <a:srgbClr val="FF3300"/>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ABE92CD5-44CA-4A94-93DA-84864019F2AD}">
      <dsp:nvSpPr>
        <dsp:cNvPr id="0" name=""/>
        <dsp:cNvSpPr/>
      </dsp:nvSpPr>
      <dsp:spPr>
        <a:xfrm>
          <a:off x="155553" y="4092960"/>
          <a:ext cx="1794527" cy="148428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ja-JP" altLang="en-US" sz="4400" kern="1200" dirty="0" smtClean="0">
              <a:solidFill>
                <a:schemeClr val="tx1"/>
              </a:solidFill>
            </a:rPr>
            <a:t>学生</a:t>
          </a:r>
          <a:endParaRPr lang="en-US" altLang="ja-JP" sz="4400" kern="1200" dirty="0" smtClean="0">
            <a:solidFill>
              <a:schemeClr val="tx1"/>
            </a:solidFill>
          </a:endParaRPr>
        </a:p>
        <a:p>
          <a:pPr lvl="0" algn="ctr" defTabSz="1955800">
            <a:lnSpc>
              <a:spcPct val="90000"/>
            </a:lnSpc>
            <a:spcBef>
              <a:spcPct val="0"/>
            </a:spcBef>
            <a:spcAft>
              <a:spcPct val="35000"/>
            </a:spcAft>
          </a:pPr>
          <a:r>
            <a:rPr lang="en-US" altLang="ja-JP" sz="2400" kern="1200" dirty="0" smtClean="0">
              <a:solidFill>
                <a:schemeClr val="tx1"/>
              </a:solidFill>
            </a:rPr>
            <a:t>Students</a:t>
          </a:r>
        </a:p>
      </dsp:txBody>
      <dsp:txXfrm>
        <a:off x="199026" y="4136433"/>
        <a:ext cx="1707581" cy="1397334"/>
      </dsp:txXfrm>
    </dsp:sp>
    <dsp:sp modelId="{87E33610-3900-4413-B7D7-8518DBCF3425}">
      <dsp:nvSpPr>
        <dsp:cNvPr id="0" name=""/>
        <dsp:cNvSpPr/>
      </dsp:nvSpPr>
      <dsp:spPr>
        <a:xfrm rot="16173075">
          <a:off x="3904229" y="1899393"/>
          <a:ext cx="1181003" cy="681871"/>
        </a:xfrm>
        <a:prstGeom prst="leftRightArrow">
          <a:avLst/>
        </a:prstGeom>
        <a:solidFill>
          <a:schemeClr val="accent5">
            <a:hueOff val="-4966938"/>
            <a:satOff val="19906"/>
            <a:lumOff val="4314"/>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D3D7CCF4-F75C-47CD-B0BE-A4BF6C6D854F}">
      <dsp:nvSpPr>
        <dsp:cNvPr id="0" name=""/>
        <dsp:cNvSpPr/>
      </dsp:nvSpPr>
      <dsp:spPr>
        <a:xfrm>
          <a:off x="3281121" y="253541"/>
          <a:ext cx="2172875" cy="1441895"/>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ja-JP" altLang="en-US" sz="3600" kern="1200" dirty="0" smtClean="0">
              <a:solidFill>
                <a:schemeClr val="tx1"/>
              </a:solidFill>
            </a:rPr>
            <a:t>企業</a:t>
          </a:r>
          <a:endParaRPr lang="en-US" altLang="ja-JP" sz="3600" kern="1200" dirty="0" smtClean="0">
            <a:solidFill>
              <a:schemeClr val="tx1"/>
            </a:solidFill>
          </a:endParaRPr>
        </a:p>
        <a:p>
          <a:pPr lvl="0" algn="ctr" defTabSz="1600200">
            <a:lnSpc>
              <a:spcPct val="90000"/>
            </a:lnSpc>
            <a:spcBef>
              <a:spcPct val="0"/>
            </a:spcBef>
            <a:spcAft>
              <a:spcPct val="35000"/>
            </a:spcAft>
          </a:pPr>
          <a:r>
            <a:rPr lang="en-US" altLang="ja-JP" sz="2400" kern="1200" dirty="0" smtClean="0">
              <a:solidFill>
                <a:schemeClr val="tx1"/>
              </a:solidFill>
            </a:rPr>
            <a:t>Business</a:t>
          </a:r>
        </a:p>
        <a:p>
          <a:pPr lvl="0" algn="ctr" defTabSz="1600200">
            <a:lnSpc>
              <a:spcPct val="90000"/>
            </a:lnSpc>
            <a:spcBef>
              <a:spcPct val="0"/>
            </a:spcBef>
            <a:spcAft>
              <a:spcPct val="35000"/>
            </a:spcAft>
          </a:pPr>
          <a:r>
            <a:rPr lang="en-US" altLang="ja-JP" sz="2400" kern="1200" dirty="0" smtClean="0">
              <a:solidFill>
                <a:schemeClr val="tx1"/>
              </a:solidFill>
            </a:rPr>
            <a:t>Community</a:t>
          </a:r>
        </a:p>
      </dsp:txBody>
      <dsp:txXfrm>
        <a:off x="3323353" y="295773"/>
        <a:ext cx="2088411" cy="1357431"/>
      </dsp:txXfrm>
    </dsp:sp>
    <dsp:sp modelId="{9C86ADA8-59DD-4AEC-BCD2-B915BA16CEDE}">
      <dsp:nvSpPr>
        <dsp:cNvPr id="0" name=""/>
        <dsp:cNvSpPr/>
      </dsp:nvSpPr>
      <dsp:spPr>
        <a:xfrm rot="2098972">
          <a:off x="5972558" y="3275875"/>
          <a:ext cx="1286630" cy="681871"/>
        </a:xfrm>
        <a:prstGeom prst="leftRightArrow">
          <a:avLst/>
        </a:prstGeom>
        <a:solidFill>
          <a:srgbClr val="FFFF00"/>
        </a:solidFill>
        <a:ln w="9525" cap="flat" cmpd="sng" algn="ctr">
          <a:solidFill>
            <a:schemeClr val="bg2">
              <a:lumMod val="10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F9F4704C-6AAF-4067-84F6-8B4BC3C5CA21}">
      <dsp:nvSpPr>
        <dsp:cNvPr id="0" name=""/>
        <dsp:cNvSpPr/>
      </dsp:nvSpPr>
      <dsp:spPr>
        <a:xfrm>
          <a:off x="6900195" y="4092960"/>
          <a:ext cx="1801959" cy="1484280"/>
        </a:xfrm>
        <a:prstGeom prst="roundRect">
          <a:avLst>
            <a:gd name="adj" fmla="val 10000"/>
          </a:avLst>
        </a:prstGeom>
        <a:solidFill>
          <a:srgbClr val="FFFF00"/>
        </a:solidFill>
        <a:ln w="25400" cap="flat" cmpd="sng" algn="ctr">
          <a:solidFill>
            <a:schemeClr val="bg2">
              <a:lumMod val="1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ja-JP" altLang="en-US" sz="4400" kern="1200" dirty="0" smtClean="0">
              <a:solidFill>
                <a:schemeClr val="tx1"/>
              </a:solidFill>
            </a:rPr>
            <a:t>大学</a:t>
          </a:r>
          <a:endParaRPr lang="en-US" altLang="ja-JP" sz="4400" kern="1200" dirty="0" smtClean="0">
            <a:solidFill>
              <a:schemeClr val="tx1"/>
            </a:solidFill>
          </a:endParaRPr>
        </a:p>
        <a:p>
          <a:pPr lvl="0" algn="ctr" defTabSz="1955800">
            <a:lnSpc>
              <a:spcPct val="90000"/>
            </a:lnSpc>
            <a:spcBef>
              <a:spcPct val="0"/>
            </a:spcBef>
            <a:spcAft>
              <a:spcPct val="35000"/>
            </a:spcAft>
          </a:pPr>
          <a:r>
            <a:rPr lang="en-US" altLang="ja-JP" sz="2400" kern="1200" dirty="0" smtClean="0">
              <a:solidFill>
                <a:schemeClr val="tx1"/>
              </a:solidFill>
            </a:rPr>
            <a:t>HEIs</a:t>
          </a:r>
          <a:endParaRPr lang="ja-JP" altLang="en-US" sz="2400" kern="1200" dirty="0">
            <a:solidFill>
              <a:schemeClr val="tx1"/>
            </a:solidFill>
          </a:endParaRPr>
        </a:p>
      </dsp:txBody>
      <dsp:txXfrm>
        <a:off x="6943668" y="4136433"/>
        <a:ext cx="1715013" cy="13973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C7DC7-3BAA-4451-A56F-C02016CA0388}" type="datetimeFigureOut">
              <a:rPr kumimoji="1" lang="ja-JP" altLang="en-US" smtClean="0"/>
              <a:t>2012/5/18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694E0-4FDC-4007-97E2-95C50CE8FF58}" type="slidenum">
              <a:rPr kumimoji="1" lang="ja-JP" altLang="en-US" smtClean="0"/>
              <a:t>‹#›</a:t>
            </a:fld>
            <a:endParaRPr kumimoji="1" lang="ja-JP" altLang="en-US"/>
          </a:p>
        </p:txBody>
      </p:sp>
    </p:spTree>
    <p:extLst>
      <p:ext uri="{BB962C8B-B14F-4D97-AF65-F5344CB8AC3E}">
        <p14:creationId xmlns:p14="http://schemas.microsoft.com/office/powerpoint/2010/main" val="858017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Government initiative for promoting international programs can be seen in new budget plan for 2011 FY.  Japanese government will support 7,000 Japanese students study abroad for short term visit which is less than 3months. Also, government will invite 7,000 students to Japan for short stay.   Applications will be submitted through Japanese universities.  If you are interested in this grant, please contact your partner institution in Japan.  If you do not have partner in Japan, please talk to my boss, vice president </a:t>
            </a:r>
            <a:r>
              <a:rPr lang="en-US" altLang="ja-JP" dirty="0" err="1" smtClean="0"/>
              <a:t>Katsu</a:t>
            </a:r>
            <a:r>
              <a:rPr lang="en-US" altLang="ja-JP" dirty="0" smtClean="0"/>
              <a:t> and make a quick agreement with us.  </a:t>
            </a:r>
          </a:p>
          <a:p>
            <a:endParaRPr lang="en-US" altLang="ja-JP" dirty="0" smtClean="0"/>
          </a:p>
          <a:p>
            <a:r>
              <a:rPr lang="en-US" altLang="ja-JP" dirty="0" smtClean="0"/>
              <a:t>Another new government funding will be granted to help inter-university collaboration.  Government has not specified types of collaboration yet, but we anticipate that the government expects joint degree or joint teaching programs.  Government official also expect that Japanese universities work more closely with US institutions.  Again, for those interested in this grant, please talk to Prof. </a:t>
            </a:r>
            <a:r>
              <a:rPr lang="en-US" altLang="ja-JP" dirty="0" err="1" smtClean="0"/>
              <a:t>Katsu</a:t>
            </a:r>
            <a:r>
              <a:rPr lang="en-US" altLang="ja-JP" dirty="0" smtClean="0"/>
              <a:t> or myself.</a:t>
            </a:r>
          </a:p>
        </p:txBody>
      </p:sp>
      <p:sp>
        <p:nvSpPr>
          <p:cNvPr id="4" name="スライド番号プレースホルダー 3"/>
          <p:cNvSpPr>
            <a:spLocks noGrp="1"/>
          </p:cNvSpPr>
          <p:nvPr>
            <p:ph type="sldNum" sz="quarter" idx="5"/>
          </p:nvPr>
        </p:nvSpPr>
        <p:spPr/>
        <p:txBody>
          <a:bodyPr/>
          <a:lstStyle/>
          <a:p>
            <a:pPr>
              <a:defRPr/>
            </a:pPr>
            <a:fld id="{A9892018-26E6-44E4-B905-F10024645D33}" type="slidenum">
              <a:rPr lang="ja-JP" altLang="en-US" smtClean="0"/>
              <a:pPr>
                <a:defRPr/>
              </a:pPr>
              <a:t>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段落番号、国名縮小、調査の概要を挿入、黒字、</a:t>
            </a:r>
            <a:endParaRPr kumimoji="1" lang="ja-JP" altLang="en-US" dirty="0"/>
          </a:p>
        </p:txBody>
      </p:sp>
      <p:sp>
        <p:nvSpPr>
          <p:cNvPr id="4" name="スライド番号プレースホルダー 3"/>
          <p:cNvSpPr>
            <a:spLocks noGrp="1"/>
          </p:cNvSpPr>
          <p:nvPr>
            <p:ph type="sldNum" sz="quarter" idx="10"/>
          </p:nvPr>
        </p:nvSpPr>
        <p:spPr/>
        <p:txBody>
          <a:bodyPr/>
          <a:lstStyle/>
          <a:p>
            <a:fld id="{9A12B006-F0AA-4BE8-A23D-D3ED49F98F18}" type="slidenum">
              <a:rPr kumimoji="1" lang="ja-JP" altLang="en-US" smtClean="0"/>
              <a:t>6</a:t>
            </a:fld>
            <a:endParaRPr kumimoji="1" lang="ja-JP" altLang="en-US"/>
          </a:p>
        </p:txBody>
      </p:sp>
    </p:spTree>
    <p:extLst>
      <p:ext uri="{BB962C8B-B14F-4D97-AF65-F5344CB8AC3E}">
        <p14:creationId xmlns:p14="http://schemas.microsoft.com/office/powerpoint/2010/main" val="54496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ITEMIZING</a:t>
            </a:r>
            <a:r>
              <a:rPr kumimoji="1" lang="en-US" altLang="ja-JP" baseline="0" dirty="0" smtClean="0"/>
              <a:t>, GRAPHIC CHANGE, FONT BLACK AND SIZE, </a:t>
            </a:r>
          </a:p>
        </p:txBody>
      </p:sp>
      <p:sp>
        <p:nvSpPr>
          <p:cNvPr id="4" name="スライド番号プレースホルダー 3"/>
          <p:cNvSpPr>
            <a:spLocks noGrp="1"/>
          </p:cNvSpPr>
          <p:nvPr>
            <p:ph type="sldNum" sz="quarter" idx="10"/>
          </p:nvPr>
        </p:nvSpPr>
        <p:spPr/>
        <p:txBody>
          <a:bodyPr/>
          <a:lstStyle/>
          <a:p>
            <a:fld id="{9A12B006-F0AA-4BE8-A23D-D3ED49F98F18}" type="slidenum">
              <a:rPr kumimoji="1" lang="ja-JP" altLang="en-US" smtClean="0"/>
              <a:t>7</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2012/4/29</a:t>
            </a:r>
            <a:endParaRPr kumimoji="1" lang="ja-JP" altLang="en-US"/>
          </a:p>
        </p:txBody>
      </p:sp>
    </p:spTree>
    <p:extLst>
      <p:ext uri="{BB962C8B-B14F-4D97-AF65-F5344CB8AC3E}">
        <p14:creationId xmlns:p14="http://schemas.microsoft.com/office/powerpoint/2010/main" val="670933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段落番号、文字縮小</a:t>
            </a:r>
            <a:r>
              <a:rPr kumimoji="1" lang="en-US" altLang="ja-JP" dirty="0" smtClean="0"/>
              <a:t>44</a:t>
            </a:r>
            <a:r>
              <a:rPr kumimoji="1" lang="ja-JP" altLang="en-US" dirty="0" err="1" smtClean="0"/>
              <a:t>、</a:t>
            </a:r>
            <a:r>
              <a:rPr kumimoji="1" lang="en-US" altLang="ja-JP" dirty="0" smtClean="0"/>
              <a:t>[</a:t>
            </a:r>
            <a:r>
              <a:rPr kumimoji="1" lang="ja-JP" altLang="en-US" dirty="0" smtClean="0"/>
              <a:t>自己分析ツール」以下降格、黒字、</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A12B006-F0AA-4BE8-A23D-D3ED49F98F18}" type="slidenum">
              <a:rPr kumimoji="1" lang="ja-JP" altLang="en-US" smtClean="0"/>
              <a:t>8</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2012/4/29</a:t>
            </a:r>
            <a:endParaRPr kumimoji="1" lang="ja-JP" altLang="en-US"/>
          </a:p>
        </p:txBody>
      </p:sp>
    </p:spTree>
    <p:extLst>
      <p:ext uri="{BB962C8B-B14F-4D97-AF65-F5344CB8AC3E}">
        <p14:creationId xmlns:p14="http://schemas.microsoft.com/office/powerpoint/2010/main" val="199442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HEADER</a:t>
            </a:r>
            <a:r>
              <a:rPr kumimoji="1" lang="en-US" altLang="ja-JP" baseline="0" dirty="0" smtClean="0"/>
              <a:t>, GRAPHIC CHANGE, </a:t>
            </a:r>
            <a:endParaRPr kumimoji="1" lang="ja-JP" altLang="en-US" dirty="0"/>
          </a:p>
        </p:txBody>
      </p:sp>
      <p:sp>
        <p:nvSpPr>
          <p:cNvPr id="4" name="スライド番号プレースホルダー 3"/>
          <p:cNvSpPr>
            <a:spLocks noGrp="1"/>
          </p:cNvSpPr>
          <p:nvPr>
            <p:ph type="sldNum" sz="quarter" idx="10"/>
          </p:nvPr>
        </p:nvSpPr>
        <p:spPr/>
        <p:txBody>
          <a:bodyPr/>
          <a:lstStyle/>
          <a:p>
            <a:fld id="{9A12B006-F0AA-4BE8-A23D-D3ED49F98F18}" type="slidenum">
              <a:rPr kumimoji="1" lang="ja-JP" altLang="en-US" smtClean="0"/>
              <a:t>9</a:t>
            </a:fld>
            <a:endParaRPr kumimoji="1" lang="ja-JP" altLang="en-US"/>
          </a:p>
        </p:txBody>
      </p:sp>
    </p:spTree>
    <p:extLst>
      <p:ext uri="{BB962C8B-B14F-4D97-AF65-F5344CB8AC3E}">
        <p14:creationId xmlns:p14="http://schemas.microsoft.com/office/powerpoint/2010/main" val="352525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8AA86E5-8697-47A0-A3C6-A2E438973852}" type="slidenum">
              <a:rPr lang="ja-JP" altLang="en-US" smtClean="0"/>
              <a:pPr>
                <a:defRPr/>
              </a:pPr>
              <a:t>16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2012/5/18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S.Ashizawa</a:t>
            </a:r>
            <a:endParaRPr kumimoji="1" lang="ja-JP" altLang="en-US"/>
          </a:p>
        </p:txBody>
      </p:sp>
      <p:sp>
        <p:nvSpPr>
          <p:cNvPr id="6" name="スライド番号プレースホルダー 5"/>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128620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2012/5/18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S.Ashizawa</a:t>
            </a:r>
            <a:endParaRPr kumimoji="1" lang="ja-JP" altLang="en-US"/>
          </a:p>
        </p:txBody>
      </p:sp>
      <p:sp>
        <p:nvSpPr>
          <p:cNvPr id="6" name="スライド番号プレースホルダー 5"/>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294822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2012/5/18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S.Ashizawa</a:t>
            </a:r>
            <a:endParaRPr kumimoji="1" lang="ja-JP" altLang="en-US"/>
          </a:p>
        </p:txBody>
      </p:sp>
      <p:sp>
        <p:nvSpPr>
          <p:cNvPr id="6" name="スライド番号プレースホルダー 5"/>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239698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2012/5/18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S.Ashizawa</a:t>
            </a:r>
            <a:endParaRPr kumimoji="1" lang="ja-JP" altLang="en-US"/>
          </a:p>
        </p:txBody>
      </p:sp>
      <p:sp>
        <p:nvSpPr>
          <p:cNvPr id="6" name="スライド番号プレースホルダー 5"/>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125701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2012/5/18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S.Ashizawa</a:t>
            </a:r>
            <a:endParaRPr kumimoji="1" lang="ja-JP" altLang="en-US"/>
          </a:p>
        </p:txBody>
      </p:sp>
      <p:sp>
        <p:nvSpPr>
          <p:cNvPr id="6" name="スライド番号プレースホルダー 5"/>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66583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2012/5/18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S.Ashizawa</a:t>
            </a:r>
            <a:endParaRPr kumimoji="1" lang="ja-JP" altLang="en-US"/>
          </a:p>
        </p:txBody>
      </p:sp>
      <p:sp>
        <p:nvSpPr>
          <p:cNvPr id="7" name="スライド番号プレースホルダー 6"/>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74597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2012/5/18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S.Ashizawa</a:t>
            </a:r>
            <a:endParaRPr kumimoji="1" lang="ja-JP" altLang="en-US"/>
          </a:p>
        </p:txBody>
      </p:sp>
      <p:sp>
        <p:nvSpPr>
          <p:cNvPr id="9" name="スライド番号プレースホルダー 8"/>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119315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2012/5/18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S.Ashizawa</a:t>
            </a:r>
            <a:endParaRPr kumimoji="1" lang="ja-JP" altLang="en-US"/>
          </a:p>
        </p:txBody>
      </p:sp>
      <p:sp>
        <p:nvSpPr>
          <p:cNvPr id="5" name="スライド番号プレースホルダー 4"/>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328464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2012/5/18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S.Ashizawa</a:t>
            </a:r>
            <a:endParaRPr kumimoji="1" lang="ja-JP" altLang="en-US"/>
          </a:p>
        </p:txBody>
      </p:sp>
      <p:sp>
        <p:nvSpPr>
          <p:cNvPr id="4" name="スライド番号プレースホルダー 3"/>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20664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2012/5/18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S.Ashizawa</a:t>
            </a:r>
            <a:endParaRPr kumimoji="1" lang="ja-JP" altLang="en-US"/>
          </a:p>
        </p:txBody>
      </p:sp>
      <p:sp>
        <p:nvSpPr>
          <p:cNvPr id="7" name="スライド番号プレースホルダー 6"/>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323324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2012/5/18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S.Ashizawa</a:t>
            </a:r>
            <a:endParaRPr kumimoji="1" lang="ja-JP" altLang="en-US"/>
          </a:p>
        </p:txBody>
      </p:sp>
      <p:sp>
        <p:nvSpPr>
          <p:cNvPr id="7" name="スライド番号プレースホルダー 6"/>
          <p:cNvSpPr>
            <a:spLocks noGrp="1"/>
          </p:cNvSpPr>
          <p:nvPr>
            <p:ph type="sldNum" sz="quarter" idx="12"/>
          </p:nvPr>
        </p:nvSpPr>
        <p:spPr/>
        <p:txBody>
          <a:body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426509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2012/5/18</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S.Ashizawa</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8C3A3-143F-4295-B1F0-CFA11ACBD7F6}" type="slidenum">
              <a:rPr kumimoji="1" lang="ja-JP" altLang="en-US" smtClean="0"/>
              <a:t>‹#›</a:t>
            </a:fld>
            <a:endParaRPr kumimoji="1" lang="ja-JP" altLang="en-US"/>
          </a:p>
        </p:txBody>
      </p:sp>
    </p:spTree>
    <p:extLst>
      <p:ext uri="{BB962C8B-B14F-4D97-AF65-F5344CB8AC3E}">
        <p14:creationId xmlns:p14="http://schemas.microsoft.com/office/powerpoint/2010/main" val="2416849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412776"/>
            <a:ext cx="7772400" cy="204608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altLang="ja-JP" sz="5300" dirty="0" smtClean="0"/>
              <a:t>e-portfolio as an assessment tool: Why Now??</a:t>
            </a:r>
            <a:br>
              <a:rPr lang="en-US" altLang="ja-JP" sz="5300" dirty="0" smtClean="0"/>
            </a:br>
            <a:r>
              <a:rPr lang="ja-JP" altLang="en-US" dirty="0" smtClean="0"/>
              <a:t>今、</a:t>
            </a:r>
            <a:r>
              <a:rPr lang="ja-JP" altLang="en-US" dirty="0" smtClean="0"/>
              <a:t>なぜ</a:t>
            </a:r>
            <a:r>
              <a:rPr lang="en-US" altLang="ja-JP" dirty="0" smtClean="0"/>
              <a:t>E</a:t>
            </a:r>
            <a:r>
              <a:rPr lang="ja-JP" altLang="en-US" dirty="0" smtClean="0"/>
              <a:t>ポートフォリオ</a:t>
            </a:r>
            <a:r>
              <a:rPr lang="ja-JP" altLang="en-US" dirty="0" smtClean="0"/>
              <a:t>か？</a:t>
            </a:r>
            <a:endParaRPr kumimoji="1" lang="ja-JP" altLang="en-US" dirty="0"/>
          </a:p>
        </p:txBody>
      </p:sp>
      <p:sp>
        <p:nvSpPr>
          <p:cNvPr id="3" name="サブタイトル 2"/>
          <p:cNvSpPr>
            <a:spLocks noGrp="1"/>
          </p:cNvSpPr>
          <p:nvPr>
            <p:ph type="subTitle" idx="1"/>
          </p:nvPr>
        </p:nvSpPr>
        <p:spPr>
          <a:xfrm>
            <a:off x="1371600" y="3886200"/>
            <a:ext cx="6400800" cy="2567136"/>
          </a:xfrm>
        </p:spPr>
        <p:txBody>
          <a:bodyPr/>
          <a:lstStyle/>
          <a:p>
            <a:endParaRPr kumimoji="1" lang="en-US" altLang="ja-JP" dirty="0" smtClean="0"/>
          </a:p>
          <a:p>
            <a:r>
              <a:rPr lang="en-US" altLang="ja-JP" dirty="0" smtClean="0">
                <a:solidFill>
                  <a:schemeClr val="tx2"/>
                </a:solidFill>
              </a:rPr>
              <a:t>Shingo </a:t>
            </a:r>
            <a:r>
              <a:rPr lang="en-US" altLang="ja-JP" dirty="0" err="1" smtClean="0">
                <a:solidFill>
                  <a:schemeClr val="tx2"/>
                </a:solidFill>
              </a:rPr>
              <a:t>Ashizawa</a:t>
            </a:r>
            <a:r>
              <a:rPr lang="en-US" altLang="ja-JP" dirty="0" smtClean="0">
                <a:solidFill>
                  <a:schemeClr val="tx2"/>
                </a:solidFill>
              </a:rPr>
              <a:t>  </a:t>
            </a:r>
          </a:p>
          <a:p>
            <a:r>
              <a:rPr kumimoji="1" lang="en-US" altLang="ja-JP" dirty="0" smtClean="0">
                <a:solidFill>
                  <a:schemeClr val="tx2"/>
                </a:solidFill>
              </a:rPr>
              <a:t>Meiji University</a:t>
            </a:r>
          </a:p>
          <a:p>
            <a:r>
              <a:rPr lang="ja-JP" altLang="en-US" dirty="0" smtClean="0">
                <a:solidFill>
                  <a:schemeClr val="tx2"/>
                </a:solidFill>
              </a:rPr>
              <a:t>芦沢真五（明治大学）</a:t>
            </a:r>
            <a:endParaRPr kumimoji="1" lang="ja-JP" altLang="en-US" dirty="0">
              <a:solidFill>
                <a:schemeClr val="tx2"/>
              </a:solidFill>
            </a:endParaRPr>
          </a:p>
        </p:txBody>
      </p:sp>
    </p:spTree>
    <p:extLst>
      <p:ext uri="{BB962C8B-B14F-4D97-AF65-F5344CB8AC3E}">
        <p14:creationId xmlns:p14="http://schemas.microsoft.com/office/powerpoint/2010/main" val="57279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pPr>
              <a:tabLst>
                <a:tab pos="6640513" algn="l"/>
              </a:tabLst>
            </a:pPr>
            <a:r>
              <a:rPr kumimoji="1" lang="ja-JP" altLang="en-US" sz="3200" dirty="0" smtClean="0"/>
              <a:t>ポートフォリオにおける指標</a:t>
            </a:r>
            <a:r>
              <a:rPr kumimoji="1" lang="en-US" altLang="ja-JP" sz="3200" dirty="0" smtClean="0"/>
              <a:t/>
            </a:r>
            <a:br>
              <a:rPr kumimoji="1" lang="en-US" altLang="ja-JP" sz="3200" dirty="0" smtClean="0"/>
            </a:br>
            <a:r>
              <a:rPr kumimoji="1" lang="ja-JP" altLang="en-US" sz="3200" dirty="0" smtClean="0"/>
              <a:t>ルーブリックの概念</a:t>
            </a:r>
            <a:r>
              <a:rPr lang="ja-JP" altLang="en-US" sz="3200" dirty="0"/>
              <a:t>　</a:t>
            </a:r>
            <a:r>
              <a:rPr kumimoji="1" lang="en-US" altLang="ja-JP" sz="2400" dirty="0" smtClean="0"/>
              <a:t>VALUE Rubric</a:t>
            </a:r>
            <a:r>
              <a:rPr lang="ja-JP" altLang="en-US" sz="2400" dirty="0"/>
              <a:t> </a:t>
            </a:r>
            <a:r>
              <a:rPr lang="en-US" altLang="ja-JP" sz="2400" dirty="0" smtClean="0"/>
              <a:t>(Intercultural)</a:t>
            </a:r>
            <a:endParaRPr kumimoji="1" lang="ja-JP" altLang="en-US" sz="2400"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53721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62416" y="5763295"/>
            <a:ext cx="7704856" cy="646331"/>
          </a:xfrm>
          <a:prstGeom prst="rect">
            <a:avLst/>
          </a:prstGeom>
          <a:noFill/>
        </p:spPr>
        <p:txBody>
          <a:bodyPr wrap="square" rtlCol="0">
            <a:spAutoFit/>
          </a:bodyPr>
          <a:lstStyle/>
          <a:p>
            <a:r>
              <a:rPr kumimoji="1" lang="en-US" altLang="ja-JP" dirty="0" smtClean="0"/>
              <a:t>Source: AAC&amp;U</a:t>
            </a:r>
            <a:r>
              <a:rPr kumimoji="1" lang="ja-JP" altLang="en-US" dirty="0" smtClean="0"/>
              <a:t>（</a:t>
            </a:r>
            <a:r>
              <a:rPr kumimoji="1" lang="en-US" altLang="ja-JP" dirty="0" smtClean="0"/>
              <a:t>Association of American Colleges  and Universities</a:t>
            </a:r>
            <a:r>
              <a:rPr kumimoji="1" lang="ja-JP" altLang="en-US" dirty="0" smtClean="0"/>
              <a:t>）</a:t>
            </a:r>
            <a:endParaRPr kumimoji="1" lang="en-US" altLang="ja-JP" dirty="0" smtClean="0"/>
          </a:p>
          <a:p>
            <a:r>
              <a:rPr lang="ja-JP" altLang="en-US" dirty="0" smtClean="0"/>
              <a:t>　　　　　</a:t>
            </a:r>
            <a:r>
              <a:rPr lang="en-US" altLang="ja-JP" dirty="0" smtClean="0"/>
              <a:t>VALUE</a:t>
            </a:r>
            <a:r>
              <a:rPr lang="en-US" altLang="ja-JP" dirty="0"/>
              <a:t>: Valid Assessment of Learning in Undergraduate Education</a:t>
            </a:r>
            <a:endParaRPr kumimoji="1" lang="en-US" altLang="ja-JP" dirty="0" smtClean="0"/>
          </a:p>
        </p:txBody>
      </p:sp>
      <p:sp>
        <p:nvSpPr>
          <p:cNvPr id="5" name="角丸四角形 4"/>
          <p:cNvSpPr/>
          <p:nvPr/>
        </p:nvSpPr>
        <p:spPr>
          <a:xfrm>
            <a:off x="6084168" y="4869160"/>
            <a:ext cx="1800200" cy="8941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dirty="0" smtClean="0"/>
              <a:t>Benchmark 1</a:t>
            </a:r>
            <a:endParaRPr kumimoji="1" lang="ja-JP" altLang="en-US" dirty="0"/>
          </a:p>
        </p:txBody>
      </p:sp>
      <p:sp>
        <p:nvSpPr>
          <p:cNvPr id="7" name="角丸四角形 6"/>
          <p:cNvSpPr/>
          <p:nvPr/>
        </p:nvSpPr>
        <p:spPr>
          <a:xfrm>
            <a:off x="6342681" y="3742779"/>
            <a:ext cx="1800200" cy="8941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dirty="0" smtClean="0"/>
              <a:t>Milestone 2</a:t>
            </a:r>
            <a:endParaRPr kumimoji="1" lang="ja-JP" altLang="en-US" dirty="0"/>
          </a:p>
        </p:txBody>
      </p:sp>
      <p:sp>
        <p:nvSpPr>
          <p:cNvPr id="8" name="角丸四角形 7"/>
          <p:cNvSpPr/>
          <p:nvPr/>
        </p:nvSpPr>
        <p:spPr>
          <a:xfrm>
            <a:off x="6567072" y="2636912"/>
            <a:ext cx="1800200" cy="8941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dirty="0" smtClean="0"/>
              <a:t>Milestone 2</a:t>
            </a:r>
            <a:endParaRPr kumimoji="1" lang="ja-JP" altLang="en-US" dirty="0"/>
          </a:p>
        </p:txBody>
      </p:sp>
      <p:sp>
        <p:nvSpPr>
          <p:cNvPr id="9" name="角丸四角形 8"/>
          <p:cNvSpPr/>
          <p:nvPr/>
        </p:nvSpPr>
        <p:spPr>
          <a:xfrm>
            <a:off x="6757392" y="1531663"/>
            <a:ext cx="1800200" cy="8941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dirty="0" smtClean="0"/>
              <a:t>Capstone4</a:t>
            </a:r>
            <a:endParaRPr kumimoji="1" lang="ja-JP" altLang="en-US" dirty="0"/>
          </a:p>
        </p:txBody>
      </p:sp>
      <p:sp>
        <p:nvSpPr>
          <p:cNvPr id="6" name="上矢印 5"/>
          <p:cNvSpPr/>
          <p:nvPr/>
        </p:nvSpPr>
        <p:spPr>
          <a:xfrm>
            <a:off x="7022435" y="4586662"/>
            <a:ext cx="258513" cy="387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a:off x="7242324" y="3358912"/>
            <a:ext cx="258513" cy="387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上矢印 12"/>
          <p:cNvSpPr/>
          <p:nvPr/>
        </p:nvSpPr>
        <p:spPr>
          <a:xfrm>
            <a:off x="7479635" y="2410559"/>
            <a:ext cx="258513" cy="387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日付プレースホルダー 9"/>
          <p:cNvSpPr>
            <a:spLocks noGrp="1"/>
          </p:cNvSpPr>
          <p:nvPr>
            <p:ph type="dt" sz="half" idx="10"/>
          </p:nvPr>
        </p:nvSpPr>
        <p:spPr/>
        <p:txBody>
          <a:bodyPr/>
          <a:lstStyle/>
          <a:p>
            <a:r>
              <a:rPr kumimoji="1" lang="en-US" altLang="ja-JP" smtClean="0"/>
              <a:t>2012/5/18</a:t>
            </a:r>
            <a:endParaRPr kumimoji="1" lang="ja-JP" altLang="en-US"/>
          </a:p>
        </p:txBody>
      </p:sp>
      <p:sp>
        <p:nvSpPr>
          <p:cNvPr id="14" name="フッター プレースホルダー 13"/>
          <p:cNvSpPr>
            <a:spLocks noGrp="1"/>
          </p:cNvSpPr>
          <p:nvPr>
            <p:ph type="ftr" sz="quarter" idx="11"/>
          </p:nvPr>
        </p:nvSpPr>
        <p:spPr/>
        <p:txBody>
          <a:bodyPr/>
          <a:lstStyle/>
          <a:p>
            <a:r>
              <a:rPr kumimoji="1" lang="en-US" altLang="ja-JP" smtClean="0"/>
              <a:t>S.Ashizawa</a:t>
            </a:r>
            <a:endParaRPr kumimoji="1" lang="ja-JP" altLang="en-US"/>
          </a:p>
        </p:txBody>
      </p:sp>
      <p:sp>
        <p:nvSpPr>
          <p:cNvPr id="15" name="スライド番号プレースホルダー 14"/>
          <p:cNvSpPr>
            <a:spLocks noGrp="1"/>
          </p:cNvSpPr>
          <p:nvPr>
            <p:ph type="sldNum" sz="quarter" idx="12"/>
          </p:nvPr>
        </p:nvSpPr>
        <p:spPr/>
        <p:txBody>
          <a:bodyPr/>
          <a:lstStyle/>
          <a:p>
            <a:fld id="{BF58C3A3-143F-4295-B1F0-CFA11ACBD7F6}" type="slidenum">
              <a:rPr kumimoji="1" lang="ja-JP" altLang="en-US" smtClean="0"/>
              <a:t>10</a:t>
            </a:fld>
            <a:endParaRPr kumimoji="1" lang="ja-JP" altLang="en-US"/>
          </a:p>
        </p:txBody>
      </p:sp>
    </p:spTree>
    <p:extLst>
      <p:ext uri="{BB962C8B-B14F-4D97-AF65-F5344CB8AC3E}">
        <p14:creationId xmlns:p14="http://schemas.microsoft.com/office/powerpoint/2010/main" val="34526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kumimoji="1" lang="en-US" altLang="ja-JP" sz="4000" dirty="0" smtClean="0"/>
              <a:t>E-</a:t>
            </a:r>
            <a:r>
              <a:rPr kumimoji="1" lang="ja-JP" altLang="en-US" sz="4000" dirty="0" smtClean="0"/>
              <a:t>ポートフォリオのデザイン</a:t>
            </a:r>
            <a:r>
              <a:rPr lang="ja-JP" altLang="en-US" sz="4000" dirty="0" smtClean="0"/>
              <a:t>・プロセス</a:t>
            </a:r>
            <a:r>
              <a:rPr lang="en-US" altLang="ja-JP" sz="4000" dirty="0" smtClean="0"/>
              <a:t/>
            </a:r>
            <a:br>
              <a:rPr lang="en-US" altLang="ja-JP" sz="4000" dirty="0" smtClean="0"/>
            </a:br>
            <a:r>
              <a:rPr lang="en-US" altLang="ja-JP" sz="4000" dirty="0" smtClean="0"/>
              <a:t>Process and Mapping</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064896" cy="489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日付プレースホルダー 6"/>
          <p:cNvSpPr>
            <a:spLocks noGrp="1"/>
          </p:cNvSpPr>
          <p:nvPr>
            <p:ph type="dt" sz="half" idx="10"/>
          </p:nvPr>
        </p:nvSpPr>
        <p:spPr/>
        <p:txBody>
          <a:bodyPr/>
          <a:lstStyle/>
          <a:p>
            <a:r>
              <a:rPr kumimoji="1" lang="en-US" altLang="ja-JP" smtClean="0"/>
              <a:t>2012/5/18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S.Ashizawa</a:t>
            </a:r>
            <a:endParaRPr kumimoji="1" lang="ja-JP" altLang="en-US"/>
          </a:p>
        </p:txBody>
      </p:sp>
      <p:sp>
        <p:nvSpPr>
          <p:cNvPr id="9" name="スライド番号プレースホルダー 8"/>
          <p:cNvSpPr>
            <a:spLocks noGrp="1"/>
          </p:cNvSpPr>
          <p:nvPr>
            <p:ph type="sldNum" sz="quarter" idx="12"/>
          </p:nvPr>
        </p:nvSpPr>
        <p:spPr/>
        <p:txBody>
          <a:bodyPr/>
          <a:lstStyle/>
          <a:p>
            <a:fld id="{BF58C3A3-143F-4295-B1F0-CFA11ACBD7F6}" type="slidenum">
              <a:rPr kumimoji="1" lang="ja-JP" altLang="en-US" smtClean="0"/>
              <a:t>11</a:t>
            </a:fld>
            <a:endParaRPr kumimoji="1" lang="ja-JP" altLang="en-US"/>
          </a:p>
        </p:txBody>
      </p:sp>
    </p:spTree>
    <p:extLst>
      <p:ext uri="{BB962C8B-B14F-4D97-AF65-F5344CB8AC3E}">
        <p14:creationId xmlns:p14="http://schemas.microsoft.com/office/powerpoint/2010/main" val="195653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kumimoji="1" lang="en-US" altLang="ja-JP" dirty="0" smtClean="0"/>
              <a:t>E-</a:t>
            </a:r>
            <a:r>
              <a:rPr kumimoji="1" lang="ja-JP" altLang="en-US" dirty="0" smtClean="0"/>
              <a:t>ポートフォリオの基本機能は何か？</a:t>
            </a:r>
            <a:r>
              <a:rPr kumimoji="1" lang="en-US" altLang="ja-JP" dirty="0" smtClean="0"/>
              <a:t/>
            </a:r>
            <a:br>
              <a:rPr kumimoji="1" lang="en-US" altLang="ja-JP" dirty="0" smtClean="0"/>
            </a:br>
            <a:r>
              <a:rPr kumimoji="1" lang="en-US" altLang="ja-JP" dirty="0" smtClean="0"/>
              <a:t>What is main function of e-portfolio?</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Online CV? </a:t>
            </a:r>
          </a:p>
          <a:p>
            <a:r>
              <a:rPr lang="en-US" altLang="ja-JP" dirty="0" smtClean="0"/>
              <a:t>Online data base for IR and quality assurance?</a:t>
            </a:r>
          </a:p>
          <a:p>
            <a:r>
              <a:rPr kumimoji="1" lang="en-US" altLang="ja-JP" dirty="0" smtClean="0"/>
              <a:t>Tool for Interactive teaching</a:t>
            </a:r>
            <a:r>
              <a:rPr lang="ja-JP" altLang="en-US" dirty="0"/>
              <a:t> </a:t>
            </a:r>
            <a:r>
              <a:rPr lang="en-US" altLang="ja-JP" dirty="0" smtClean="0"/>
              <a:t>and active learning</a:t>
            </a:r>
            <a:r>
              <a:rPr kumimoji="1" lang="en-US" altLang="ja-JP" dirty="0" smtClean="0"/>
              <a:t>?</a:t>
            </a:r>
            <a:endParaRPr kumimoji="1" lang="ja-JP" altLang="en-US" dirty="0"/>
          </a:p>
        </p:txBody>
      </p:sp>
      <p:sp>
        <p:nvSpPr>
          <p:cNvPr id="4" name="円/楕円 3"/>
          <p:cNvSpPr/>
          <p:nvPr/>
        </p:nvSpPr>
        <p:spPr>
          <a:xfrm>
            <a:off x="2051720" y="4581128"/>
            <a:ext cx="2592288" cy="1512168"/>
          </a:xfrm>
          <a:prstGeom prst="ellipse">
            <a:avLst/>
          </a:prstGeom>
          <a:effectLst>
            <a:innerShdw blurRad="63500" dist="50800" dir="135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dirty="0" smtClean="0"/>
              <a:t>&lt;Faculty&gt;</a:t>
            </a:r>
          </a:p>
          <a:p>
            <a:pPr algn="ctr"/>
            <a:r>
              <a:rPr lang="en-US" altLang="ja-JP" dirty="0" smtClean="0"/>
              <a:t>More Effective Teaching</a:t>
            </a:r>
            <a:endParaRPr kumimoji="1" lang="ja-JP" altLang="en-US" dirty="0"/>
          </a:p>
        </p:txBody>
      </p:sp>
      <p:sp>
        <p:nvSpPr>
          <p:cNvPr id="6" name="円/楕円 5"/>
          <p:cNvSpPr/>
          <p:nvPr/>
        </p:nvSpPr>
        <p:spPr>
          <a:xfrm>
            <a:off x="3269970" y="3501008"/>
            <a:ext cx="2592288" cy="1512168"/>
          </a:xfrm>
          <a:prstGeom prst="ellipse">
            <a:avLst/>
          </a:prstGeom>
          <a:effectLst>
            <a:innerShdw blurRad="63500" dist="50800" dir="135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dirty="0" smtClean="0"/>
              <a:t>&lt;Student&gt;</a:t>
            </a:r>
          </a:p>
          <a:p>
            <a:pPr algn="ctr"/>
            <a:r>
              <a:rPr kumimoji="1" lang="en-US" altLang="ja-JP" dirty="0" smtClean="0"/>
              <a:t>Self Representation</a:t>
            </a:r>
            <a:endParaRPr kumimoji="1" lang="ja-JP" altLang="en-US" dirty="0"/>
          </a:p>
        </p:txBody>
      </p:sp>
      <p:sp>
        <p:nvSpPr>
          <p:cNvPr id="5" name="円/楕円 4"/>
          <p:cNvSpPr/>
          <p:nvPr/>
        </p:nvSpPr>
        <p:spPr>
          <a:xfrm>
            <a:off x="4355976" y="4581128"/>
            <a:ext cx="2592288" cy="1512168"/>
          </a:xfrm>
          <a:prstGeom prst="ellipse">
            <a:avLst/>
          </a:prstGeom>
          <a:effectLst>
            <a:outerShdw blurRad="50800" dist="38100" dir="16200000"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dirty="0" smtClean="0"/>
              <a:t>&lt;Institution&gt;</a:t>
            </a:r>
          </a:p>
          <a:p>
            <a:pPr algn="ctr"/>
            <a:r>
              <a:rPr lang="en-US" altLang="ja-JP" dirty="0" smtClean="0"/>
              <a:t>Quality Assurance</a:t>
            </a:r>
            <a:endParaRPr kumimoji="1" lang="ja-JP" altLang="en-US" dirty="0"/>
          </a:p>
        </p:txBody>
      </p:sp>
      <p:sp>
        <p:nvSpPr>
          <p:cNvPr id="7" name="日付プレースホルダー 6"/>
          <p:cNvSpPr>
            <a:spLocks noGrp="1"/>
          </p:cNvSpPr>
          <p:nvPr>
            <p:ph type="dt" sz="half" idx="10"/>
          </p:nvPr>
        </p:nvSpPr>
        <p:spPr/>
        <p:txBody>
          <a:bodyPr/>
          <a:lstStyle/>
          <a:p>
            <a:r>
              <a:rPr kumimoji="1" lang="en-US" altLang="ja-JP" smtClean="0"/>
              <a:t>2012/5/18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S.Ashizawa</a:t>
            </a:r>
            <a:endParaRPr kumimoji="1" lang="ja-JP" altLang="en-US"/>
          </a:p>
        </p:txBody>
      </p:sp>
      <p:sp>
        <p:nvSpPr>
          <p:cNvPr id="9" name="スライド番号プレースホルダー 8"/>
          <p:cNvSpPr>
            <a:spLocks noGrp="1"/>
          </p:cNvSpPr>
          <p:nvPr>
            <p:ph type="sldNum" sz="quarter" idx="12"/>
          </p:nvPr>
        </p:nvSpPr>
        <p:spPr/>
        <p:txBody>
          <a:bodyPr/>
          <a:lstStyle/>
          <a:p>
            <a:fld id="{BF58C3A3-143F-4295-B1F0-CFA11ACBD7F6}" type="slidenum">
              <a:rPr kumimoji="1" lang="ja-JP" altLang="en-US" smtClean="0"/>
              <a:t>12</a:t>
            </a:fld>
            <a:endParaRPr kumimoji="1" lang="ja-JP" altLang="en-US"/>
          </a:p>
        </p:txBody>
      </p:sp>
    </p:spTree>
    <p:extLst>
      <p:ext uri="{BB962C8B-B14F-4D97-AF65-F5344CB8AC3E}">
        <p14:creationId xmlns:p14="http://schemas.microsoft.com/office/powerpoint/2010/main" val="45042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568952"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kumimoji="1" lang="ja-JP" altLang="en-US" dirty="0" smtClean="0"/>
              <a:t>ポートフォリオのデータは誰のものか？</a:t>
            </a:r>
            <a:r>
              <a:rPr kumimoji="1" lang="en-US" altLang="ja-JP" dirty="0" smtClean="0"/>
              <a:t/>
            </a:r>
            <a:br>
              <a:rPr kumimoji="1" lang="en-US" altLang="ja-JP" dirty="0" smtClean="0"/>
            </a:br>
            <a:r>
              <a:rPr kumimoji="1" lang="en-US" altLang="ja-JP" dirty="0" smtClean="0"/>
              <a:t>Who owns data on e-portfolio system?</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Students should be able to access e-portfolio data even after graduation??</a:t>
            </a:r>
          </a:p>
          <a:p>
            <a:pPr marL="0" indent="0">
              <a:buNone/>
            </a:pPr>
            <a:r>
              <a:rPr lang="en-US" altLang="ja-JP" dirty="0" smtClean="0"/>
              <a:t>Institutions have ultimate responsibility to manage database.</a:t>
            </a:r>
            <a:endParaRPr kumimoji="1" lang="en-US" altLang="ja-JP" dirty="0" smtClean="0"/>
          </a:p>
          <a:p>
            <a:pPr marL="0" indent="0">
              <a:buNone/>
            </a:pPr>
            <a:endParaRPr kumimoji="1" lang="ja-JP" altLang="en-US" dirty="0"/>
          </a:p>
        </p:txBody>
      </p:sp>
      <p:sp>
        <p:nvSpPr>
          <p:cNvPr id="5" name="角丸四角形 4"/>
          <p:cNvSpPr/>
          <p:nvPr/>
        </p:nvSpPr>
        <p:spPr>
          <a:xfrm>
            <a:off x="899592" y="4077072"/>
            <a:ext cx="4608512" cy="24482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smtClean="0"/>
              <a:t>大学によるデータ管理</a:t>
            </a:r>
            <a:endParaRPr kumimoji="1" lang="en-US" altLang="ja-JP" sz="2400" dirty="0" smtClean="0"/>
          </a:p>
          <a:p>
            <a:pPr algn="ctr"/>
            <a:r>
              <a:rPr kumimoji="1" lang="en-US" altLang="ja-JP" dirty="0" smtClean="0"/>
              <a:t>Student Portfolio</a:t>
            </a:r>
          </a:p>
          <a:p>
            <a:pPr algn="ctr"/>
            <a:endParaRPr kumimoji="1" lang="ja-JP" altLang="en-US" dirty="0"/>
          </a:p>
        </p:txBody>
      </p:sp>
      <p:sp>
        <p:nvSpPr>
          <p:cNvPr id="6" name="円/楕円 5"/>
          <p:cNvSpPr/>
          <p:nvPr/>
        </p:nvSpPr>
        <p:spPr>
          <a:xfrm>
            <a:off x="5796136" y="3284984"/>
            <a:ext cx="2016224" cy="136815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卒業生</a:t>
            </a:r>
            <a:r>
              <a:rPr kumimoji="1" lang="en-US" altLang="ja-JP" dirty="0" smtClean="0"/>
              <a:t>Graduates</a:t>
            </a:r>
            <a:endParaRPr kumimoji="1" lang="ja-JP" altLang="en-US" dirty="0"/>
          </a:p>
        </p:txBody>
      </p:sp>
      <p:sp>
        <p:nvSpPr>
          <p:cNvPr id="8" name="円/楕円 7"/>
          <p:cNvSpPr/>
          <p:nvPr/>
        </p:nvSpPr>
        <p:spPr>
          <a:xfrm>
            <a:off x="6948264" y="4510255"/>
            <a:ext cx="2016224" cy="136815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雇用主</a:t>
            </a:r>
            <a:r>
              <a:rPr kumimoji="1" lang="en-US" altLang="ja-JP" dirty="0" smtClean="0"/>
              <a:t>Employer</a:t>
            </a:r>
            <a:endParaRPr kumimoji="1" lang="ja-JP" altLang="en-US" dirty="0"/>
          </a:p>
        </p:txBody>
      </p:sp>
      <p:sp>
        <p:nvSpPr>
          <p:cNvPr id="9" name="フローチャート : 複数書類 8"/>
          <p:cNvSpPr/>
          <p:nvPr/>
        </p:nvSpPr>
        <p:spPr>
          <a:xfrm>
            <a:off x="3059832" y="5661248"/>
            <a:ext cx="1368152" cy="7200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8434645">
            <a:off x="5508104" y="4316370"/>
            <a:ext cx="576064" cy="43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92080" y="4510255"/>
            <a:ext cx="731303" cy="1107996"/>
          </a:xfrm>
          <a:prstGeom prst="rect">
            <a:avLst/>
          </a:prstGeom>
          <a:noFill/>
        </p:spPr>
        <p:txBody>
          <a:bodyPr wrap="square" rtlCol="0">
            <a:spAutoFit/>
          </a:bodyPr>
          <a:lstStyle/>
          <a:p>
            <a:r>
              <a:rPr kumimoji="1" lang="en-US" altLang="ja-JP" sz="6600" dirty="0" smtClean="0"/>
              <a:t>?</a:t>
            </a:r>
            <a:endParaRPr kumimoji="1" lang="ja-JP" altLang="en-US" sz="6600" dirty="0"/>
          </a:p>
        </p:txBody>
      </p:sp>
      <p:sp>
        <p:nvSpPr>
          <p:cNvPr id="12" name="日付プレースホルダー 11"/>
          <p:cNvSpPr>
            <a:spLocks noGrp="1"/>
          </p:cNvSpPr>
          <p:nvPr>
            <p:ph type="dt" sz="half" idx="10"/>
          </p:nvPr>
        </p:nvSpPr>
        <p:spPr/>
        <p:txBody>
          <a:bodyPr/>
          <a:lstStyle/>
          <a:p>
            <a:r>
              <a:rPr kumimoji="1" lang="en-US" altLang="ja-JP" smtClean="0"/>
              <a:t>2012/5/18</a:t>
            </a:r>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smtClean="0"/>
              <a:t>S.Ashizawa</a:t>
            </a:r>
            <a:endParaRPr kumimoji="1" lang="ja-JP" altLang="en-US"/>
          </a:p>
        </p:txBody>
      </p:sp>
      <p:sp>
        <p:nvSpPr>
          <p:cNvPr id="14" name="スライド番号プレースホルダー 13"/>
          <p:cNvSpPr>
            <a:spLocks noGrp="1"/>
          </p:cNvSpPr>
          <p:nvPr>
            <p:ph type="sldNum" sz="quarter" idx="12"/>
          </p:nvPr>
        </p:nvSpPr>
        <p:spPr/>
        <p:txBody>
          <a:bodyPr/>
          <a:lstStyle/>
          <a:p>
            <a:fld id="{BF58C3A3-143F-4295-B1F0-CFA11ACBD7F6}" type="slidenum">
              <a:rPr kumimoji="1" lang="ja-JP" altLang="en-US" smtClean="0"/>
              <a:t>13</a:t>
            </a:fld>
            <a:endParaRPr kumimoji="1" lang="ja-JP" altLang="en-US"/>
          </a:p>
        </p:txBody>
      </p:sp>
    </p:spTree>
    <p:extLst>
      <p:ext uri="{BB962C8B-B14F-4D97-AF65-F5344CB8AC3E}">
        <p14:creationId xmlns:p14="http://schemas.microsoft.com/office/powerpoint/2010/main" val="216762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568952"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kumimoji="1" lang="ja-JP" altLang="en-US" dirty="0" smtClean="0"/>
              <a:t>ポートフォリオの将来性</a:t>
            </a:r>
            <a:r>
              <a:rPr kumimoji="1" lang="en-US" altLang="ja-JP" dirty="0" smtClean="0"/>
              <a:t/>
            </a:r>
            <a:br>
              <a:rPr kumimoji="1" lang="en-US" altLang="ja-JP" dirty="0" smtClean="0"/>
            </a:br>
            <a:r>
              <a:rPr kumimoji="1" lang="en-US" altLang="ja-JP" dirty="0" smtClean="0"/>
              <a:t>Potential Development </a:t>
            </a:r>
            <a:r>
              <a:rPr lang="en-US" altLang="ja-JP" dirty="0" smtClean="0"/>
              <a:t>of e-portfolio</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Development of Individual Portfolio</a:t>
            </a:r>
          </a:p>
          <a:p>
            <a:r>
              <a:rPr lang="en-US" altLang="ja-JP" dirty="0"/>
              <a:t>Linkage with Social Network Service</a:t>
            </a:r>
            <a:endParaRPr lang="en-US" altLang="ja-JP" dirty="0" smtClean="0"/>
          </a:p>
        </p:txBody>
      </p:sp>
      <p:sp>
        <p:nvSpPr>
          <p:cNvPr id="5" name="角丸四角形 4"/>
          <p:cNvSpPr/>
          <p:nvPr/>
        </p:nvSpPr>
        <p:spPr>
          <a:xfrm>
            <a:off x="179512" y="3522045"/>
            <a:ext cx="2880320" cy="24482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b="1" dirty="0" smtClean="0"/>
              <a:t>大学によるデータ管理</a:t>
            </a:r>
            <a:endParaRPr kumimoji="1" lang="en-US" altLang="ja-JP" b="1" dirty="0" smtClean="0"/>
          </a:p>
          <a:p>
            <a:pPr algn="ctr"/>
            <a:r>
              <a:rPr kumimoji="1" lang="en-US" altLang="ja-JP" dirty="0" smtClean="0"/>
              <a:t>Student Portfolio</a:t>
            </a:r>
            <a:endParaRPr kumimoji="1" lang="ja-JP" altLang="en-US" dirty="0"/>
          </a:p>
        </p:txBody>
      </p:sp>
      <p:sp>
        <p:nvSpPr>
          <p:cNvPr id="7" name="角丸四角形 6"/>
          <p:cNvSpPr/>
          <p:nvPr/>
        </p:nvSpPr>
        <p:spPr>
          <a:xfrm>
            <a:off x="3219943" y="3666061"/>
            <a:ext cx="2880320" cy="24482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b="1" dirty="0"/>
              <a:t>個人</a:t>
            </a:r>
            <a:r>
              <a:rPr kumimoji="1" lang="ja-JP" altLang="en-US" b="1" dirty="0" smtClean="0"/>
              <a:t>によるデータ管理</a:t>
            </a:r>
            <a:endParaRPr kumimoji="1" lang="en-US" altLang="ja-JP" b="1" dirty="0" smtClean="0"/>
          </a:p>
          <a:p>
            <a:pPr algn="ctr"/>
            <a:r>
              <a:rPr kumimoji="1" lang="en-US" altLang="ja-JP" dirty="0" smtClean="0"/>
              <a:t>Individual Portfolio</a:t>
            </a:r>
            <a:endParaRPr kumimoji="1" lang="ja-JP" altLang="en-US" dirty="0"/>
          </a:p>
        </p:txBody>
      </p:sp>
      <p:sp>
        <p:nvSpPr>
          <p:cNvPr id="6" name="円/楕円 5"/>
          <p:cNvSpPr/>
          <p:nvPr/>
        </p:nvSpPr>
        <p:spPr>
          <a:xfrm>
            <a:off x="3219943" y="2852936"/>
            <a:ext cx="2016224" cy="136815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卒業生</a:t>
            </a:r>
            <a:r>
              <a:rPr kumimoji="1" lang="en-US" altLang="ja-JP" dirty="0" smtClean="0"/>
              <a:t>Graduates</a:t>
            </a:r>
            <a:endParaRPr kumimoji="1" lang="ja-JP" altLang="en-US" dirty="0"/>
          </a:p>
        </p:txBody>
      </p:sp>
      <p:sp>
        <p:nvSpPr>
          <p:cNvPr id="9" name="角丸四角形 8"/>
          <p:cNvSpPr/>
          <p:nvPr/>
        </p:nvSpPr>
        <p:spPr>
          <a:xfrm>
            <a:off x="5742525" y="2852936"/>
            <a:ext cx="2880320" cy="24482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2000" b="1" dirty="0" smtClean="0"/>
              <a:t>SNS</a:t>
            </a:r>
            <a:r>
              <a:rPr kumimoji="1" lang="ja-JP" altLang="en-US" sz="2000" b="1" dirty="0" smtClean="0"/>
              <a:t>を通じた情報発信</a:t>
            </a:r>
            <a:r>
              <a:rPr kumimoji="1" lang="en-US" altLang="ja-JP" dirty="0" smtClean="0"/>
              <a:t>Social Network</a:t>
            </a:r>
            <a:r>
              <a:rPr lang="ja-JP" altLang="en-US" dirty="0"/>
              <a:t> </a:t>
            </a:r>
            <a:r>
              <a:rPr lang="en-US" altLang="ja-JP" dirty="0" smtClean="0"/>
              <a:t>such as Facebook or LinkedIn</a:t>
            </a:r>
          </a:p>
          <a:p>
            <a:pPr algn="ctr"/>
            <a:endParaRPr kumimoji="1" lang="en-US" altLang="ja-JP" dirty="0" smtClean="0"/>
          </a:p>
        </p:txBody>
      </p:sp>
      <p:sp>
        <p:nvSpPr>
          <p:cNvPr id="8" name="円/楕円 7"/>
          <p:cNvSpPr/>
          <p:nvPr/>
        </p:nvSpPr>
        <p:spPr>
          <a:xfrm>
            <a:off x="5709508" y="4746181"/>
            <a:ext cx="2016224" cy="136815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雇用主</a:t>
            </a:r>
            <a:r>
              <a:rPr kumimoji="1" lang="en-US" altLang="ja-JP" dirty="0" smtClean="0"/>
              <a:t>Employer</a:t>
            </a:r>
            <a:endParaRPr kumimoji="1" lang="ja-JP" altLang="en-US" dirty="0"/>
          </a:p>
        </p:txBody>
      </p:sp>
      <p:sp>
        <p:nvSpPr>
          <p:cNvPr id="4" name="下矢印 3"/>
          <p:cNvSpPr/>
          <p:nvPr/>
        </p:nvSpPr>
        <p:spPr>
          <a:xfrm rot="16200000">
            <a:off x="2856103" y="4732500"/>
            <a:ext cx="504056" cy="363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下矢印 9"/>
          <p:cNvSpPr/>
          <p:nvPr/>
        </p:nvSpPr>
        <p:spPr>
          <a:xfrm rot="4070408">
            <a:off x="5327749" y="3605893"/>
            <a:ext cx="369603" cy="792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日付プレースホルダー 10"/>
          <p:cNvSpPr>
            <a:spLocks noGrp="1"/>
          </p:cNvSpPr>
          <p:nvPr>
            <p:ph type="dt" sz="half" idx="10"/>
          </p:nvPr>
        </p:nvSpPr>
        <p:spPr/>
        <p:txBody>
          <a:bodyPr/>
          <a:lstStyle/>
          <a:p>
            <a:r>
              <a:rPr kumimoji="1" lang="en-US" altLang="ja-JP" smtClean="0"/>
              <a:t>2012/5/18</a:t>
            </a:r>
            <a:endParaRPr kumimoji="1" lang="ja-JP" altLang="en-US"/>
          </a:p>
        </p:txBody>
      </p:sp>
      <p:sp>
        <p:nvSpPr>
          <p:cNvPr id="12" name="フッター プレースホルダー 11"/>
          <p:cNvSpPr>
            <a:spLocks noGrp="1"/>
          </p:cNvSpPr>
          <p:nvPr>
            <p:ph type="ftr" sz="quarter" idx="11"/>
          </p:nvPr>
        </p:nvSpPr>
        <p:spPr/>
        <p:txBody>
          <a:bodyPr/>
          <a:lstStyle/>
          <a:p>
            <a:r>
              <a:rPr kumimoji="1" lang="en-US" altLang="ja-JP" smtClean="0"/>
              <a:t>S.Ashizawa</a:t>
            </a:r>
            <a:endParaRPr kumimoji="1" lang="ja-JP" altLang="en-US"/>
          </a:p>
        </p:txBody>
      </p:sp>
      <p:sp>
        <p:nvSpPr>
          <p:cNvPr id="13" name="スライド番号プレースホルダー 12"/>
          <p:cNvSpPr>
            <a:spLocks noGrp="1"/>
          </p:cNvSpPr>
          <p:nvPr>
            <p:ph type="sldNum" sz="quarter" idx="12"/>
          </p:nvPr>
        </p:nvSpPr>
        <p:spPr/>
        <p:txBody>
          <a:bodyPr/>
          <a:lstStyle/>
          <a:p>
            <a:fld id="{BF58C3A3-143F-4295-B1F0-CFA11ACBD7F6}" type="slidenum">
              <a:rPr kumimoji="1" lang="ja-JP" altLang="en-US" smtClean="0"/>
              <a:t>14</a:t>
            </a:fld>
            <a:endParaRPr kumimoji="1" lang="ja-JP" altLang="en-US"/>
          </a:p>
        </p:txBody>
      </p:sp>
    </p:spTree>
    <p:extLst>
      <p:ext uri="{BB962C8B-B14F-4D97-AF65-F5344CB8AC3E}">
        <p14:creationId xmlns:p14="http://schemas.microsoft.com/office/powerpoint/2010/main" val="416821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多面評価 </a:t>
            </a:r>
            <a:r>
              <a:rPr kumimoji="1" lang="en-US" altLang="ja-JP" dirty="0" smtClean="0"/>
              <a:t>multidimensional assessment</a:t>
            </a:r>
          </a:p>
          <a:p>
            <a:r>
              <a:rPr lang="ja-JP" altLang="en-US" dirty="0" smtClean="0"/>
              <a:t>生涯学習支援 </a:t>
            </a:r>
            <a:r>
              <a:rPr lang="en-US" altLang="ja-JP" dirty="0" smtClean="0"/>
              <a:t>lifelong study support</a:t>
            </a:r>
          </a:p>
          <a:p>
            <a:r>
              <a:rPr kumimoji="1" lang="ja-JP" altLang="en-US" dirty="0"/>
              <a:t>雇用</a:t>
            </a:r>
            <a:r>
              <a:rPr kumimoji="1" lang="ja-JP" altLang="en-US" dirty="0" smtClean="0"/>
              <a:t>主からのフィードバック　</a:t>
            </a:r>
            <a:r>
              <a:rPr kumimoji="1" lang="en-US" altLang="ja-JP" dirty="0" smtClean="0"/>
              <a:t>Employer Survey</a:t>
            </a:r>
          </a:p>
          <a:p>
            <a:r>
              <a:rPr lang="ja-JP" altLang="en-US" dirty="0" smtClean="0"/>
              <a:t>個別カウンセリングと学習記録　</a:t>
            </a:r>
            <a:r>
              <a:rPr lang="en-US" altLang="ja-JP" dirty="0" smtClean="0"/>
              <a:t/>
            </a:r>
            <a:br>
              <a:rPr lang="en-US" altLang="ja-JP" dirty="0" smtClean="0"/>
            </a:br>
            <a:r>
              <a:rPr lang="en-US" altLang="ja-JP" dirty="0" smtClean="0"/>
              <a:t>Individual counseling  and interview record</a:t>
            </a:r>
          </a:p>
          <a:p>
            <a:r>
              <a:rPr kumimoji="1" lang="ja-JP" altLang="en-US" dirty="0" smtClean="0"/>
              <a:t>言語コミュニケーション能力の発達記録</a:t>
            </a:r>
            <a:r>
              <a:rPr lang="en-US" altLang="ja-JP" dirty="0"/>
              <a:t/>
            </a:r>
            <a:br>
              <a:rPr lang="en-US" altLang="ja-JP" dirty="0"/>
            </a:br>
            <a:r>
              <a:rPr lang="en-US" altLang="ja-JP" dirty="0" smtClean="0"/>
              <a:t>Development record of language learning</a:t>
            </a:r>
            <a:endParaRPr kumimoji="1" lang="en-US" altLang="ja-JP" dirty="0" smtClean="0"/>
          </a:p>
          <a:p>
            <a:r>
              <a:rPr lang="ja-JP" altLang="en-US" dirty="0" smtClean="0"/>
              <a:t>留学、インターンシップ、フィールドワークなど、キャンパス外の学習指導  </a:t>
            </a:r>
            <a:r>
              <a:rPr lang="en-US" altLang="ja-JP" dirty="0" smtClean="0"/>
              <a:t>Off campus study support</a:t>
            </a:r>
          </a:p>
          <a:p>
            <a:r>
              <a:rPr kumimoji="1" lang="ja-JP" altLang="en-US" dirty="0" smtClean="0"/>
              <a:t>社会人・卒業生によるメンター・システム</a:t>
            </a:r>
            <a:r>
              <a:rPr kumimoji="1" lang="en-US" altLang="ja-JP" dirty="0" smtClean="0"/>
              <a:t/>
            </a:r>
            <a:br>
              <a:rPr kumimoji="1" lang="en-US" altLang="ja-JP" dirty="0" smtClean="0"/>
            </a:br>
            <a:r>
              <a:rPr kumimoji="1" lang="en-US" altLang="ja-JP" dirty="0" smtClean="0"/>
              <a:t>Mentor system by alumni and mid career</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2012/5/18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S.Ashizawa</a:t>
            </a:r>
            <a:endParaRPr kumimoji="1" lang="ja-JP" altLang="en-US"/>
          </a:p>
        </p:txBody>
      </p:sp>
      <p:sp>
        <p:nvSpPr>
          <p:cNvPr id="6" name="スライド番号プレースホルダー 5"/>
          <p:cNvSpPr>
            <a:spLocks noGrp="1"/>
          </p:cNvSpPr>
          <p:nvPr>
            <p:ph type="sldNum" sz="quarter" idx="12"/>
          </p:nvPr>
        </p:nvSpPr>
        <p:spPr/>
        <p:txBody>
          <a:bodyPr/>
          <a:lstStyle/>
          <a:p>
            <a:fld id="{BF58C3A3-143F-4295-B1F0-CFA11ACBD7F6}" type="slidenum">
              <a:rPr kumimoji="1" lang="ja-JP" altLang="en-US" smtClean="0"/>
              <a:t>15</a:t>
            </a:fld>
            <a:endParaRPr kumimoji="1" lang="ja-JP" altLang="en-US"/>
          </a:p>
        </p:txBody>
      </p:sp>
      <p:sp>
        <p:nvSpPr>
          <p:cNvPr id="7" name="タイトル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kumimoji="1" lang="ja-JP" altLang="en-US" sz="3600" dirty="0" smtClean="0"/>
              <a:t>国際教育におけるポートフォリオの可能性</a:t>
            </a:r>
            <a:r>
              <a:rPr kumimoji="1" lang="en-US" altLang="ja-JP" dirty="0" smtClean="0"/>
              <a:t/>
            </a:r>
            <a:br>
              <a:rPr kumimoji="1" lang="en-US" altLang="ja-JP" dirty="0" smtClean="0"/>
            </a:br>
            <a:r>
              <a:rPr kumimoji="1" lang="en-US" altLang="ja-JP" sz="3100" dirty="0" smtClean="0"/>
              <a:t>Future form of </a:t>
            </a:r>
            <a:r>
              <a:rPr lang="en-US" altLang="ja-JP" sz="3100" dirty="0" smtClean="0"/>
              <a:t> e-portfolio</a:t>
            </a:r>
            <a:r>
              <a:rPr lang="ja-JP" altLang="en-US" sz="3100" dirty="0"/>
              <a:t> </a:t>
            </a:r>
            <a:r>
              <a:rPr lang="en-US" altLang="ja-JP" sz="3100" dirty="0" smtClean="0"/>
              <a:t>in International education</a:t>
            </a:r>
            <a:endParaRPr kumimoji="1" lang="ja-JP" altLang="en-US" sz="3100" dirty="0"/>
          </a:p>
        </p:txBody>
      </p:sp>
    </p:spTree>
    <p:extLst>
      <p:ext uri="{BB962C8B-B14F-4D97-AF65-F5344CB8AC3E}">
        <p14:creationId xmlns:p14="http://schemas.microsoft.com/office/powerpoint/2010/main" val="142174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endParaRPr lang="en-US" altLang="ja-JP" b="1" dirty="0" smtClean="0"/>
          </a:p>
          <a:p>
            <a:pPr eaLnBrk="1" fontAlgn="auto" hangingPunct="1">
              <a:spcAft>
                <a:spcPts val="0"/>
              </a:spcAft>
              <a:buFont typeface="Arial" pitchFamily="34" charset="0"/>
              <a:buChar char="•"/>
              <a:defRPr/>
            </a:pPr>
            <a:endParaRPr lang="en-US" altLang="ja-JP" b="1" dirty="0"/>
          </a:p>
          <a:p>
            <a:pPr marL="0" indent="0" algn="ctr" eaLnBrk="1" fontAlgn="auto" hangingPunct="1">
              <a:spcAft>
                <a:spcPts val="0"/>
              </a:spcAft>
              <a:buFont typeface="Arial" charset="0"/>
              <a:buNone/>
              <a:defRPr/>
            </a:pPr>
            <a:r>
              <a:rPr lang="en-US" altLang="ja-JP" sz="4000" b="1" dirty="0" smtClean="0">
                <a:solidFill>
                  <a:schemeClr val="accent1">
                    <a:lumMod val="75000"/>
                  </a:schemeClr>
                </a:solidFill>
              </a:rPr>
              <a:t>Thank you for your attention!!</a:t>
            </a:r>
          </a:p>
          <a:p>
            <a:pPr marL="0" indent="0" algn="ctr" eaLnBrk="1" fontAlgn="auto" hangingPunct="1">
              <a:spcAft>
                <a:spcPts val="0"/>
              </a:spcAft>
              <a:buFont typeface="Arial" charset="0"/>
              <a:buNone/>
              <a:defRPr/>
            </a:pPr>
            <a:r>
              <a:rPr lang="ja-JP" altLang="en-US" sz="4000" b="1" dirty="0" smtClean="0">
                <a:solidFill>
                  <a:schemeClr val="accent1">
                    <a:lumMod val="75000"/>
                  </a:schemeClr>
                </a:solidFill>
              </a:rPr>
              <a:t>ご清聴ありがとう</a:t>
            </a:r>
            <a:r>
              <a:rPr lang="ja-JP" altLang="en-US" sz="4000" b="1" dirty="0">
                <a:solidFill>
                  <a:schemeClr val="accent1">
                    <a:lumMod val="75000"/>
                  </a:schemeClr>
                </a:solidFill>
              </a:rPr>
              <a:t>ございました。</a:t>
            </a:r>
            <a:endParaRPr lang="en-US" altLang="ja-JP" sz="4000" b="1" dirty="0" smtClean="0">
              <a:solidFill>
                <a:schemeClr val="accent1">
                  <a:lumMod val="75000"/>
                </a:schemeClr>
              </a:solidFill>
            </a:endParaRPr>
          </a:p>
          <a:p>
            <a:pPr eaLnBrk="1" fontAlgn="auto" hangingPunct="1">
              <a:spcAft>
                <a:spcPts val="0"/>
              </a:spcAft>
              <a:buFont typeface="Arial" pitchFamily="34" charset="0"/>
              <a:buChar char="•"/>
              <a:defRPr/>
            </a:pPr>
            <a:endParaRPr lang="en-US" altLang="ja-JP" b="1" dirty="0"/>
          </a:p>
          <a:p>
            <a:pPr marL="0" indent="0" algn="ctr" eaLnBrk="1" fontAlgn="auto" hangingPunct="1">
              <a:spcAft>
                <a:spcPts val="0"/>
              </a:spcAft>
              <a:buFont typeface="Arial" charset="0"/>
              <a:buNone/>
              <a:defRPr/>
            </a:pPr>
            <a:r>
              <a:rPr lang="en-US" altLang="ja-JP" b="1" u="sng" dirty="0" smtClean="0"/>
              <a:t>Shingo Ashizawa</a:t>
            </a:r>
          </a:p>
          <a:p>
            <a:pPr marL="0" indent="0" algn="ctr" eaLnBrk="1" fontAlgn="auto" hangingPunct="1">
              <a:spcAft>
                <a:spcPts val="0"/>
              </a:spcAft>
              <a:buFont typeface="Arial" charset="0"/>
              <a:buNone/>
              <a:defRPr/>
            </a:pPr>
            <a:r>
              <a:rPr lang="en-US" altLang="ja-JP" b="1" dirty="0" smtClean="0"/>
              <a:t>Meiji University</a:t>
            </a:r>
          </a:p>
          <a:p>
            <a:pPr marL="0" indent="0" algn="ctr" eaLnBrk="1" fontAlgn="auto" hangingPunct="1">
              <a:spcAft>
                <a:spcPts val="0"/>
              </a:spcAft>
              <a:buFont typeface="Arial" charset="0"/>
              <a:buNone/>
              <a:defRPr/>
            </a:pPr>
            <a:r>
              <a:rPr lang="en-US" altLang="ja-JP" b="1" dirty="0" smtClean="0"/>
              <a:t>shingo@meiji.ac.jp</a:t>
            </a:r>
            <a:endParaRPr lang="ja-JP" altLang="en-US" b="1" dirty="0"/>
          </a:p>
        </p:txBody>
      </p:sp>
      <p:sp>
        <p:nvSpPr>
          <p:cNvPr id="5" name="フッター プレースホルダー 4"/>
          <p:cNvSpPr>
            <a:spLocks noGrp="1"/>
          </p:cNvSpPr>
          <p:nvPr>
            <p:ph type="ftr" sz="quarter" idx="11"/>
          </p:nvPr>
        </p:nvSpPr>
        <p:spPr/>
        <p:txBody>
          <a:bodyPr/>
          <a:lstStyle/>
          <a:p>
            <a:pPr>
              <a:defRPr/>
            </a:pPr>
            <a:r>
              <a:rPr lang="en-US" altLang="ja-JP"/>
              <a:t>S. Ashizawa</a:t>
            </a:r>
            <a:endParaRPr lang="ja-JP" altLang="en-US"/>
          </a:p>
        </p:txBody>
      </p:sp>
      <p:graphicFrame>
        <p:nvGraphicFramePr>
          <p:cNvPr id="23557" name="オブジェクト 1"/>
          <p:cNvGraphicFramePr>
            <a:graphicFrameLocks noChangeAspect="1"/>
          </p:cNvGraphicFramePr>
          <p:nvPr/>
        </p:nvGraphicFramePr>
        <p:xfrm>
          <a:off x="350838" y="260350"/>
          <a:ext cx="2482850" cy="1187450"/>
        </p:xfrm>
        <a:graphic>
          <a:graphicData uri="http://schemas.openxmlformats.org/presentationml/2006/ole">
            <mc:AlternateContent xmlns:mc="http://schemas.openxmlformats.org/markup-compatibility/2006">
              <mc:Choice xmlns:v="urn:schemas-microsoft-com:vml" Requires="v">
                <p:oleObj spid="_x0000_s3077" name="Photo Editor 写真" r:id="rId4" imgW="9000000" imgH="4503810" progId="MSPhotoEd.3">
                  <p:embed/>
                </p:oleObj>
              </mc:Choice>
              <mc:Fallback>
                <p:oleObj name="Photo Editor 写真" r:id="rId4" imgW="9000000" imgH="450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260350"/>
                        <a:ext cx="2482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2011/11/10</a:t>
            </a:r>
            <a:endParaRPr kumimoji="1" lang="ja-JP" altLang="en-US"/>
          </a:p>
        </p:txBody>
      </p:sp>
    </p:spTree>
    <p:extLst>
      <p:ext uri="{BB962C8B-B14F-4D97-AF65-F5344CB8AC3E}">
        <p14:creationId xmlns:p14="http://schemas.microsoft.com/office/powerpoint/2010/main" val="108186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Background of the research (1)</a:t>
            </a:r>
            <a:endParaRPr kumimoji="1" lang="ja-JP" altLang="en-US" dirty="0"/>
          </a:p>
        </p:txBody>
      </p:sp>
      <p:sp>
        <p:nvSpPr>
          <p:cNvPr id="3" name="コンテンツ プレースホルダー 2"/>
          <p:cNvSpPr>
            <a:spLocks noGrp="1"/>
          </p:cNvSpPr>
          <p:nvPr>
            <p:ph idx="1"/>
          </p:nvPr>
        </p:nvSpPr>
        <p:spPr>
          <a:xfrm>
            <a:off x="457200" y="3284984"/>
            <a:ext cx="8229600" cy="2841179"/>
          </a:xfrm>
        </p:spPr>
        <p:txBody>
          <a:bodyPr>
            <a:normAutofit fontScale="85000" lnSpcReduction="20000"/>
          </a:bodyPr>
          <a:lstStyle/>
          <a:p>
            <a:pPr marL="0" indent="0">
              <a:buNone/>
            </a:pPr>
            <a:r>
              <a:rPr lang="en-US" altLang="ja-JP" dirty="0" smtClean="0"/>
              <a:t>&lt;Trend in defining learning outcome&gt;</a:t>
            </a:r>
            <a:endParaRPr kumimoji="1" lang="en-US" altLang="ja-JP" dirty="0" smtClean="0"/>
          </a:p>
          <a:p>
            <a:r>
              <a:rPr lang="en-US" altLang="ja-JP" dirty="0" smtClean="0"/>
              <a:t>Tuning Project- Degree Profile</a:t>
            </a:r>
          </a:p>
          <a:p>
            <a:pPr marL="360363" indent="0">
              <a:buNone/>
            </a:pPr>
            <a:r>
              <a:rPr lang="ja-JP" altLang="ja-JP" sz="2600" dirty="0"/>
              <a:t>ボローニャ・プロセスを具現化するための質保証スキームの一つとして、学士、修士、博士など学位課程で求められる能力（</a:t>
            </a:r>
            <a:r>
              <a:rPr lang="en-US" altLang="ja-JP" sz="2600" dirty="0"/>
              <a:t>Competence</a:t>
            </a:r>
            <a:r>
              <a:rPr lang="ja-JP" altLang="ja-JP" sz="2600" dirty="0"/>
              <a:t>）の定義と学問分野ごとの学習成果目標を設定するチューニング・アプローチ</a:t>
            </a:r>
            <a:endParaRPr lang="en-US" altLang="ja-JP" sz="2600" dirty="0"/>
          </a:p>
          <a:p>
            <a:r>
              <a:rPr kumimoji="1" lang="en-US" altLang="ja-JP" dirty="0" smtClean="0"/>
              <a:t>AHELO(Assessment of Higher Education Learning Outcome) </a:t>
            </a:r>
            <a:r>
              <a:rPr kumimoji="1" lang="ja-JP" altLang="en-US" dirty="0" smtClean="0"/>
              <a:t>学士号にかかわる国際的な学習成果分析</a:t>
            </a:r>
            <a:r>
              <a:rPr lang="ja-JP" altLang="en-US" b="1" dirty="0"/>
              <a:t>　</a:t>
            </a: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4" name="下矢印 3"/>
          <p:cNvSpPr/>
          <p:nvPr/>
        </p:nvSpPr>
        <p:spPr>
          <a:xfrm rot="15424395">
            <a:off x="4084459" y="1709210"/>
            <a:ext cx="484632" cy="1314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609600" y="427038"/>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b="1" smtClean="0"/>
              <a:t>背景：学位と質保証（欧州を中心に）</a:t>
            </a:r>
            <a:r>
              <a:rPr lang="en-US" altLang="ja-JP" b="1" smtClean="0"/>
              <a:t/>
            </a:r>
            <a:br>
              <a:rPr lang="en-US" altLang="ja-JP" b="1" smtClean="0"/>
            </a:br>
            <a:r>
              <a:rPr lang="en-US" altLang="ja-JP" smtClean="0"/>
              <a:t>Background of the research</a:t>
            </a:r>
            <a:endParaRPr lang="ja-JP" altLang="en-US" b="1" dirty="0"/>
          </a:p>
        </p:txBody>
      </p:sp>
      <p:sp>
        <p:nvSpPr>
          <p:cNvPr id="6" name="角丸四角形 5"/>
          <p:cNvSpPr/>
          <p:nvPr/>
        </p:nvSpPr>
        <p:spPr>
          <a:xfrm>
            <a:off x="899592" y="2027416"/>
            <a:ext cx="2448272" cy="10415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400" dirty="0" smtClean="0"/>
          </a:p>
          <a:p>
            <a:pPr algn="ctr"/>
            <a:r>
              <a:rPr lang="en-US" altLang="ja-JP" sz="2400" dirty="0" smtClean="0"/>
              <a:t>Output </a:t>
            </a:r>
            <a:r>
              <a:rPr lang="en-US" altLang="ja-JP" sz="2400" dirty="0"/>
              <a:t>based evaluation</a:t>
            </a:r>
          </a:p>
          <a:p>
            <a:pPr algn="ctr"/>
            <a:endParaRPr kumimoji="1" lang="ja-JP" altLang="en-US" dirty="0"/>
          </a:p>
        </p:txBody>
      </p:sp>
      <p:sp>
        <p:nvSpPr>
          <p:cNvPr id="7" name="角丸四角形 6"/>
          <p:cNvSpPr/>
          <p:nvPr/>
        </p:nvSpPr>
        <p:spPr>
          <a:xfrm>
            <a:off x="5220072" y="1661279"/>
            <a:ext cx="2952328" cy="103478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400" dirty="0" smtClean="0"/>
          </a:p>
          <a:p>
            <a:pPr algn="ctr"/>
            <a:r>
              <a:rPr lang="en-US" altLang="ja-JP" sz="2400" dirty="0" smtClean="0"/>
              <a:t>Outcome based assessment</a:t>
            </a:r>
          </a:p>
          <a:p>
            <a:pPr algn="ctr"/>
            <a:endParaRPr kumimoji="1" lang="ja-JP" altLang="en-US" dirty="0"/>
          </a:p>
        </p:txBody>
      </p:sp>
      <p:sp>
        <p:nvSpPr>
          <p:cNvPr id="8" name="テキスト ボックス 7"/>
          <p:cNvSpPr txBox="1"/>
          <p:nvPr/>
        </p:nvSpPr>
        <p:spPr>
          <a:xfrm>
            <a:off x="4121297" y="2837454"/>
            <a:ext cx="491527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smtClean="0"/>
              <a:t>Leaning Outcome</a:t>
            </a:r>
            <a:r>
              <a:rPr lang="ja-JP" altLang="en-US" dirty="0"/>
              <a:t> </a:t>
            </a:r>
            <a:r>
              <a:rPr lang="en-US" altLang="ja-JP" dirty="0" smtClean="0"/>
              <a:t>Assessment </a:t>
            </a:r>
            <a:r>
              <a:rPr lang="ja-JP" altLang="en-US" dirty="0" smtClean="0"/>
              <a:t>（学習成果分析）</a:t>
            </a:r>
            <a:endParaRPr kumimoji="1" lang="ja-JP" altLang="en-US" dirty="0"/>
          </a:p>
        </p:txBody>
      </p:sp>
      <p:sp>
        <p:nvSpPr>
          <p:cNvPr id="9" name="日付プレースホルダー 8"/>
          <p:cNvSpPr>
            <a:spLocks noGrp="1"/>
          </p:cNvSpPr>
          <p:nvPr>
            <p:ph type="dt" sz="half" idx="10"/>
          </p:nvPr>
        </p:nvSpPr>
        <p:spPr/>
        <p:txBody>
          <a:bodyPr/>
          <a:lstStyle/>
          <a:p>
            <a:r>
              <a:rPr kumimoji="1" lang="en-US" altLang="ja-JP" smtClean="0"/>
              <a:t>2012/5/18</a:t>
            </a:r>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smtClean="0"/>
              <a:t>S.Ashizawa</a:t>
            </a:r>
            <a:endParaRPr kumimoji="1" lang="ja-JP" altLang="en-US"/>
          </a:p>
        </p:txBody>
      </p:sp>
      <p:sp>
        <p:nvSpPr>
          <p:cNvPr id="11" name="スライド番号プレースホルダー 10"/>
          <p:cNvSpPr>
            <a:spLocks noGrp="1"/>
          </p:cNvSpPr>
          <p:nvPr>
            <p:ph type="sldNum" sz="quarter" idx="12"/>
          </p:nvPr>
        </p:nvSpPr>
        <p:spPr/>
        <p:txBody>
          <a:bodyPr/>
          <a:lstStyle/>
          <a:p>
            <a:fld id="{BF58C3A3-143F-4295-B1F0-CFA11ACBD7F6}" type="slidenum">
              <a:rPr kumimoji="1" lang="ja-JP" altLang="en-US" smtClean="0"/>
              <a:t>2</a:t>
            </a:fld>
            <a:endParaRPr kumimoji="1" lang="ja-JP" altLang="en-US"/>
          </a:p>
        </p:txBody>
      </p:sp>
    </p:spTree>
    <p:extLst>
      <p:ext uri="{BB962C8B-B14F-4D97-AF65-F5344CB8AC3E}">
        <p14:creationId xmlns:p14="http://schemas.microsoft.com/office/powerpoint/2010/main" val="113161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kumimoji="1" lang="ja-JP" altLang="en-US" b="1" dirty="0" smtClean="0"/>
              <a:t>背景：学位や資格の質保証</a:t>
            </a:r>
            <a:r>
              <a:rPr kumimoji="1" lang="en-US" altLang="ja-JP" b="1" dirty="0" smtClean="0"/>
              <a:t/>
            </a:r>
            <a:br>
              <a:rPr kumimoji="1" lang="en-US" altLang="ja-JP" b="1" dirty="0" smtClean="0"/>
            </a:br>
            <a:r>
              <a:rPr lang="en-US" altLang="ja-JP" sz="4000" b="1" dirty="0" smtClean="0"/>
              <a:t>Credential and </a:t>
            </a:r>
            <a:r>
              <a:rPr kumimoji="1" lang="en-US" altLang="ja-JP" sz="4000" b="1" dirty="0" smtClean="0"/>
              <a:t>Qualification Framework</a:t>
            </a:r>
            <a:endParaRPr kumimoji="1" lang="ja-JP" altLang="en-US" b="1" dirty="0"/>
          </a:p>
        </p:txBody>
      </p:sp>
      <p:sp>
        <p:nvSpPr>
          <p:cNvPr id="8" name="Rectangle 3"/>
          <p:cNvSpPr>
            <a:spLocks noGrp="1" noChangeArrowheads="1"/>
          </p:cNvSpPr>
          <p:nvPr>
            <p:ph idx="1"/>
          </p:nvPr>
        </p:nvSpPr>
        <p:spPr>
          <a:xfrm>
            <a:off x="457200" y="1600200"/>
            <a:ext cx="8363272" cy="4709120"/>
          </a:xfrm>
        </p:spPr>
        <p:txBody>
          <a:bodyPr rtlCol="0">
            <a:normAutofit fontScale="92500"/>
          </a:bodyPr>
          <a:lstStyle/>
          <a:p>
            <a:pPr>
              <a:lnSpc>
                <a:spcPct val="80000"/>
              </a:lnSpc>
              <a:defRPr/>
            </a:pPr>
            <a:r>
              <a:rPr lang="en-US" altLang="ja-JP" sz="5400" dirty="0"/>
              <a:t>Recognition of Qualifications </a:t>
            </a:r>
            <a:r>
              <a:rPr lang="ja-JP" altLang="en-US" sz="5400" dirty="0"/>
              <a:t>（</a:t>
            </a:r>
            <a:r>
              <a:rPr lang="en-US" altLang="ja-JP" sz="5400" dirty="0"/>
              <a:t>Lisbon, 1997</a:t>
            </a:r>
            <a:r>
              <a:rPr lang="en-US" altLang="ja-JP" sz="5400" dirty="0" smtClean="0"/>
              <a:t>)</a:t>
            </a:r>
          </a:p>
          <a:p>
            <a:pPr marL="0" indent="0">
              <a:lnSpc>
                <a:spcPct val="80000"/>
              </a:lnSpc>
              <a:buNone/>
              <a:defRPr/>
            </a:pPr>
            <a:r>
              <a:rPr lang="ja-JP" altLang="en-US" sz="2400" dirty="0" smtClean="0"/>
              <a:t>職業資格、学歴などにかかわる国際的な</a:t>
            </a:r>
            <a:r>
              <a:rPr lang="ja-JP" altLang="en-US" sz="2400" dirty="0"/>
              <a:t>取り決め。欧州域内の学生や卒業生は 公平な扱いを受けることを前提に“</a:t>
            </a:r>
            <a:r>
              <a:rPr lang="en-US" altLang="ja-JP" sz="2400" dirty="0"/>
              <a:t>degrees and periods of study must be recognized unless substantial differences can be proven by the institution that is charged with recognition.”</a:t>
            </a:r>
            <a:r>
              <a:rPr lang="ja-JP" altLang="en-US" sz="2400" dirty="0"/>
              <a:t>と規定されている。</a:t>
            </a:r>
            <a:endParaRPr lang="en-US" altLang="ja-JP" sz="5400" dirty="0"/>
          </a:p>
          <a:p>
            <a:pPr>
              <a:lnSpc>
                <a:spcPct val="80000"/>
              </a:lnSpc>
              <a:defRPr/>
            </a:pPr>
            <a:r>
              <a:rPr lang="en-US" altLang="ja-JP" sz="5400" dirty="0" smtClean="0"/>
              <a:t>EQF(European </a:t>
            </a:r>
            <a:r>
              <a:rPr lang="en-US" altLang="ja-JP" sz="5400" dirty="0" err="1" smtClean="0"/>
              <a:t>Qualifucation</a:t>
            </a:r>
            <a:r>
              <a:rPr lang="en-US" altLang="ja-JP" sz="5400" dirty="0" smtClean="0"/>
              <a:t> Framework)</a:t>
            </a:r>
          </a:p>
          <a:p>
            <a:pPr marL="0" indent="0">
              <a:lnSpc>
                <a:spcPct val="80000"/>
              </a:lnSpc>
              <a:buNone/>
              <a:defRPr/>
            </a:pPr>
            <a:r>
              <a:rPr lang="en-US" altLang="ja-JP" sz="2400" dirty="0" smtClean="0"/>
              <a:t>2008</a:t>
            </a:r>
            <a:r>
              <a:rPr lang="ja-JP" altLang="en-US" sz="2400" dirty="0" smtClean="0"/>
              <a:t>年から加盟国で共通のプラットフォームを採用</a:t>
            </a:r>
            <a:r>
              <a:rPr lang="ja-JP" altLang="en-US" sz="2400" dirty="0"/>
              <a:t>。</a:t>
            </a:r>
            <a:r>
              <a:rPr lang="ja-JP" altLang="en-US" sz="2400" dirty="0" smtClean="0"/>
              <a:t>豪州（ＡＱＦ）韓国（ＫＱＦ）</a:t>
            </a:r>
            <a:r>
              <a:rPr lang="ja-JP" altLang="en-US" sz="2400" dirty="0"/>
              <a:t>においても</a:t>
            </a:r>
            <a:r>
              <a:rPr lang="ja-JP" altLang="en-US" sz="2400" dirty="0" smtClean="0"/>
              <a:t>職務水準の定義化がすすんでいる。</a:t>
            </a:r>
            <a:endParaRPr lang="en-US" altLang="ja-JP" sz="2400" dirty="0" smtClean="0"/>
          </a:p>
          <a:p>
            <a:pPr marL="0" indent="0">
              <a:lnSpc>
                <a:spcPct val="80000"/>
              </a:lnSpc>
              <a:buNone/>
              <a:defRPr/>
            </a:pPr>
            <a:endParaRPr lang="en-US" altLang="ja-JP" sz="5400" dirty="0"/>
          </a:p>
          <a:p>
            <a:pPr marL="0" indent="0">
              <a:lnSpc>
                <a:spcPct val="80000"/>
              </a:lnSpc>
              <a:buNone/>
              <a:defRPr/>
            </a:pPr>
            <a:endParaRPr lang="en-US" altLang="ja-JP" sz="5400" dirty="0"/>
          </a:p>
        </p:txBody>
      </p:sp>
      <p:sp>
        <p:nvSpPr>
          <p:cNvPr id="3" name="日付プレースホルダー 2"/>
          <p:cNvSpPr>
            <a:spLocks noGrp="1"/>
          </p:cNvSpPr>
          <p:nvPr>
            <p:ph type="dt" sz="half" idx="10"/>
          </p:nvPr>
        </p:nvSpPr>
        <p:spPr/>
        <p:txBody>
          <a:bodyPr/>
          <a:lstStyle/>
          <a:p>
            <a:r>
              <a:rPr kumimoji="1" lang="en-US" altLang="ja-JP" smtClean="0"/>
              <a:t>2012/5/18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S.Ashizawa</a:t>
            </a:r>
            <a:endParaRPr kumimoji="1" lang="ja-JP" altLang="en-US"/>
          </a:p>
        </p:txBody>
      </p:sp>
      <p:sp>
        <p:nvSpPr>
          <p:cNvPr id="5" name="スライド番号プレースホルダー 4"/>
          <p:cNvSpPr>
            <a:spLocks noGrp="1"/>
          </p:cNvSpPr>
          <p:nvPr>
            <p:ph type="sldNum" sz="quarter" idx="12"/>
          </p:nvPr>
        </p:nvSpPr>
        <p:spPr/>
        <p:txBody>
          <a:bodyPr/>
          <a:lstStyle/>
          <a:p>
            <a:fld id="{DE16BB6E-2203-4C4B-B90A-CB6CAD39729C}" type="slidenum">
              <a:rPr kumimoji="1" lang="ja-JP" altLang="en-US" smtClean="0"/>
              <a:t>3</a:t>
            </a:fld>
            <a:endParaRPr kumimoji="1" lang="ja-JP" altLang="en-US"/>
          </a:p>
        </p:txBody>
      </p:sp>
    </p:spTree>
    <p:extLst>
      <p:ext uri="{BB962C8B-B14F-4D97-AF65-F5344CB8AC3E}">
        <p14:creationId xmlns:p14="http://schemas.microsoft.com/office/powerpoint/2010/main" val="512523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en-US" altLang="ja-JP" dirty="0"/>
              <a:t>Global “</a:t>
            </a:r>
            <a:r>
              <a:rPr lang="en-US" altLang="ja-JP" i="1" dirty="0"/>
              <a:t>JINZAI” </a:t>
            </a:r>
            <a:r>
              <a:rPr lang="en-US" altLang="ja-JP" dirty="0"/>
              <a:t>(human resources) is a buzz word in Japan</a:t>
            </a:r>
            <a:endParaRPr lang="ja-JP" altLang="en-US" dirty="0"/>
          </a:p>
        </p:txBody>
      </p:sp>
      <p:sp>
        <p:nvSpPr>
          <p:cNvPr id="4" name="角丸四角形 3"/>
          <p:cNvSpPr/>
          <p:nvPr/>
        </p:nvSpPr>
        <p:spPr>
          <a:xfrm>
            <a:off x="827584" y="3043028"/>
            <a:ext cx="3384376" cy="14401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企業・経済界</a:t>
            </a:r>
            <a:r>
              <a:rPr kumimoji="1" lang="en-US" altLang="ja-JP" sz="3200" dirty="0" smtClean="0">
                <a:solidFill>
                  <a:schemeClr val="tx1"/>
                </a:solidFill>
              </a:rPr>
              <a:t>Business Community</a:t>
            </a:r>
            <a:endParaRPr kumimoji="1" lang="ja-JP" altLang="en-US" sz="3200" dirty="0">
              <a:solidFill>
                <a:schemeClr val="tx1"/>
              </a:solidFill>
            </a:endParaRPr>
          </a:p>
        </p:txBody>
      </p:sp>
      <p:sp>
        <p:nvSpPr>
          <p:cNvPr id="5" name="角丸四角形 4"/>
          <p:cNvSpPr/>
          <p:nvPr/>
        </p:nvSpPr>
        <p:spPr>
          <a:xfrm>
            <a:off x="827584" y="4941468"/>
            <a:ext cx="3384376" cy="14401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政府</a:t>
            </a:r>
            <a:endParaRPr kumimoji="1" lang="en-US" altLang="ja-JP" sz="3200" dirty="0" smtClean="0">
              <a:solidFill>
                <a:schemeClr val="tx1"/>
              </a:solidFill>
            </a:endParaRPr>
          </a:p>
          <a:p>
            <a:pPr algn="ctr"/>
            <a:r>
              <a:rPr kumimoji="1" lang="en-US" altLang="ja-JP" sz="3200" dirty="0" smtClean="0">
                <a:solidFill>
                  <a:schemeClr val="tx1"/>
                </a:solidFill>
              </a:rPr>
              <a:t>Government</a:t>
            </a:r>
            <a:endParaRPr kumimoji="1" lang="ja-JP" altLang="en-US" sz="3200" dirty="0">
              <a:solidFill>
                <a:schemeClr val="tx1"/>
              </a:solidFill>
            </a:endParaRPr>
          </a:p>
        </p:txBody>
      </p:sp>
      <p:sp>
        <p:nvSpPr>
          <p:cNvPr id="6" name="円/楕円 5"/>
          <p:cNvSpPr/>
          <p:nvPr/>
        </p:nvSpPr>
        <p:spPr>
          <a:xfrm>
            <a:off x="5724128" y="3609020"/>
            <a:ext cx="3118992" cy="252028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大学</a:t>
            </a:r>
            <a:r>
              <a:rPr lang="en-US" altLang="ja-JP" sz="3200" dirty="0" smtClean="0">
                <a:solidFill>
                  <a:schemeClr val="tx1"/>
                </a:solidFill>
              </a:rPr>
              <a:t>Universities</a:t>
            </a:r>
            <a:endParaRPr kumimoji="1" lang="ja-JP" altLang="en-US" sz="3200" dirty="0">
              <a:solidFill>
                <a:schemeClr val="tx1"/>
              </a:solidFill>
            </a:endParaRPr>
          </a:p>
        </p:txBody>
      </p:sp>
      <p:sp>
        <p:nvSpPr>
          <p:cNvPr id="7" name="右矢印 6"/>
          <p:cNvSpPr/>
          <p:nvPr/>
        </p:nvSpPr>
        <p:spPr>
          <a:xfrm>
            <a:off x="4261320" y="4329100"/>
            <a:ext cx="1368152" cy="108012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7"/>
          <p:cNvSpPr/>
          <p:nvPr/>
        </p:nvSpPr>
        <p:spPr>
          <a:xfrm>
            <a:off x="4262990" y="2420888"/>
            <a:ext cx="2758952" cy="1728192"/>
          </a:xfrm>
          <a:prstGeom prst="wedgeRoundRectCallout">
            <a:avLst>
              <a:gd name="adj1" fmla="val -38866"/>
              <a:gd name="adj2" fmla="val 8901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rPr>
              <a:t>Expectation for :</a:t>
            </a:r>
          </a:p>
          <a:p>
            <a:pPr marL="342900" indent="-342900">
              <a:buAutoNum type="arabicParenR"/>
            </a:pPr>
            <a:r>
              <a:rPr kumimoji="1" lang="en-US" altLang="ja-JP" dirty="0" smtClean="0">
                <a:solidFill>
                  <a:schemeClr val="tx1"/>
                </a:solidFill>
              </a:rPr>
              <a:t>Language proficiency</a:t>
            </a:r>
          </a:p>
          <a:p>
            <a:pPr marL="342900" indent="-342900">
              <a:buAutoNum type="arabicParenR"/>
            </a:pPr>
            <a:r>
              <a:rPr lang="en-US" altLang="ja-JP" dirty="0" smtClean="0">
                <a:solidFill>
                  <a:schemeClr val="tx1"/>
                </a:solidFill>
              </a:rPr>
              <a:t>Communication Skills</a:t>
            </a:r>
          </a:p>
          <a:p>
            <a:pPr marL="342900" indent="-342900">
              <a:buAutoNum type="arabicParenR"/>
            </a:pPr>
            <a:r>
              <a:rPr kumimoji="1" lang="en-US" altLang="ja-JP" dirty="0" smtClean="0">
                <a:solidFill>
                  <a:schemeClr val="tx1"/>
                </a:solidFill>
              </a:rPr>
              <a:t>Leadership</a:t>
            </a:r>
          </a:p>
          <a:p>
            <a:pPr marL="342900" indent="-342900">
              <a:buAutoNum type="arabicParenR"/>
            </a:pPr>
            <a:r>
              <a:rPr lang="en-US" altLang="ja-JP" dirty="0" smtClean="0">
                <a:solidFill>
                  <a:schemeClr val="tx1"/>
                </a:solidFill>
              </a:rPr>
              <a:t>Creativity</a:t>
            </a:r>
            <a:endParaRPr kumimoji="1" lang="ja-JP" altLang="en-US" dirty="0">
              <a:solidFill>
                <a:schemeClr val="tx1"/>
              </a:solidFill>
            </a:endParaRPr>
          </a:p>
        </p:txBody>
      </p:sp>
      <p:sp>
        <p:nvSpPr>
          <p:cNvPr id="9" name="左右矢印 8"/>
          <p:cNvSpPr/>
          <p:nvPr/>
        </p:nvSpPr>
        <p:spPr>
          <a:xfrm rot="5400000">
            <a:off x="2164205" y="4609765"/>
            <a:ext cx="639126" cy="3859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383232" y="395489"/>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b="1" dirty="0" smtClean="0"/>
              <a:t>背景：日本国内の議論</a:t>
            </a:r>
            <a:endParaRPr lang="en-US" altLang="ja-JP" b="1" dirty="0" smtClean="0"/>
          </a:p>
          <a:p>
            <a:pPr algn="l"/>
            <a:r>
              <a:rPr lang="en-US" altLang="ja-JP" b="1" dirty="0" smtClean="0"/>
              <a:t>Discussion in Japan</a:t>
            </a:r>
            <a:r>
              <a:rPr lang="ja-JP" altLang="en-US" b="1" dirty="0" smtClean="0"/>
              <a:t>：</a:t>
            </a:r>
            <a:r>
              <a:rPr lang="en-US" altLang="ja-JP" b="1" dirty="0" smtClean="0"/>
              <a:t>Global JINZAI</a:t>
            </a:r>
            <a:endParaRPr lang="ja-JP" altLang="en-US" b="1" dirty="0"/>
          </a:p>
        </p:txBody>
      </p:sp>
      <p:sp>
        <p:nvSpPr>
          <p:cNvPr id="11" name="テキスト ボックス 10"/>
          <p:cNvSpPr txBox="1"/>
          <p:nvPr/>
        </p:nvSpPr>
        <p:spPr>
          <a:xfrm>
            <a:off x="4724400" y="6012296"/>
            <a:ext cx="38884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学士力、就業力にかかわる議論</a:t>
            </a:r>
            <a:endParaRPr kumimoji="1" lang="ja-JP" altLang="en-US" dirty="0"/>
          </a:p>
        </p:txBody>
      </p:sp>
      <p:sp>
        <p:nvSpPr>
          <p:cNvPr id="12" name="日付プレースホルダー 11"/>
          <p:cNvSpPr>
            <a:spLocks noGrp="1"/>
          </p:cNvSpPr>
          <p:nvPr>
            <p:ph type="dt" sz="half" idx="10"/>
          </p:nvPr>
        </p:nvSpPr>
        <p:spPr/>
        <p:txBody>
          <a:bodyPr/>
          <a:lstStyle/>
          <a:p>
            <a:r>
              <a:rPr kumimoji="1" lang="en-US" altLang="ja-JP" smtClean="0"/>
              <a:t>2012/5/18</a:t>
            </a:r>
            <a:endParaRPr kumimoji="1" lang="ja-JP" altLang="en-US"/>
          </a:p>
        </p:txBody>
      </p:sp>
      <p:sp>
        <p:nvSpPr>
          <p:cNvPr id="13" name="フッター プレースホルダー 12"/>
          <p:cNvSpPr>
            <a:spLocks noGrp="1"/>
          </p:cNvSpPr>
          <p:nvPr>
            <p:ph type="ftr" sz="quarter" idx="11"/>
          </p:nvPr>
        </p:nvSpPr>
        <p:spPr/>
        <p:txBody>
          <a:bodyPr/>
          <a:lstStyle/>
          <a:p>
            <a:r>
              <a:rPr kumimoji="1" lang="en-US" altLang="ja-JP" smtClean="0"/>
              <a:t>S.Ashizawa</a:t>
            </a:r>
            <a:endParaRPr kumimoji="1" lang="ja-JP" altLang="en-US"/>
          </a:p>
        </p:txBody>
      </p:sp>
      <p:sp>
        <p:nvSpPr>
          <p:cNvPr id="14" name="スライド番号プレースホルダー 13"/>
          <p:cNvSpPr>
            <a:spLocks noGrp="1"/>
          </p:cNvSpPr>
          <p:nvPr>
            <p:ph type="sldNum" sz="quarter" idx="12"/>
          </p:nvPr>
        </p:nvSpPr>
        <p:spPr/>
        <p:txBody>
          <a:bodyPr/>
          <a:lstStyle/>
          <a:p>
            <a:fld id="{BF58C3A3-143F-4295-B1F0-CFA11ACBD7F6}" type="slidenum">
              <a:rPr kumimoji="1" lang="ja-JP" altLang="en-US" smtClean="0"/>
              <a:t>4</a:t>
            </a:fld>
            <a:endParaRPr kumimoji="1" lang="ja-JP" altLang="en-US"/>
          </a:p>
        </p:txBody>
      </p:sp>
    </p:spTree>
    <p:extLst>
      <p:ext uri="{BB962C8B-B14F-4D97-AF65-F5344CB8AC3E}">
        <p14:creationId xmlns:p14="http://schemas.microsoft.com/office/powerpoint/2010/main" val="6631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212725" y="188640"/>
            <a:ext cx="8763000" cy="14017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eaLnBrk="1" hangingPunct="1">
              <a:tabLst>
                <a:tab pos="3940175" algn="l"/>
              </a:tabLst>
            </a:pPr>
            <a:r>
              <a:rPr lang="ja-JP" altLang="en-US" sz="3600" b="1" dirty="0" smtClean="0">
                <a:solidFill>
                  <a:schemeClr val="tx2"/>
                </a:solidFill>
              </a:rPr>
              <a:t>グローバル人材の評価指標の必要性</a:t>
            </a:r>
            <a:r>
              <a:rPr lang="en-US" altLang="ja-JP" sz="3600" b="1" dirty="0" smtClean="0">
                <a:solidFill>
                  <a:schemeClr val="tx2"/>
                </a:solidFill>
              </a:rPr>
              <a:t/>
            </a:r>
            <a:br>
              <a:rPr lang="en-US" altLang="ja-JP" sz="3600" b="1" dirty="0" smtClean="0">
                <a:solidFill>
                  <a:schemeClr val="tx2"/>
                </a:solidFill>
              </a:rPr>
            </a:br>
            <a:r>
              <a:rPr lang="en-US" altLang="ja-JP" sz="3600" b="1" dirty="0" smtClean="0">
                <a:solidFill>
                  <a:schemeClr val="tx2"/>
                </a:solidFill>
              </a:rPr>
              <a:t>Learning Outcome Assessment for Global JUNZAI</a:t>
            </a:r>
            <a:endParaRPr lang="ja-JP" altLang="en-US" sz="3600" b="1" dirty="0" smtClean="0">
              <a:solidFill>
                <a:schemeClr val="tx2"/>
              </a:solidFill>
            </a:endParaRPr>
          </a:p>
        </p:txBody>
      </p:sp>
      <p:sp>
        <p:nvSpPr>
          <p:cNvPr id="16" name="コンテンツ プレースホルダー 15"/>
          <p:cNvSpPr>
            <a:spLocks noGrp="1"/>
          </p:cNvSpPr>
          <p:nvPr>
            <p:ph idx="1"/>
          </p:nvPr>
        </p:nvSpPr>
        <p:spPr>
          <a:xfrm>
            <a:off x="304800" y="1676400"/>
            <a:ext cx="8686800" cy="2438400"/>
          </a:xfrm>
        </p:spPr>
        <p:txBody>
          <a:bodyPr rtlCol="0">
            <a:normAutofit fontScale="92500" lnSpcReduction="20000"/>
          </a:bodyPr>
          <a:lstStyle/>
          <a:p>
            <a:pPr marL="715963" indent="-533400">
              <a:buFont typeface="Wingdings" pitchFamily="2" charset="2"/>
              <a:buChar char="Ø"/>
              <a:defRPr/>
            </a:pPr>
            <a:r>
              <a:rPr lang="ja-JP" altLang="en-US" sz="2800" b="1" dirty="0" smtClean="0">
                <a:latin typeface="Arial Unicode MS" pitchFamily="50" charset="-128"/>
                <a:ea typeface="Arial Unicode MS" pitchFamily="50" charset="-128"/>
                <a:cs typeface="Arial Unicode MS" pitchFamily="50" charset="-128"/>
              </a:rPr>
              <a:t>グローバル人材育成推進事業 </a:t>
            </a:r>
            <a:r>
              <a:rPr lang="en-US" altLang="ja-JP" sz="2800" b="1" dirty="0" smtClean="0">
                <a:latin typeface="Arial Unicode MS" pitchFamily="50" charset="-128"/>
                <a:ea typeface="Arial Unicode MS" pitchFamily="50" charset="-128"/>
                <a:cs typeface="Arial Unicode MS" pitchFamily="50" charset="-128"/>
              </a:rPr>
              <a:t>(Project </a:t>
            </a:r>
            <a:r>
              <a:rPr lang="en-US" altLang="ja-JP" sz="2800" b="1" dirty="0">
                <a:latin typeface="Arial Unicode MS" pitchFamily="50" charset="-128"/>
                <a:ea typeface="Arial Unicode MS" pitchFamily="50" charset="-128"/>
                <a:cs typeface="Arial Unicode MS" pitchFamily="50" charset="-128"/>
              </a:rPr>
              <a:t>for Promotion of Global Human Resource </a:t>
            </a:r>
            <a:r>
              <a:rPr lang="en-US" altLang="ja-JP" sz="2800" b="1" dirty="0" smtClean="0">
                <a:latin typeface="Arial Unicode MS" pitchFamily="50" charset="-128"/>
                <a:ea typeface="Arial Unicode MS" pitchFamily="50" charset="-128"/>
                <a:cs typeface="Arial Unicode MS" pitchFamily="50" charset="-128"/>
              </a:rPr>
              <a:t>Development )  </a:t>
            </a:r>
            <a:endParaRPr lang="en-US" altLang="ja-JP" sz="2800" b="1" dirty="0">
              <a:solidFill>
                <a:srgbClr val="FF0000"/>
              </a:solidFill>
              <a:latin typeface="Arial Unicode MS" pitchFamily="50" charset="-128"/>
              <a:ea typeface="Arial Unicode MS" pitchFamily="50" charset="-128"/>
              <a:cs typeface="Arial Unicode MS" pitchFamily="50" charset="-128"/>
            </a:endParaRPr>
          </a:p>
          <a:p>
            <a:pPr marL="898525" indent="-352425">
              <a:defRPr/>
            </a:pPr>
            <a:r>
              <a:rPr lang="en-US" altLang="ja-JP" sz="2800" b="1" dirty="0">
                <a:latin typeface="Arial Unicode MS" pitchFamily="50" charset="-128"/>
                <a:ea typeface="Arial Unicode MS" pitchFamily="50" charset="-128"/>
                <a:cs typeface="Arial Unicode MS" pitchFamily="50" charset="-128"/>
              </a:rPr>
              <a:t>10 </a:t>
            </a:r>
            <a:r>
              <a:rPr lang="en-US" altLang="ja-JP" sz="2800" b="1" dirty="0" smtClean="0">
                <a:latin typeface="Arial Unicode MS" pitchFamily="50" charset="-128"/>
                <a:ea typeface="Arial Unicode MS" pitchFamily="50" charset="-128"/>
                <a:cs typeface="Arial Unicode MS" pitchFamily="50" charset="-128"/>
              </a:rPr>
              <a:t>comprehensive project</a:t>
            </a:r>
            <a:endParaRPr lang="en-US" altLang="ja-JP" sz="2800" b="1" dirty="0">
              <a:latin typeface="Arial Unicode MS" pitchFamily="50" charset="-128"/>
              <a:ea typeface="Arial Unicode MS" pitchFamily="50" charset="-128"/>
              <a:cs typeface="Arial Unicode MS" pitchFamily="50" charset="-128"/>
            </a:endParaRPr>
          </a:p>
          <a:p>
            <a:pPr marL="898525" indent="-352425">
              <a:defRPr/>
            </a:pPr>
            <a:r>
              <a:rPr lang="en-US" altLang="ja-JP" sz="2800" b="1" dirty="0">
                <a:latin typeface="Arial Unicode MS" pitchFamily="50" charset="-128"/>
                <a:ea typeface="Arial Unicode MS" pitchFamily="50" charset="-128"/>
                <a:cs typeface="Arial Unicode MS" pitchFamily="50" charset="-128"/>
              </a:rPr>
              <a:t> </a:t>
            </a:r>
            <a:r>
              <a:rPr lang="en-US" altLang="ja-JP" sz="2800" b="1" dirty="0" smtClean="0">
                <a:latin typeface="Arial Unicode MS" pitchFamily="50" charset="-128"/>
                <a:ea typeface="Arial Unicode MS" pitchFamily="50" charset="-128"/>
                <a:cs typeface="Arial Unicode MS" pitchFamily="50" charset="-128"/>
              </a:rPr>
              <a:t>30 specific </a:t>
            </a:r>
            <a:r>
              <a:rPr lang="en-US" altLang="ja-JP" sz="2800" b="1" dirty="0" smtClean="0">
                <a:latin typeface="Arial Unicode MS" pitchFamily="50" charset="-128"/>
                <a:ea typeface="Arial Unicode MS" pitchFamily="50" charset="-128"/>
                <a:cs typeface="Arial Unicode MS" pitchFamily="50" charset="-128"/>
              </a:rPr>
              <a:t>project</a:t>
            </a:r>
            <a:endParaRPr lang="en-US" altLang="ja-JP" sz="2800" b="1" dirty="0">
              <a:latin typeface="Arial Unicode MS" pitchFamily="50" charset="-128"/>
              <a:ea typeface="Arial Unicode MS" pitchFamily="50" charset="-128"/>
              <a:cs typeface="Arial Unicode MS" pitchFamily="50" charset="-128"/>
            </a:endParaRPr>
          </a:p>
          <a:p>
            <a:pPr marL="898525" indent="-352425">
              <a:defRPr/>
            </a:pPr>
            <a:r>
              <a:rPr lang="en-US" altLang="ja-JP" sz="2800" b="1" dirty="0" smtClean="0">
                <a:latin typeface="Arial Unicode MS" pitchFamily="50" charset="-128"/>
                <a:ea typeface="Arial Unicode MS" pitchFamily="50" charset="-128"/>
                <a:cs typeface="Arial Unicode MS" pitchFamily="50" charset="-128"/>
              </a:rPr>
              <a:t>Requirement </a:t>
            </a:r>
            <a:r>
              <a:rPr lang="en-US" altLang="ja-JP" sz="2800" b="1" dirty="0" smtClean="0">
                <a:latin typeface="Arial Unicode MS" pitchFamily="50" charset="-128"/>
                <a:ea typeface="Arial Unicode MS" pitchFamily="50" charset="-128"/>
                <a:cs typeface="Arial Unicode MS" pitchFamily="50" charset="-128"/>
              </a:rPr>
              <a:t>:Set target goals for language proficiency and education abroad</a:t>
            </a:r>
          </a:p>
          <a:p>
            <a:pPr marL="688975" indent="-514350">
              <a:buFont typeface="Wingdings" pitchFamily="2" charset="2"/>
              <a:buChar char="l"/>
              <a:defRPr/>
            </a:pPr>
            <a:endParaRPr lang="en-US" altLang="ja-JP" sz="2800" b="1" dirty="0" smtClean="0">
              <a:latin typeface="Arial Unicode MS" pitchFamily="50" charset="-128"/>
              <a:ea typeface="Arial Unicode MS" pitchFamily="50" charset="-128"/>
              <a:cs typeface="Arial Unicode MS" pitchFamily="50" charset="-128"/>
            </a:endParaRPr>
          </a:p>
        </p:txBody>
      </p:sp>
      <p:sp>
        <p:nvSpPr>
          <p:cNvPr id="8" name="フッター プレースホルダー 7"/>
          <p:cNvSpPr>
            <a:spLocks noGrp="1"/>
          </p:cNvSpPr>
          <p:nvPr>
            <p:ph type="ftr" sz="quarter" idx="11"/>
          </p:nvPr>
        </p:nvSpPr>
        <p:spPr/>
        <p:txBody>
          <a:bodyPr/>
          <a:lstStyle/>
          <a:p>
            <a:pPr>
              <a:defRPr/>
            </a:pPr>
            <a:r>
              <a:rPr lang="en-US" altLang="ja-JP" smtClean="0"/>
              <a:t>S.Ashizawa</a:t>
            </a:r>
            <a:endParaRPr lang="ja-JP" altLang="en-US"/>
          </a:p>
        </p:txBody>
      </p:sp>
      <p:sp>
        <p:nvSpPr>
          <p:cNvPr id="7" name="コンテンツ プレースホルダー 15"/>
          <p:cNvSpPr txBox="1">
            <a:spLocks/>
          </p:cNvSpPr>
          <p:nvPr/>
        </p:nvSpPr>
        <p:spPr>
          <a:xfrm>
            <a:off x="365125" y="4114800"/>
            <a:ext cx="8610600" cy="2362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46100" indent="0">
              <a:buNone/>
              <a:defRPr/>
            </a:pPr>
            <a:endParaRPr lang="en-US" altLang="ja-JP" sz="2800" b="1" dirty="0" smtClean="0">
              <a:latin typeface="Arial Unicode MS" pitchFamily="50" charset="-128"/>
              <a:ea typeface="Arial Unicode MS" pitchFamily="50" charset="-128"/>
              <a:cs typeface="Arial Unicode MS"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953137190"/>
              </p:ext>
            </p:extLst>
          </p:nvPr>
        </p:nvGraphicFramePr>
        <p:xfrm>
          <a:off x="498550" y="4089648"/>
          <a:ext cx="8343749" cy="2333699"/>
        </p:xfrm>
        <a:graphic>
          <a:graphicData uri="http://schemas.openxmlformats.org/drawingml/2006/table">
            <a:tbl>
              <a:tblPr firstRow="1" bandRow="1">
                <a:tableStyleId>{5940675A-B579-460E-94D1-54222C63F5DA}</a:tableStyleId>
              </a:tblPr>
              <a:tblGrid>
                <a:gridCol w="7130944"/>
                <a:gridCol w="1212805"/>
              </a:tblGrid>
              <a:tr h="938344">
                <a:tc>
                  <a:txBody>
                    <a:bodyPr/>
                    <a:lstStyle/>
                    <a:p>
                      <a:r>
                        <a:rPr kumimoji="1" lang="ja-JP" altLang="en-US" sz="2000" dirty="0" smtClean="0"/>
                        <a:t>①卒業時の外国語力スタンダードの設定とこれを満たす学生数（</a:t>
                      </a:r>
                      <a:r>
                        <a:rPr kumimoji="1" lang="en-US" altLang="ja-JP" sz="2000" dirty="0" smtClean="0"/>
                        <a:t>TOEIC</a:t>
                      </a:r>
                      <a:r>
                        <a:rPr kumimoji="1" lang="ja-JP" altLang="en-US" sz="2000" dirty="0" smtClean="0"/>
                        <a:t>や</a:t>
                      </a:r>
                      <a:r>
                        <a:rPr kumimoji="1" lang="en-US" altLang="ja-JP" sz="2000" dirty="0" smtClean="0"/>
                        <a:t>TOEFL</a:t>
                      </a:r>
                      <a:r>
                        <a:rPr kumimoji="1" lang="ja-JP" altLang="en-US" sz="2000" dirty="0" smtClean="0"/>
                        <a:t>などの標準テストを想定）</a:t>
                      </a:r>
                      <a:endParaRPr kumimoji="1" lang="en-US" altLang="ja-JP" sz="2000" dirty="0" smtClean="0"/>
                    </a:p>
                    <a:p>
                      <a:r>
                        <a:rPr kumimoji="1" lang="en-US" altLang="ja-JP" sz="2000" dirty="0" smtClean="0"/>
                        <a:t># of students who reach a target in language proficient</a:t>
                      </a:r>
                      <a:endParaRPr kumimoji="1" lang="ja-JP" altLang="en-US" sz="2000" dirty="0"/>
                    </a:p>
                  </a:txBody>
                  <a:tcPr/>
                </a:tc>
                <a:tc rowSpan="2">
                  <a:txBody>
                    <a:bodyPr/>
                    <a:lstStyle/>
                    <a:p>
                      <a:r>
                        <a:rPr kumimoji="1" lang="en-US" altLang="ja-JP" sz="2000" dirty="0" smtClean="0"/>
                        <a:t>H28</a:t>
                      </a:r>
                      <a:r>
                        <a:rPr kumimoji="1" lang="ja-JP" altLang="en-US" sz="2000" dirty="0" smtClean="0"/>
                        <a:t>年に</a:t>
                      </a:r>
                      <a:r>
                        <a:rPr kumimoji="1" lang="en-US" altLang="ja-JP" sz="2000" dirty="0" smtClean="0"/>
                        <a:t>10</a:t>
                      </a:r>
                      <a:r>
                        <a:rPr kumimoji="1" lang="ja-JP" altLang="en-US" sz="2000" dirty="0" smtClean="0"/>
                        <a:t>％以上となるように設定</a:t>
                      </a:r>
                      <a:endParaRPr kumimoji="1" lang="ja-JP" altLang="en-US" sz="2000" dirty="0"/>
                    </a:p>
                  </a:txBody>
                  <a:tcPr/>
                </a:tc>
              </a:tr>
              <a:tr h="657883">
                <a:tc>
                  <a:txBody>
                    <a:bodyPr/>
                    <a:lstStyle/>
                    <a:p>
                      <a:r>
                        <a:rPr kumimoji="1" lang="ja-JP" altLang="en-US" sz="2000" dirty="0" smtClean="0"/>
                        <a:t>②卒業時における「単位取得を伴う海外留学経験者数」</a:t>
                      </a:r>
                      <a:endParaRPr kumimoji="1" lang="en-US" altLang="ja-JP" sz="2000" dirty="0" smtClean="0"/>
                    </a:p>
                    <a:p>
                      <a:r>
                        <a:rPr kumimoji="1" lang="en-US" altLang="ja-JP" sz="2000" dirty="0" smtClean="0"/>
                        <a:t>#  of students who receive</a:t>
                      </a:r>
                      <a:r>
                        <a:rPr kumimoji="1" lang="en-US" altLang="ja-JP" sz="2000" baseline="0" dirty="0" smtClean="0"/>
                        <a:t> academic credits through study abroad</a:t>
                      </a:r>
                      <a:endParaRPr kumimoji="1" lang="ja-JP" altLang="en-US" sz="2000" dirty="0"/>
                    </a:p>
                  </a:txBody>
                  <a:tcPr/>
                </a:tc>
                <a:tc vMerge="1">
                  <a:txBody>
                    <a:bodyPr/>
                    <a:lstStyle/>
                    <a:p>
                      <a:endParaRPr kumimoji="1" lang="ja-JP" altLang="en-US" dirty="0"/>
                    </a:p>
                  </a:txBody>
                  <a:tcPr/>
                </a:tc>
              </a:tr>
              <a:tr h="626819">
                <a:tc>
                  <a:txBody>
                    <a:bodyPr/>
                    <a:lstStyle/>
                    <a:p>
                      <a:r>
                        <a:rPr kumimoji="1" lang="ja-JP" altLang="en-US" sz="2000" dirty="0" smtClean="0"/>
                        <a:t>③シート１の③の具体的能力を達成する学生数</a:t>
                      </a:r>
                      <a:endParaRPr kumimoji="1" lang="ja-JP" altLang="en-US" sz="2000" dirty="0"/>
                    </a:p>
                  </a:txBody>
                  <a:tcPr/>
                </a:tc>
                <a:tc>
                  <a:txBody>
                    <a:bodyPr/>
                    <a:lstStyle/>
                    <a:p>
                      <a:r>
                        <a:rPr kumimoji="1" lang="en-US" altLang="ja-JP" sz="2000" dirty="0" smtClean="0"/>
                        <a:t>5</a:t>
                      </a:r>
                      <a:r>
                        <a:rPr kumimoji="1" lang="ja-JP" altLang="en-US" sz="2000" dirty="0" smtClean="0"/>
                        <a:t>年目標</a:t>
                      </a:r>
                      <a:endParaRPr kumimoji="1" lang="ja-JP" altLang="en-US" sz="2000" dirty="0"/>
                    </a:p>
                  </a:txBody>
                  <a:tcPr/>
                </a:tc>
              </a:tr>
            </a:tbl>
          </a:graphicData>
        </a:graphic>
      </p:graphicFrame>
      <p:sp>
        <p:nvSpPr>
          <p:cNvPr id="2" name="日付プレースホルダー 1"/>
          <p:cNvSpPr>
            <a:spLocks noGrp="1"/>
          </p:cNvSpPr>
          <p:nvPr>
            <p:ph type="dt" sz="half" idx="10"/>
          </p:nvPr>
        </p:nvSpPr>
        <p:spPr/>
        <p:txBody>
          <a:bodyPr/>
          <a:lstStyle/>
          <a:p>
            <a:r>
              <a:rPr kumimoji="1" lang="en-US" altLang="ja-JP" smtClean="0"/>
              <a:t>2012/5/18</a:t>
            </a:r>
            <a:endParaRPr kumimoji="1" lang="ja-JP" altLang="en-US"/>
          </a:p>
        </p:txBody>
      </p:sp>
      <p:sp>
        <p:nvSpPr>
          <p:cNvPr id="3" name="スライド番号プレースホルダー 2"/>
          <p:cNvSpPr>
            <a:spLocks noGrp="1"/>
          </p:cNvSpPr>
          <p:nvPr>
            <p:ph type="sldNum" sz="quarter" idx="12"/>
          </p:nvPr>
        </p:nvSpPr>
        <p:spPr/>
        <p:txBody>
          <a:bodyPr/>
          <a:lstStyle/>
          <a:p>
            <a:fld id="{BF58C3A3-143F-4295-B1F0-CFA11ACBD7F6}" type="slidenum">
              <a:rPr kumimoji="1" lang="ja-JP" altLang="en-US" smtClean="0"/>
              <a:t>5</a:t>
            </a:fld>
            <a:endParaRPr kumimoji="1" lang="ja-JP" altLang="en-US"/>
          </a:p>
        </p:txBody>
      </p:sp>
    </p:spTree>
    <p:extLst>
      <p:ext uri="{BB962C8B-B14F-4D97-AF65-F5344CB8AC3E}">
        <p14:creationId xmlns:p14="http://schemas.microsoft.com/office/powerpoint/2010/main" val="401265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725156" cy="998984"/>
          </a:xfrm>
        </p:spPr>
        <p:style>
          <a:lnRef idx="1">
            <a:schemeClr val="accent3"/>
          </a:lnRef>
          <a:fillRef idx="2">
            <a:schemeClr val="accent3"/>
          </a:fillRef>
          <a:effectRef idx="1">
            <a:schemeClr val="accent3"/>
          </a:effectRef>
          <a:fontRef idx="minor">
            <a:schemeClr val="dk1"/>
          </a:fontRef>
        </p:style>
        <p:txBody>
          <a:bodyPr>
            <a:normAutofit/>
          </a:bodyPr>
          <a:lstStyle/>
          <a:p>
            <a:r>
              <a:rPr lang="ja-JP" altLang="en-US" sz="2800" b="1" u="sng" dirty="0" smtClean="0"/>
              <a:t>グローバル人材指標に関連する選考研究</a:t>
            </a:r>
            <a:r>
              <a:rPr lang="en-US" altLang="ja-JP" sz="2800" b="1" u="sng" dirty="0" smtClean="0"/>
              <a:t/>
            </a:r>
            <a:br>
              <a:rPr lang="en-US" altLang="ja-JP" sz="2800" b="1" u="sng" dirty="0" smtClean="0"/>
            </a:br>
            <a:r>
              <a:rPr lang="en-US" altLang="ja-JP" sz="2800" b="1" u="sng" dirty="0" smtClean="0"/>
              <a:t>Examples </a:t>
            </a:r>
            <a:r>
              <a:rPr lang="en-US" altLang="ja-JP" sz="2800" b="1" u="sng" dirty="0" smtClean="0"/>
              <a:t>of Previous </a:t>
            </a:r>
            <a:r>
              <a:rPr lang="en-US" altLang="ja-JP" sz="2800" b="1" u="sng" dirty="0" smtClean="0"/>
              <a:t>Research</a:t>
            </a:r>
            <a:endParaRPr kumimoji="1" lang="ja-JP" altLang="en-US" sz="2800" b="1" u="sng"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84912344"/>
              </p:ext>
            </p:extLst>
          </p:nvPr>
        </p:nvGraphicFramePr>
        <p:xfrm>
          <a:off x="107504" y="1268760"/>
          <a:ext cx="892899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97BDB2AE-5CE7-424F-832B-38F64F4FE188}" type="slidenum">
              <a:rPr kumimoji="1" lang="ja-JP" altLang="en-US" sz="1600" b="1" smtClean="0">
                <a:solidFill>
                  <a:schemeClr val="tx1"/>
                </a:solidFill>
              </a:rPr>
              <a:t>6</a:t>
            </a:fld>
            <a:endParaRPr kumimoji="1" lang="ja-JP" altLang="en-US" sz="1600" b="1" dirty="0">
              <a:solidFill>
                <a:schemeClr val="tx1"/>
              </a:solidFill>
            </a:endParaRPr>
          </a:p>
        </p:txBody>
      </p:sp>
      <p:sp>
        <p:nvSpPr>
          <p:cNvPr id="3" name="日付プレースホルダー 2"/>
          <p:cNvSpPr>
            <a:spLocks noGrp="1"/>
          </p:cNvSpPr>
          <p:nvPr>
            <p:ph type="dt" sz="half" idx="10"/>
          </p:nvPr>
        </p:nvSpPr>
        <p:spPr/>
        <p:txBody>
          <a:bodyPr/>
          <a:lstStyle/>
          <a:p>
            <a:r>
              <a:rPr kumimoji="1" lang="en-US" altLang="ja-JP" smtClean="0"/>
              <a:t>2012/5/18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S.Ashizawa</a:t>
            </a:r>
            <a:endParaRPr kumimoji="1" lang="ja-JP" altLang="en-US"/>
          </a:p>
        </p:txBody>
      </p:sp>
    </p:spTree>
    <p:extLst>
      <p:ext uri="{BB962C8B-B14F-4D97-AF65-F5344CB8AC3E}">
        <p14:creationId xmlns:p14="http://schemas.microsoft.com/office/powerpoint/2010/main" val="2578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フリーフォーム 19"/>
          <p:cNvSpPr/>
          <p:nvPr/>
        </p:nvSpPr>
        <p:spPr>
          <a:xfrm>
            <a:off x="1039091" y="3297382"/>
            <a:ext cx="5749636" cy="1886330"/>
          </a:xfrm>
          <a:custGeom>
            <a:avLst/>
            <a:gdLst>
              <a:gd name="connsiteX0" fmla="*/ 0 w 5749636"/>
              <a:gd name="connsiteY0" fmla="*/ 1884218 h 1886330"/>
              <a:gd name="connsiteX1" fmla="*/ 69273 w 5749636"/>
              <a:gd name="connsiteY1" fmla="*/ 1842654 h 1886330"/>
              <a:gd name="connsiteX2" fmla="*/ 110836 w 5749636"/>
              <a:gd name="connsiteY2" fmla="*/ 1773382 h 1886330"/>
              <a:gd name="connsiteX3" fmla="*/ 207818 w 5749636"/>
              <a:gd name="connsiteY3" fmla="*/ 1676400 h 1886330"/>
              <a:gd name="connsiteX4" fmla="*/ 374073 w 5749636"/>
              <a:gd name="connsiteY4" fmla="*/ 1593273 h 1886330"/>
              <a:gd name="connsiteX5" fmla="*/ 415636 w 5749636"/>
              <a:gd name="connsiteY5" fmla="*/ 1579418 h 1886330"/>
              <a:gd name="connsiteX6" fmla="*/ 443345 w 5749636"/>
              <a:gd name="connsiteY6" fmla="*/ 1468582 h 1886330"/>
              <a:gd name="connsiteX7" fmla="*/ 484909 w 5749636"/>
              <a:gd name="connsiteY7" fmla="*/ 1440873 h 1886330"/>
              <a:gd name="connsiteX8" fmla="*/ 595745 w 5749636"/>
              <a:gd name="connsiteY8" fmla="*/ 1357745 h 1886330"/>
              <a:gd name="connsiteX9" fmla="*/ 734291 w 5749636"/>
              <a:gd name="connsiteY9" fmla="*/ 1316182 h 1886330"/>
              <a:gd name="connsiteX10" fmla="*/ 775854 w 5749636"/>
              <a:gd name="connsiteY10" fmla="*/ 1288473 h 1886330"/>
              <a:gd name="connsiteX11" fmla="*/ 803564 w 5749636"/>
              <a:gd name="connsiteY11" fmla="*/ 1260763 h 1886330"/>
              <a:gd name="connsiteX12" fmla="*/ 858982 w 5749636"/>
              <a:gd name="connsiteY12" fmla="*/ 1233054 h 1886330"/>
              <a:gd name="connsiteX13" fmla="*/ 942109 w 5749636"/>
              <a:gd name="connsiteY13" fmla="*/ 1205345 h 1886330"/>
              <a:gd name="connsiteX14" fmla="*/ 997527 w 5749636"/>
              <a:gd name="connsiteY14" fmla="*/ 1094509 h 1886330"/>
              <a:gd name="connsiteX15" fmla="*/ 1080654 w 5749636"/>
              <a:gd name="connsiteY15" fmla="*/ 858982 h 1886330"/>
              <a:gd name="connsiteX16" fmla="*/ 1136073 w 5749636"/>
              <a:gd name="connsiteY16" fmla="*/ 817418 h 1886330"/>
              <a:gd name="connsiteX17" fmla="*/ 1163782 w 5749636"/>
              <a:gd name="connsiteY17" fmla="*/ 775854 h 1886330"/>
              <a:gd name="connsiteX18" fmla="*/ 1233054 w 5749636"/>
              <a:gd name="connsiteY18" fmla="*/ 720436 h 1886330"/>
              <a:gd name="connsiteX19" fmla="*/ 1343891 w 5749636"/>
              <a:gd name="connsiteY19" fmla="*/ 554182 h 1886330"/>
              <a:gd name="connsiteX20" fmla="*/ 1413164 w 5749636"/>
              <a:gd name="connsiteY20" fmla="*/ 429491 h 1886330"/>
              <a:gd name="connsiteX21" fmla="*/ 1440873 w 5749636"/>
              <a:gd name="connsiteY21" fmla="*/ 387927 h 1886330"/>
              <a:gd name="connsiteX22" fmla="*/ 1537854 w 5749636"/>
              <a:gd name="connsiteY22" fmla="*/ 346363 h 1886330"/>
              <a:gd name="connsiteX23" fmla="*/ 1565564 w 5749636"/>
              <a:gd name="connsiteY23" fmla="*/ 318654 h 1886330"/>
              <a:gd name="connsiteX24" fmla="*/ 1620982 w 5749636"/>
              <a:gd name="connsiteY24" fmla="*/ 304800 h 1886330"/>
              <a:gd name="connsiteX25" fmla="*/ 1717964 w 5749636"/>
              <a:gd name="connsiteY25" fmla="*/ 277091 h 1886330"/>
              <a:gd name="connsiteX26" fmla="*/ 1759527 w 5749636"/>
              <a:gd name="connsiteY26" fmla="*/ 263236 h 1886330"/>
              <a:gd name="connsiteX27" fmla="*/ 1842654 w 5749636"/>
              <a:gd name="connsiteY27" fmla="*/ 221673 h 1886330"/>
              <a:gd name="connsiteX28" fmla="*/ 1981200 w 5749636"/>
              <a:gd name="connsiteY28" fmla="*/ 207818 h 1886330"/>
              <a:gd name="connsiteX29" fmla="*/ 2064327 w 5749636"/>
              <a:gd name="connsiteY29" fmla="*/ 180109 h 1886330"/>
              <a:gd name="connsiteX30" fmla="*/ 2175164 w 5749636"/>
              <a:gd name="connsiteY30" fmla="*/ 152400 h 1886330"/>
              <a:gd name="connsiteX31" fmla="*/ 2189018 w 5749636"/>
              <a:gd name="connsiteY31" fmla="*/ 110836 h 1886330"/>
              <a:gd name="connsiteX32" fmla="*/ 2286000 w 5749636"/>
              <a:gd name="connsiteY32" fmla="*/ 96982 h 1886330"/>
              <a:gd name="connsiteX33" fmla="*/ 2576945 w 5749636"/>
              <a:gd name="connsiteY33" fmla="*/ 41563 h 1886330"/>
              <a:gd name="connsiteX34" fmla="*/ 3186545 w 5749636"/>
              <a:gd name="connsiteY34" fmla="*/ 27709 h 1886330"/>
              <a:gd name="connsiteX35" fmla="*/ 3394364 w 5749636"/>
              <a:gd name="connsiteY35" fmla="*/ 13854 h 1886330"/>
              <a:gd name="connsiteX36" fmla="*/ 3505200 w 5749636"/>
              <a:gd name="connsiteY36" fmla="*/ 0 h 1886330"/>
              <a:gd name="connsiteX37" fmla="*/ 3934691 w 5749636"/>
              <a:gd name="connsiteY37" fmla="*/ 13854 h 1886330"/>
              <a:gd name="connsiteX38" fmla="*/ 3990109 w 5749636"/>
              <a:gd name="connsiteY38" fmla="*/ 69273 h 1886330"/>
              <a:gd name="connsiteX39" fmla="*/ 4003964 w 5749636"/>
              <a:gd name="connsiteY39" fmla="*/ 124691 h 1886330"/>
              <a:gd name="connsiteX40" fmla="*/ 4045527 w 5749636"/>
              <a:gd name="connsiteY40" fmla="*/ 180109 h 1886330"/>
              <a:gd name="connsiteX41" fmla="*/ 4073236 w 5749636"/>
              <a:gd name="connsiteY41" fmla="*/ 235527 h 1886330"/>
              <a:gd name="connsiteX42" fmla="*/ 4114800 w 5749636"/>
              <a:gd name="connsiteY42" fmla="*/ 277091 h 1886330"/>
              <a:gd name="connsiteX43" fmla="*/ 4142509 w 5749636"/>
              <a:gd name="connsiteY43" fmla="*/ 318654 h 1886330"/>
              <a:gd name="connsiteX44" fmla="*/ 4253345 w 5749636"/>
              <a:gd name="connsiteY44" fmla="*/ 415636 h 1886330"/>
              <a:gd name="connsiteX45" fmla="*/ 4294909 w 5749636"/>
              <a:gd name="connsiteY45" fmla="*/ 457200 h 1886330"/>
              <a:gd name="connsiteX46" fmla="*/ 4350327 w 5749636"/>
              <a:gd name="connsiteY46" fmla="*/ 595745 h 1886330"/>
              <a:gd name="connsiteX47" fmla="*/ 4378036 w 5749636"/>
              <a:gd name="connsiteY47" fmla="*/ 665018 h 1886330"/>
              <a:gd name="connsiteX48" fmla="*/ 4405745 w 5749636"/>
              <a:gd name="connsiteY48" fmla="*/ 803563 h 1886330"/>
              <a:gd name="connsiteX49" fmla="*/ 4461164 w 5749636"/>
              <a:gd name="connsiteY49" fmla="*/ 858982 h 1886330"/>
              <a:gd name="connsiteX50" fmla="*/ 4488873 w 5749636"/>
              <a:gd name="connsiteY50" fmla="*/ 900545 h 1886330"/>
              <a:gd name="connsiteX51" fmla="*/ 4516582 w 5749636"/>
              <a:gd name="connsiteY51" fmla="*/ 997527 h 1886330"/>
              <a:gd name="connsiteX52" fmla="*/ 4530436 w 5749636"/>
              <a:gd name="connsiteY52" fmla="*/ 1039091 h 1886330"/>
              <a:gd name="connsiteX53" fmla="*/ 4544291 w 5749636"/>
              <a:gd name="connsiteY53" fmla="*/ 1094509 h 1886330"/>
              <a:gd name="connsiteX54" fmla="*/ 4585854 w 5749636"/>
              <a:gd name="connsiteY54" fmla="*/ 1205345 h 1886330"/>
              <a:gd name="connsiteX55" fmla="*/ 4682836 w 5749636"/>
              <a:gd name="connsiteY55" fmla="*/ 1371600 h 1886330"/>
              <a:gd name="connsiteX56" fmla="*/ 4738254 w 5749636"/>
              <a:gd name="connsiteY56" fmla="*/ 1413163 h 1886330"/>
              <a:gd name="connsiteX57" fmla="*/ 4765964 w 5749636"/>
              <a:gd name="connsiteY57" fmla="*/ 1468582 h 1886330"/>
              <a:gd name="connsiteX58" fmla="*/ 4835236 w 5749636"/>
              <a:gd name="connsiteY58" fmla="*/ 1579418 h 1886330"/>
              <a:gd name="connsiteX59" fmla="*/ 4946073 w 5749636"/>
              <a:gd name="connsiteY59" fmla="*/ 1704109 h 1886330"/>
              <a:gd name="connsiteX60" fmla="*/ 5029200 w 5749636"/>
              <a:gd name="connsiteY60" fmla="*/ 1731818 h 1886330"/>
              <a:gd name="connsiteX61" fmla="*/ 5112327 w 5749636"/>
              <a:gd name="connsiteY61" fmla="*/ 1745673 h 1886330"/>
              <a:gd name="connsiteX62" fmla="*/ 5264727 w 5749636"/>
              <a:gd name="connsiteY62" fmla="*/ 1759527 h 1886330"/>
              <a:gd name="connsiteX63" fmla="*/ 5403273 w 5749636"/>
              <a:gd name="connsiteY63" fmla="*/ 1773382 h 1886330"/>
              <a:gd name="connsiteX64" fmla="*/ 5500254 w 5749636"/>
              <a:gd name="connsiteY64" fmla="*/ 1787236 h 1886330"/>
              <a:gd name="connsiteX65" fmla="*/ 5541818 w 5749636"/>
              <a:gd name="connsiteY65" fmla="*/ 1801091 h 1886330"/>
              <a:gd name="connsiteX66" fmla="*/ 5638800 w 5749636"/>
              <a:gd name="connsiteY66" fmla="*/ 1814945 h 1886330"/>
              <a:gd name="connsiteX67" fmla="*/ 5721927 w 5749636"/>
              <a:gd name="connsiteY67" fmla="*/ 1884218 h 1886330"/>
              <a:gd name="connsiteX68" fmla="*/ 5749636 w 5749636"/>
              <a:gd name="connsiteY68" fmla="*/ 1884218 h 188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49636" h="1886330">
                <a:moveTo>
                  <a:pt x="0" y="1884218"/>
                </a:moveTo>
                <a:cubicBezTo>
                  <a:pt x="23091" y="1870363"/>
                  <a:pt x="50232" y="1861695"/>
                  <a:pt x="69273" y="1842654"/>
                </a:cubicBezTo>
                <a:cubicBezTo>
                  <a:pt x="88314" y="1823613"/>
                  <a:pt x="95899" y="1795788"/>
                  <a:pt x="110836" y="1773382"/>
                </a:cubicBezTo>
                <a:cubicBezTo>
                  <a:pt x="150091" y="1714499"/>
                  <a:pt x="150090" y="1716810"/>
                  <a:pt x="207818" y="1676400"/>
                </a:cubicBezTo>
                <a:cubicBezTo>
                  <a:pt x="305485" y="1608034"/>
                  <a:pt x="267915" y="1628659"/>
                  <a:pt x="374073" y="1593273"/>
                </a:cubicBezTo>
                <a:lnTo>
                  <a:pt x="415636" y="1579418"/>
                </a:lnTo>
                <a:cubicBezTo>
                  <a:pt x="416325" y="1575972"/>
                  <a:pt x="431986" y="1482781"/>
                  <a:pt x="443345" y="1468582"/>
                </a:cubicBezTo>
                <a:cubicBezTo>
                  <a:pt x="453747" y="1455580"/>
                  <a:pt x="471907" y="1451275"/>
                  <a:pt x="484909" y="1440873"/>
                </a:cubicBezTo>
                <a:cubicBezTo>
                  <a:pt x="531801" y="1403359"/>
                  <a:pt x="512877" y="1385367"/>
                  <a:pt x="595745" y="1357745"/>
                </a:cubicBezTo>
                <a:cubicBezTo>
                  <a:pt x="696937" y="1324015"/>
                  <a:pt x="650537" y="1337120"/>
                  <a:pt x="734291" y="1316182"/>
                </a:cubicBezTo>
                <a:cubicBezTo>
                  <a:pt x="748145" y="1306946"/>
                  <a:pt x="762852" y="1298875"/>
                  <a:pt x="775854" y="1288473"/>
                </a:cubicBezTo>
                <a:cubicBezTo>
                  <a:pt x="786054" y="1280313"/>
                  <a:pt x="792695" y="1268009"/>
                  <a:pt x="803564" y="1260763"/>
                </a:cubicBezTo>
                <a:cubicBezTo>
                  <a:pt x="820748" y="1249307"/>
                  <a:pt x="839806" y="1240724"/>
                  <a:pt x="858982" y="1233054"/>
                </a:cubicBezTo>
                <a:cubicBezTo>
                  <a:pt x="886101" y="1222206"/>
                  <a:pt x="942109" y="1205345"/>
                  <a:pt x="942109" y="1205345"/>
                </a:cubicBezTo>
                <a:cubicBezTo>
                  <a:pt x="976341" y="1148293"/>
                  <a:pt x="983209" y="1148201"/>
                  <a:pt x="997527" y="1094509"/>
                </a:cubicBezTo>
                <a:cubicBezTo>
                  <a:pt x="1019992" y="1010265"/>
                  <a:pt x="1021783" y="926263"/>
                  <a:pt x="1080654" y="858982"/>
                </a:cubicBezTo>
                <a:cubicBezTo>
                  <a:pt x="1095860" y="841604"/>
                  <a:pt x="1117600" y="831273"/>
                  <a:pt x="1136073" y="817418"/>
                </a:cubicBezTo>
                <a:cubicBezTo>
                  <a:pt x="1145309" y="803563"/>
                  <a:pt x="1152008" y="787628"/>
                  <a:pt x="1163782" y="775854"/>
                </a:cubicBezTo>
                <a:cubicBezTo>
                  <a:pt x="1184691" y="754944"/>
                  <a:pt x="1214407" y="743386"/>
                  <a:pt x="1233054" y="720436"/>
                </a:cubicBezTo>
                <a:cubicBezTo>
                  <a:pt x="1275054" y="668744"/>
                  <a:pt x="1319155" y="616023"/>
                  <a:pt x="1343891" y="554182"/>
                </a:cubicBezTo>
                <a:cubicBezTo>
                  <a:pt x="1383863" y="454250"/>
                  <a:pt x="1353254" y="513365"/>
                  <a:pt x="1413164" y="429491"/>
                </a:cubicBezTo>
                <a:cubicBezTo>
                  <a:pt x="1422842" y="415941"/>
                  <a:pt x="1428081" y="398587"/>
                  <a:pt x="1440873" y="387927"/>
                </a:cubicBezTo>
                <a:cubicBezTo>
                  <a:pt x="1463698" y="368906"/>
                  <a:pt x="1508981" y="355988"/>
                  <a:pt x="1537854" y="346363"/>
                </a:cubicBezTo>
                <a:cubicBezTo>
                  <a:pt x="1547091" y="337127"/>
                  <a:pt x="1553881" y="324496"/>
                  <a:pt x="1565564" y="318654"/>
                </a:cubicBezTo>
                <a:cubicBezTo>
                  <a:pt x="1582595" y="310139"/>
                  <a:pt x="1602612" y="309810"/>
                  <a:pt x="1620982" y="304800"/>
                </a:cubicBezTo>
                <a:cubicBezTo>
                  <a:pt x="1653418" y="295954"/>
                  <a:pt x="1685761" y="286752"/>
                  <a:pt x="1717964" y="277091"/>
                </a:cubicBezTo>
                <a:cubicBezTo>
                  <a:pt x="1731952" y="272895"/>
                  <a:pt x="1746465" y="269767"/>
                  <a:pt x="1759527" y="263236"/>
                </a:cubicBezTo>
                <a:cubicBezTo>
                  <a:pt x="1805192" y="240403"/>
                  <a:pt x="1792354" y="229411"/>
                  <a:pt x="1842654" y="221673"/>
                </a:cubicBezTo>
                <a:cubicBezTo>
                  <a:pt x="1888527" y="214616"/>
                  <a:pt x="1935018" y="212436"/>
                  <a:pt x="1981200" y="207818"/>
                </a:cubicBezTo>
                <a:cubicBezTo>
                  <a:pt x="2008909" y="198582"/>
                  <a:pt x="2035686" y="185837"/>
                  <a:pt x="2064327" y="180109"/>
                </a:cubicBezTo>
                <a:cubicBezTo>
                  <a:pt x="2147920" y="163390"/>
                  <a:pt x="2111260" y="173700"/>
                  <a:pt x="2175164" y="152400"/>
                </a:cubicBezTo>
                <a:cubicBezTo>
                  <a:pt x="2179782" y="138545"/>
                  <a:pt x="2175956" y="117367"/>
                  <a:pt x="2189018" y="110836"/>
                </a:cubicBezTo>
                <a:cubicBezTo>
                  <a:pt x="2218226" y="96232"/>
                  <a:pt x="2254319" y="104902"/>
                  <a:pt x="2286000" y="96982"/>
                </a:cubicBezTo>
                <a:cubicBezTo>
                  <a:pt x="2478741" y="48798"/>
                  <a:pt x="2167923" y="50859"/>
                  <a:pt x="2576945" y="41563"/>
                </a:cubicBezTo>
                <a:lnTo>
                  <a:pt x="3186545" y="27709"/>
                </a:lnTo>
                <a:cubicBezTo>
                  <a:pt x="3255818" y="23091"/>
                  <a:pt x="3325198" y="19868"/>
                  <a:pt x="3394364" y="13854"/>
                </a:cubicBezTo>
                <a:cubicBezTo>
                  <a:pt x="3431457" y="10629"/>
                  <a:pt x="3467967" y="0"/>
                  <a:pt x="3505200" y="0"/>
                </a:cubicBezTo>
                <a:cubicBezTo>
                  <a:pt x="3648438" y="0"/>
                  <a:pt x="3791527" y="9236"/>
                  <a:pt x="3934691" y="13854"/>
                </a:cubicBezTo>
                <a:cubicBezTo>
                  <a:pt x="3953164" y="32327"/>
                  <a:pt x="3976263" y="47119"/>
                  <a:pt x="3990109" y="69273"/>
                </a:cubicBezTo>
                <a:cubicBezTo>
                  <a:pt x="4000201" y="85420"/>
                  <a:pt x="3995449" y="107660"/>
                  <a:pt x="4003964" y="124691"/>
                </a:cubicBezTo>
                <a:cubicBezTo>
                  <a:pt x="4014290" y="145344"/>
                  <a:pt x="4033289" y="160528"/>
                  <a:pt x="4045527" y="180109"/>
                </a:cubicBezTo>
                <a:cubicBezTo>
                  <a:pt x="4056473" y="197623"/>
                  <a:pt x="4061232" y="218721"/>
                  <a:pt x="4073236" y="235527"/>
                </a:cubicBezTo>
                <a:cubicBezTo>
                  <a:pt x="4084624" y="251471"/>
                  <a:pt x="4102257" y="262039"/>
                  <a:pt x="4114800" y="277091"/>
                </a:cubicBezTo>
                <a:cubicBezTo>
                  <a:pt x="4125460" y="289883"/>
                  <a:pt x="4131673" y="306012"/>
                  <a:pt x="4142509" y="318654"/>
                </a:cubicBezTo>
                <a:cubicBezTo>
                  <a:pt x="4205515" y="392162"/>
                  <a:pt x="4184752" y="356842"/>
                  <a:pt x="4253345" y="415636"/>
                </a:cubicBezTo>
                <a:cubicBezTo>
                  <a:pt x="4268221" y="428387"/>
                  <a:pt x="4281054" y="443345"/>
                  <a:pt x="4294909" y="457200"/>
                </a:cubicBezTo>
                <a:lnTo>
                  <a:pt x="4350327" y="595745"/>
                </a:lnTo>
                <a:lnTo>
                  <a:pt x="4378036" y="665018"/>
                </a:lnTo>
                <a:cubicBezTo>
                  <a:pt x="4378506" y="668311"/>
                  <a:pt x="4388474" y="779384"/>
                  <a:pt x="4405745" y="803563"/>
                </a:cubicBezTo>
                <a:cubicBezTo>
                  <a:pt x="4420930" y="824822"/>
                  <a:pt x="4442691" y="840509"/>
                  <a:pt x="4461164" y="858982"/>
                </a:cubicBezTo>
                <a:cubicBezTo>
                  <a:pt x="4472938" y="870756"/>
                  <a:pt x="4479637" y="886691"/>
                  <a:pt x="4488873" y="900545"/>
                </a:cubicBezTo>
                <a:cubicBezTo>
                  <a:pt x="4522090" y="1000201"/>
                  <a:pt x="4481789" y="875751"/>
                  <a:pt x="4516582" y="997527"/>
                </a:cubicBezTo>
                <a:cubicBezTo>
                  <a:pt x="4520594" y="1011569"/>
                  <a:pt x="4526424" y="1025049"/>
                  <a:pt x="4530436" y="1039091"/>
                </a:cubicBezTo>
                <a:cubicBezTo>
                  <a:pt x="4535667" y="1057400"/>
                  <a:pt x="4539060" y="1076200"/>
                  <a:pt x="4544291" y="1094509"/>
                </a:cubicBezTo>
                <a:cubicBezTo>
                  <a:pt x="4553003" y="1125001"/>
                  <a:pt x="4574869" y="1181545"/>
                  <a:pt x="4585854" y="1205345"/>
                </a:cubicBezTo>
                <a:cubicBezTo>
                  <a:pt x="4608295" y="1253966"/>
                  <a:pt x="4640697" y="1329461"/>
                  <a:pt x="4682836" y="1371600"/>
                </a:cubicBezTo>
                <a:cubicBezTo>
                  <a:pt x="4699164" y="1387928"/>
                  <a:pt x="4719781" y="1399309"/>
                  <a:pt x="4738254" y="1413163"/>
                </a:cubicBezTo>
                <a:cubicBezTo>
                  <a:pt x="4747491" y="1431636"/>
                  <a:pt x="4755557" y="1450742"/>
                  <a:pt x="4765964" y="1468582"/>
                </a:cubicBezTo>
                <a:cubicBezTo>
                  <a:pt x="4787916" y="1506215"/>
                  <a:pt x="4811846" y="1542662"/>
                  <a:pt x="4835236" y="1579418"/>
                </a:cubicBezTo>
                <a:cubicBezTo>
                  <a:pt x="4860116" y="1618515"/>
                  <a:pt x="4908983" y="1691746"/>
                  <a:pt x="4946073" y="1704109"/>
                </a:cubicBezTo>
                <a:cubicBezTo>
                  <a:pt x="4973782" y="1713345"/>
                  <a:pt x="5000390" y="1727016"/>
                  <a:pt x="5029200" y="1731818"/>
                </a:cubicBezTo>
                <a:cubicBezTo>
                  <a:pt x="5056909" y="1736436"/>
                  <a:pt x="5084428" y="1742391"/>
                  <a:pt x="5112327" y="1745673"/>
                </a:cubicBezTo>
                <a:cubicBezTo>
                  <a:pt x="5162987" y="1751633"/>
                  <a:pt x="5213947" y="1754691"/>
                  <a:pt x="5264727" y="1759527"/>
                </a:cubicBezTo>
                <a:lnTo>
                  <a:pt x="5403273" y="1773382"/>
                </a:lnTo>
                <a:cubicBezTo>
                  <a:pt x="5435705" y="1777197"/>
                  <a:pt x="5467927" y="1782618"/>
                  <a:pt x="5500254" y="1787236"/>
                </a:cubicBezTo>
                <a:cubicBezTo>
                  <a:pt x="5514109" y="1791854"/>
                  <a:pt x="5527497" y="1798227"/>
                  <a:pt x="5541818" y="1801091"/>
                </a:cubicBezTo>
                <a:cubicBezTo>
                  <a:pt x="5573839" y="1807495"/>
                  <a:pt x="5607522" y="1805562"/>
                  <a:pt x="5638800" y="1814945"/>
                </a:cubicBezTo>
                <a:cubicBezTo>
                  <a:pt x="5686381" y="1829219"/>
                  <a:pt x="5680693" y="1859477"/>
                  <a:pt x="5721927" y="1884218"/>
                </a:cubicBezTo>
                <a:cubicBezTo>
                  <a:pt x="5729847" y="1888970"/>
                  <a:pt x="5740400" y="1884218"/>
                  <a:pt x="5749636" y="1884218"/>
                </a:cubicBezTo>
              </a:path>
            </a:pathLst>
          </a:cu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1094509" y="2838904"/>
            <a:ext cx="6026727" cy="2453532"/>
          </a:xfrm>
          <a:custGeom>
            <a:avLst/>
            <a:gdLst>
              <a:gd name="connsiteX0" fmla="*/ 0 w 6026727"/>
              <a:gd name="connsiteY0" fmla="*/ 2453532 h 2453532"/>
              <a:gd name="connsiteX1" fmla="*/ 166255 w 6026727"/>
              <a:gd name="connsiteY1" fmla="*/ 2439678 h 2453532"/>
              <a:gd name="connsiteX2" fmla="*/ 263236 w 6026727"/>
              <a:gd name="connsiteY2" fmla="*/ 2425823 h 2453532"/>
              <a:gd name="connsiteX3" fmla="*/ 332509 w 6026727"/>
              <a:gd name="connsiteY3" fmla="*/ 2411969 h 2453532"/>
              <a:gd name="connsiteX4" fmla="*/ 762000 w 6026727"/>
              <a:gd name="connsiteY4" fmla="*/ 2398114 h 2453532"/>
              <a:gd name="connsiteX5" fmla="*/ 997527 w 6026727"/>
              <a:gd name="connsiteY5" fmla="*/ 2370405 h 2453532"/>
              <a:gd name="connsiteX6" fmla="*/ 1052946 w 6026727"/>
              <a:gd name="connsiteY6" fmla="*/ 2356551 h 2453532"/>
              <a:gd name="connsiteX7" fmla="*/ 1302327 w 6026727"/>
              <a:gd name="connsiteY7" fmla="*/ 2342696 h 2453532"/>
              <a:gd name="connsiteX8" fmla="*/ 1330036 w 6026727"/>
              <a:gd name="connsiteY8" fmla="*/ 2301132 h 2453532"/>
              <a:gd name="connsiteX9" fmla="*/ 1357746 w 6026727"/>
              <a:gd name="connsiteY9" fmla="*/ 2273423 h 2453532"/>
              <a:gd name="connsiteX10" fmla="*/ 1385455 w 6026727"/>
              <a:gd name="connsiteY10" fmla="*/ 2176441 h 2453532"/>
              <a:gd name="connsiteX11" fmla="*/ 1427018 w 6026727"/>
              <a:gd name="connsiteY11" fmla="*/ 2148732 h 2453532"/>
              <a:gd name="connsiteX12" fmla="*/ 1454727 w 6026727"/>
              <a:gd name="connsiteY12" fmla="*/ 2107169 h 2453532"/>
              <a:gd name="connsiteX13" fmla="*/ 1537855 w 6026727"/>
              <a:gd name="connsiteY13" fmla="*/ 2079460 h 2453532"/>
              <a:gd name="connsiteX14" fmla="*/ 1607127 w 6026727"/>
              <a:gd name="connsiteY14" fmla="*/ 2024041 h 2453532"/>
              <a:gd name="connsiteX15" fmla="*/ 1704109 w 6026727"/>
              <a:gd name="connsiteY15" fmla="*/ 1954769 h 2453532"/>
              <a:gd name="connsiteX16" fmla="*/ 1870364 w 6026727"/>
              <a:gd name="connsiteY16" fmla="*/ 1968623 h 2453532"/>
              <a:gd name="connsiteX17" fmla="*/ 1939636 w 6026727"/>
              <a:gd name="connsiteY17" fmla="*/ 2010187 h 2453532"/>
              <a:gd name="connsiteX18" fmla="*/ 2022764 w 6026727"/>
              <a:gd name="connsiteY18" fmla="*/ 2037896 h 2453532"/>
              <a:gd name="connsiteX19" fmla="*/ 2133600 w 6026727"/>
              <a:gd name="connsiteY19" fmla="*/ 2093314 h 2453532"/>
              <a:gd name="connsiteX20" fmla="*/ 2189018 w 6026727"/>
              <a:gd name="connsiteY20" fmla="*/ 2107169 h 2453532"/>
              <a:gd name="connsiteX21" fmla="*/ 2244436 w 6026727"/>
              <a:gd name="connsiteY21" fmla="*/ 2134878 h 2453532"/>
              <a:gd name="connsiteX22" fmla="*/ 2272146 w 6026727"/>
              <a:gd name="connsiteY22" fmla="*/ 2162587 h 2453532"/>
              <a:gd name="connsiteX23" fmla="*/ 2327564 w 6026727"/>
              <a:gd name="connsiteY23" fmla="*/ 2176441 h 2453532"/>
              <a:gd name="connsiteX24" fmla="*/ 2355273 w 6026727"/>
              <a:gd name="connsiteY24" fmla="*/ 2218005 h 2453532"/>
              <a:gd name="connsiteX25" fmla="*/ 2452255 w 6026727"/>
              <a:gd name="connsiteY25" fmla="*/ 2314987 h 2453532"/>
              <a:gd name="connsiteX26" fmla="*/ 3103418 w 6026727"/>
              <a:gd name="connsiteY26" fmla="*/ 2342696 h 2453532"/>
              <a:gd name="connsiteX27" fmla="*/ 3144982 w 6026727"/>
              <a:gd name="connsiteY27" fmla="*/ 2287278 h 2453532"/>
              <a:gd name="connsiteX28" fmla="*/ 3352800 w 6026727"/>
              <a:gd name="connsiteY28" fmla="*/ 2093314 h 2453532"/>
              <a:gd name="connsiteX29" fmla="*/ 3435927 w 6026727"/>
              <a:gd name="connsiteY29" fmla="*/ 2051751 h 2453532"/>
              <a:gd name="connsiteX30" fmla="*/ 3560618 w 6026727"/>
              <a:gd name="connsiteY30" fmla="*/ 1927060 h 2453532"/>
              <a:gd name="connsiteX31" fmla="*/ 3671455 w 6026727"/>
              <a:gd name="connsiteY31" fmla="*/ 1746951 h 2453532"/>
              <a:gd name="connsiteX32" fmla="*/ 3699164 w 6026727"/>
              <a:gd name="connsiteY32" fmla="*/ 1677678 h 2453532"/>
              <a:gd name="connsiteX33" fmla="*/ 3740727 w 6026727"/>
              <a:gd name="connsiteY33" fmla="*/ 1608405 h 2453532"/>
              <a:gd name="connsiteX34" fmla="*/ 3754582 w 6026727"/>
              <a:gd name="connsiteY34" fmla="*/ 1566841 h 2453532"/>
              <a:gd name="connsiteX35" fmla="*/ 3851564 w 6026727"/>
              <a:gd name="connsiteY35" fmla="*/ 1442151 h 2453532"/>
              <a:gd name="connsiteX36" fmla="*/ 3893127 w 6026727"/>
              <a:gd name="connsiteY36" fmla="*/ 1428296 h 2453532"/>
              <a:gd name="connsiteX37" fmla="*/ 4059382 w 6026727"/>
              <a:gd name="connsiteY37" fmla="*/ 1414441 h 2453532"/>
              <a:gd name="connsiteX38" fmla="*/ 4156364 w 6026727"/>
              <a:gd name="connsiteY38" fmla="*/ 1386732 h 2453532"/>
              <a:gd name="connsiteX39" fmla="*/ 4267200 w 6026727"/>
              <a:gd name="connsiteY39" fmla="*/ 1359023 h 2453532"/>
              <a:gd name="connsiteX40" fmla="*/ 4364182 w 6026727"/>
              <a:gd name="connsiteY40" fmla="*/ 1317460 h 2453532"/>
              <a:gd name="connsiteX41" fmla="*/ 4419600 w 6026727"/>
              <a:gd name="connsiteY41" fmla="*/ 1303605 h 2453532"/>
              <a:gd name="connsiteX42" fmla="*/ 4488873 w 6026727"/>
              <a:gd name="connsiteY42" fmla="*/ 1275896 h 2453532"/>
              <a:gd name="connsiteX43" fmla="*/ 4682836 w 6026727"/>
              <a:gd name="connsiteY43" fmla="*/ 1248187 h 2453532"/>
              <a:gd name="connsiteX44" fmla="*/ 4724400 w 6026727"/>
              <a:gd name="connsiteY44" fmla="*/ 1234332 h 2453532"/>
              <a:gd name="connsiteX45" fmla="*/ 4765964 w 6026727"/>
              <a:gd name="connsiteY45" fmla="*/ 1123496 h 2453532"/>
              <a:gd name="connsiteX46" fmla="*/ 4849091 w 6026727"/>
              <a:gd name="connsiteY46" fmla="*/ 1026514 h 2453532"/>
              <a:gd name="connsiteX47" fmla="*/ 4904509 w 6026727"/>
              <a:gd name="connsiteY47" fmla="*/ 943387 h 2453532"/>
              <a:gd name="connsiteX48" fmla="*/ 5029200 w 6026727"/>
              <a:gd name="connsiteY48" fmla="*/ 707860 h 2453532"/>
              <a:gd name="connsiteX49" fmla="*/ 5070764 w 6026727"/>
              <a:gd name="connsiteY49" fmla="*/ 652441 h 2453532"/>
              <a:gd name="connsiteX50" fmla="*/ 5098473 w 6026727"/>
              <a:gd name="connsiteY50" fmla="*/ 610878 h 2453532"/>
              <a:gd name="connsiteX51" fmla="*/ 5140036 w 6026727"/>
              <a:gd name="connsiteY51" fmla="*/ 597023 h 2453532"/>
              <a:gd name="connsiteX52" fmla="*/ 5195455 w 6026727"/>
              <a:gd name="connsiteY52" fmla="*/ 569314 h 2453532"/>
              <a:gd name="connsiteX53" fmla="*/ 5292436 w 6026727"/>
              <a:gd name="connsiteY53" fmla="*/ 527751 h 2453532"/>
              <a:gd name="connsiteX54" fmla="*/ 5403273 w 6026727"/>
              <a:gd name="connsiteY54" fmla="*/ 416914 h 2453532"/>
              <a:gd name="connsiteX55" fmla="*/ 5472546 w 6026727"/>
              <a:gd name="connsiteY55" fmla="*/ 347641 h 2453532"/>
              <a:gd name="connsiteX56" fmla="*/ 5555673 w 6026727"/>
              <a:gd name="connsiteY56" fmla="*/ 209096 h 2453532"/>
              <a:gd name="connsiteX57" fmla="*/ 5611091 w 6026727"/>
              <a:gd name="connsiteY57" fmla="*/ 167532 h 2453532"/>
              <a:gd name="connsiteX58" fmla="*/ 5791200 w 6026727"/>
              <a:gd name="connsiteY58" fmla="*/ 70551 h 2453532"/>
              <a:gd name="connsiteX59" fmla="*/ 5902036 w 6026727"/>
              <a:gd name="connsiteY59" fmla="*/ 28987 h 2453532"/>
              <a:gd name="connsiteX60" fmla="*/ 6026727 w 6026727"/>
              <a:gd name="connsiteY60" fmla="*/ 1278 h 24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26727" h="2453532">
                <a:moveTo>
                  <a:pt x="0" y="2453532"/>
                </a:moveTo>
                <a:cubicBezTo>
                  <a:pt x="55418" y="2448914"/>
                  <a:pt x="110950" y="2445500"/>
                  <a:pt x="166255" y="2439678"/>
                </a:cubicBezTo>
                <a:cubicBezTo>
                  <a:pt x="198731" y="2436260"/>
                  <a:pt x="231025" y="2431191"/>
                  <a:pt x="263236" y="2425823"/>
                </a:cubicBezTo>
                <a:cubicBezTo>
                  <a:pt x="286464" y="2421952"/>
                  <a:pt x="308997" y="2413275"/>
                  <a:pt x="332509" y="2411969"/>
                </a:cubicBezTo>
                <a:cubicBezTo>
                  <a:pt x="475527" y="2404024"/>
                  <a:pt x="618836" y="2402732"/>
                  <a:pt x="762000" y="2398114"/>
                </a:cubicBezTo>
                <a:cubicBezTo>
                  <a:pt x="836327" y="2390682"/>
                  <a:pt x="922646" y="2384020"/>
                  <a:pt x="997527" y="2370405"/>
                </a:cubicBezTo>
                <a:cubicBezTo>
                  <a:pt x="1016261" y="2366999"/>
                  <a:pt x="1033983" y="2358275"/>
                  <a:pt x="1052946" y="2356551"/>
                </a:cubicBezTo>
                <a:cubicBezTo>
                  <a:pt x="1135859" y="2349013"/>
                  <a:pt x="1219200" y="2347314"/>
                  <a:pt x="1302327" y="2342696"/>
                </a:cubicBezTo>
                <a:cubicBezTo>
                  <a:pt x="1311563" y="2328841"/>
                  <a:pt x="1319634" y="2314134"/>
                  <a:pt x="1330036" y="2301132"/>
                </a:cubicBezTo>
                <a:cubicBezTo>
                  <a:pt x="1338196" y="2290932"/>
                  <a:pt x="1351904" y="2285106"/>
                  <a:pt x="1357746" y="2273423"/>
                </a:cubicBezTo>
                <a:cubicBezTo>
                  <a:pt x="1361068" y="2266779"/>
                  <a:pt x="1376373" y="2187794"/>
                  <a:pt x="1385455" y="2176441"/>
                </a:cubicBezTo>
                <a:cubicBezTo>
                  <a:pt x="1395857" y="2163439"/>
                  <a:pt x="1413164" y="2157968"/>
                  <a:pt x="1427018" y="2148732"/>
                </a:cubicBezTo>
                <a:cubicBezTo>
                  <a:pt x="1436254" y="2134878"/>
                  <a:pt x="1440607" y="2115994"/>
                  <a:pt x="1454727" y="2107169"/>
                </a:cubicBezTo>
                <a:cubicBezTo>
                  <a:pt x="1479496" y="2091689"/>
                  <a:pt x="1537855" y="2079460"/>
                  <a:pt x="1537855" y="2079460"/>
                </a:cubicBezTo>
                <a:cubicBezTo>
                  <a:pt x="1640632" y="2010941"/>
                  <a:pt x="1528149" y="2089856"/>
                  <a:pt x="1607127" y="2024041"/>
                </a:cubicBezTo>
                <a:cubicBezTo>
                  <a:pt x="1641487" y="1995408"/>
                  <a:pt x="1668125" y="1978759"/>
                  <a:pt x="1704109" y="1954769"/>
                </a:cubicBezTo>
                <a:cubicBezTo>
                  <a:pt x="1759527" y="1959387"/>
                  <a:pt x="1816232" y="1955886"/>
                  <a:pt x="1870364" y="1968623"/>
                </a:cubicBezTo>
                <a:cubicBezTo>
                  <a:pt x="1896576" y="1974791"/>
                  <a:pt x="1915121" y="1999044"/>
                  <a:pt x="1939636" y="2010187"/>
                </a:cubicBezTo>
                <a:cubicBezTo>
                  <a:pt x="1966226" y="2022273"/>
                  <a:pt x="1995055" y="2028660"/>
                  <a:pt x="2022764" y="2037896"/>
                </a:cubicBezTo>
                <a:cubicBezTo>
                  <a:pt x="2073675" y="2071837"/>
                  <a:pt x="2065812" y="2070718"/>
                  <a:pt x="2133600" y="2093314"/>
                </a:cubicBezTo>
                <a:cubicBezTo>
                  <a:pt x="2151664" y="2099335"/>
                  <a:pt x="2171189" y="2100483"/>
                  <a:pt x="2189018" y="2107169"/>
                </a:cubicBezTo>
                <a:cubicBezTo>
                  <a:pt x="2208356" y="2114421"/>
                  <a:pt x="2227252" y="2123422"/>
                  <a:pt x="2244436" y="2134878"/>
                </a:cubicBezTo>
                <a:cubicBezTo>
                  <a:pt x="2255305" y="2142124"/>
                  <a:pt x="2260463" y="2156745"/>
                  <a:pt x="2272146" y="2162587"/>
                </a:cubicBezTo>
                <a:cubicBezTo>
                  <a:pt x="2289177" y="2171102"/>
                  <a:pt x="2309091" y="2171823"/>
                  <a:pt x="2327564" y="2176441"/>
                </a:cubicBezTo>
                <a:cubicBezTo>
                  <a:pt x="2336800" y="2190296"/>
                  <a:pt x="2344134" y="2205628"/>
                  <a:pt x="2355273" y="2218005"/>
                </a:cubicBezTo>
                <a:cubicBezTo>
                  <a:pt x="2385857" y="2251987"/>
                  <a:pt x="2452255" y="2314987"/>
                  <a:pt x="2452255" y="2314987"/>
                </a:cubicBezTo>
                <a:cubicBezTo>
                  <a:pt x="2532140" y="2554655"/>
                  <a:pt x="2468383" y="2407496"/>
                  <a:pt x="3103418" y="2342696"/>
                </a:cubicBezTo>
                <a:cubicBezTo>
                  <a:pt x="3126390" y="2340352"/>
                  <a:pt x="3129270" y="2304199"/>
                  <a:pt x="3144982" y="2287278"/>
                </a:cubicBezTo>
                <a:cubicBezTo>
                  <a:pt x="3177934" y="2251791"/>
                  <a:pt x="3289804" y="2133402"/>
                  <a:pt x="3352800" y="2093314"/>
                </a:cubicBezTo>
                <a:cubicBezTo>
                  <a:pt x="3378936" y="2076682"/>
                  <a:pt x="3408218" y="2065605"/>
                  <a:pt x="3435927" y="2051751"/>
                </a:cubicBezTo>
                <a:cubicBezTo>
                  <a:pt x="3477491" y="2010187"/>
                  <a:pt x="3528013" y="1975968"/>
                  <a:pt x="3560618" y="1927060"/>
                </a:cubicBezTo>
                <a:cubicBezTo>
                  <a:pt x="3604510" y="1861221"/>
                  <a:pt x="3635489" y="1818881"/>
                  <a:pt x="3671455" y="1746951"/>
                </a:cubicBezTo>
                <a:cubicBezTo>
                  <a:pt x="3682577" y="1724707"/>
                  <a:pt x="3688042" y="1699922"/>
                  <a:pt x="3699164" y="1677678"/>
                </a:cubicBezTo>
                <a:cubicBezTo>
                  <a:pt x="3711207" y="1653592"/>
                  <a:pt x="3728684" y="1632491"/>
                  <a:pt x="3740727" y="1608405"/>
                </a:cubicBezTo>
                <a:cubicBezTo>
                  <a:pt x="3747258" y="1595343"/>
                  <a:pt x="3747490" y="1579607"/>
                  <a:pt x="3754582" y="1566841"/>
                </a:cubicBezTo>
                <a:cubicBezTo>
                  <a:pt x="3770774" y="1537695"/>
                  <a:pt x="3815924" y="1465911"/>
                  <a:pt x="3851564" y="1442151"/>
                </a:cubicBezTo>
                <a:cubicBezTo>
                  <a:pt x="3863715" y="1434050"/>
                  <a:pt x="3878651" y="1430226"/>
                  <a:pt x="3893127" y="1428296"/>
                </a:cubicBezTo>
                <a:cubicBezTo>
                  <a:pt x="3948250" y="1420946"/>
                  <a:pt x="4003964" y="1419059"/>
                  <a:pt x="4059382" y="1414441"/>
                </a:cubicBezTo>
                <a:lnTo>
                  <a:pt x="4156364" y="1386732"/>
                </a:lnTo>
                <a:cubicBezTo>
                  <a:pt x="4193161" y="1376920"/>
                  <a:pt x="4231072" y="1371066"/>
                  <a:pt x="4267200" y="1359023"/>
                </a:cubicBezTo>
                <a:cubicBezTo>
                  <a:pt x="4300566" y="1347901"/>
                  <a:pt x="4331129" y="1329479"/>
                  <a:pt x="4364182" y="1317460"/>
                </a:cubicBezTo>
                <a:cubicBezTo>
                  <a:pt x="4382077" y="1310953"/>
                  <a:pt x="4401536" y="1309626"/>
                  <a:pt x="4419600" y="1303605"/>
                </a:cubicBezTo>
                <a:cubicBezTo>
                  <a:pt x="4443193" y="1295740"/>
                  <a:pt x="4464880" y="1282440"/>
                  <a:pt x="4488873" y="1275896"/>
                </a:cubicBezTo>
                <a:cubicBezTo>
                  <a:pt x="4522685" y="1266675"/>
                  <a:pt x="4658167" y="1251270"/>
                  <a:pt x="4682836" y="1248187"/>
                </a:cubicBezTo>
                <a:cubicBezTo>
                  <a:pt x="4696691" y="1243569"/>
                  <a:pt x="4714073" y="1244659"/>
                  <a:pt x="4724400" y="1234332"/>
                </a:cubicBezTo>
                <a:cubicBezTo>
                  <a:pt x="4760288" y="1198444"/>
                  <a:pt x="4747410" y="1165243"/>
                  <a:pt x="4765964" y="1123496"/>
                </a:cubicBezTo>
                <a:cubicBezTo>
                  <a:pt x="4797626" y="1052256"/>
                  <a:pt x="4796541" y="1061547"/>
                  <a:pt x="4849091" y="1026514"/>
                </a:cubicBezTo>
                <a:cubicBezTo>
                  <a:pt x="4867564" y="998805"/>
                  <a:pt x="4889616" y="973173"/>
                  <a:pt x="4904509" y="943387"/>
                </a:cubicBezTo>
                <a:cubicBezTo>
                  <a:pt x="4943360" y="865685"/>
                  <a:pt x="4980234" y="781308"/>
                  <a:pt x="5029200" y="707860"/>
                </a:cubicBezTo>
                <a:cubicBezTo>
                  <a:pt x="5042009" y="688647"/>
                  <a:pt x="5057342" y="671231"/>
                  <a:pt x="5070764" y="652441"/>
                </a:cubicBezTo>
                <a:cubicBezTo>
                  <a:pt x="5080442" y="638892"/>
                  <a:pt x="5085471" y="621280"/>
                  <a:pt x="5098473" y="610878"/>
                </a:cubicBezTo>
                <a:cubicBezTo>
                  <a:pt x="5109877" y="601755"/>
                  <a:pt x="5126613" y="602776"/>
                  <a:pt x="5140036" y="597023"/>
                </a:cubicBezTo>
                <a:cubicBezTo>
                  <a:pt x="5159019" y="588887"/>
                  <a:pt x="5176472" y="577450"/>
                  <a:pt x="5195455" y="569314"/>
                </a:cubicBezTo>
                <a:cubicBezTo>
                  <a:pt x="5255449" y="543603"/>
                  <a:pt x="5225599" y="569524"/>
                  <a:pt x="5292436" y="527751"/>
                </a:cubicBezTo>
                <a:cubicBezTo>
                  <a:pt x="5366762" y="481298"/>
                  <a:pt x="5339513" y="487759"/>
                  <a:pt x="5403273" y="416914"/>
                </a:cubicBezTo>
                <a:cubicBezTo>
                  <a:pt x="5425118" y="392641"/>
                  <a:pt x="5449455" y="370732"/>
                  <a:pt x="5472546" y="347641"/>
                </a:cubicBezTo>
                <a:cubicBezTo>
                  <a:pt x="5497537" y="297659"/>
                  <a:pt x="5515570" y="249199"/>
                  <a:pt x="5555673" y="209096"/>
                </a:cubicBezTo>
                <a:cubicBezTo>
                  <a:pt x="5572001" y="192768"/>
                  <a:pt x="5592106" y="180676"/>
                  <a:pt x="5611091" y="167532"/>
                </a:cubicBezTo>
                <a:cubicBezTo>
                  <a:pt x="5743477" y="75880"/>
                  <a:pt x="5690426" y="95744"/>
                  <a:pt x="5791200" y="70551"/>
                </a:cubicBezTo>
                <a:cubicBezTo>
                  <a:pt x="5847275" y="14473"/>
                  <a:pt x="5787737" y="63276"/>
                  <a:pt x="5902036" y="28987"/>
                </a:cubicBezTo>
                <a:cubicBezTo>
                  <a:pt x="6028823" y="-9048"/>
                  <a:pt x="5880102" y="1278"/>
                  <a:pt x="6026727" y="1278"/>
                </a:cubicBezTo>
              </a:path>
            </a:pathLst>
          </a:cu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1080655" y="3766978"/>
            <a:ext cx="5666509" cy="1303786"/>
          </a:xfrm>
          <a:custGeom>
            <a:avLst/>
            <a:gdLst>
              <a:gd name="connsiteX0" fmla="*/ 0 w 5666509"/>
              <a:gd name="connsiteY0" fmla="*/ 708040 h 1303786"/>
              <a:gd name="connsiteX1" fmla="*/ 41563 w 5666509"/>
              <a:gd name="connsiteY1" fmla="*/ 638767 h 1303786"/>
              <a:gd name="connsiteX2" fmla="*/ 152400 w 5666509"/>
              <a:gd name="connsiteY2" fmla="*/ 611058 h 1303786"/>
              <a:gd name="connsiteX3" fmla="*/ 249381 w 5666509"/>
              <a:gd name="connsiteY3" fmla="*/ 583349 h 1303786"/>
              <a:gd name="connsiteX4" fmla="*/ 360218 w 5666509"/>
              <a:gd name="connsiteY4" fmla="*/ 569495 h 1303786"/>
              <a:gd name="connsiteX5" fmla="*/ 914400 w 5666509"/>
              <a:gd name="connsiteY5" fmla="*/ 555640 h 1303786"/>
              <a:gd name="connsiteX6" fmla="*/ 1122218 w 5666509"/>
              <a:gd name="connsiteY6" fmla="*/ 527931 h 1303786"/>
              <a:gd name="connsiteX7" fmla="*/ 1233054 w 5666509"/>
              <a:gd name="connsiteY7" fmla="*/ 514077 h 1303786"/>
              <a:gd name="connsiteX8" fmla="*/ 1759527 w 5666509"/>
              <a:gd name="connsiteY8" fmla="*/ 500222 h 1303786"/>
              <a:gd name="connsiteX9" fmla="*/ 1828800 w 5666509"/>
              <a:gd name="connsiteY9" fmla="*/ 486367 h 1303786"/>
              <a:gd name="connsiteX10" fmla="*/ 2050472 w 5666509"/>
              <a:gd name="connsiteY10" fmla="*/ 472513 h 1303786"/>
              <a:gd name="connsiteX11" fmla="*/ 2105890 w 5666509"/>
              <a:gd name="connsiteY11" fmla="*/ 444804 h 1303786"/>
              <a:gd name="connsiteX12" fmla="*/ 2189018 w 5666509"/>
              <a:gd name="connsiteY12" fmla="*/ 417095 h 1303786"/>
              <a:gd name="connsiteX13" fmla="*/ 2355272 w 5666509"/>
              <a:gd name="connsiteY13" fmla="*/ 389386 h 1303786"/>
              <a:gd name="connsiteX14" fmla="*/ 2424545 w 5666509"/>
              <a:gd name="connsiteY14" fmla="*/ 375531 h 1303786"/>
              <a:gd name="connsiteX15" fmla="*/ 2507672 w 5666509"/>
              <a:gd name="connsiteY15" fmla="*/ 347822 h 1303786"/>
              <a:gd name="connsiteX16" fmla="*/ 2812472 w 5666509"/>
              <a:gd name="connsiteY16" fmla="*/ 333967 h 1303786"/>
              <a:gd name="connsiteX17" fmla="*/ 2909454 w 5666509"/>
              <a:gd name="connsiteY17" fmla="*/ 292404 h 1303786"/>
              <a:gd name="connsiteX18" fmla="*/ 2992581 w 5666509"/>
              <a:gd name="connsiteY18" fmla="*/ 250840 h 1303786"/>
              <a:gd name="connsiteX19" fmla="*/ 3214254 w 5666509"/>
              <a:gd name="connsiteY19" fmla="*/ 153858 h 1303786"/>
              <a:gd name="connsiteX20" fmla="*/ 3435927 w 5666509"/>
              <a:gd name="connsiteY20" fmla="*/ 98440 h 1303786"/>
              <a:gd name="connsiteX21" fmla="*/ 3629890 w 5666509"/>
              <a:gd name="connsiteY21" fmla="*/ 70731 h 1303786"/>
              <a:gd name="connsiteX22" fmla="*/ 3699163 w 5666509"/>
              <a:gd name="connsiteY22" fmla="*/ 56877 h 1303786"/>
              <a:gd name="connsiteX23" fmla="*/ 3906981 w 5666509"/>
              <a:gd name="connsiteY23" fmla="*/ 29167 h 1303786"/>
              <a:gd name="connsiteX24" fmla="*/ 3990109 w 5666509"/>
              <a:gd name="connsiteY24" fmla="*/ 15313 h 1303786"/>
              <a:gd name="connsiteX25" fmla="*/ 4142509 w 5666509"/>
              <a:gd name="connsiteY25" fmla="*/ 29167 h 1303786"/>
              <a:gd name="connsiteX26" fmla="*/ 4294909 w 5666509"/>
              <a:gd name="connsiteY26" fmla="*/ 70731 h 1303786"/>
              <a:gd name="connsiteX27" fmla="*/ 4405745 w 5666509"/>
              <a:gd name="connsiteY27" fmla="*/ 112295 h 1303786"/>
              <a:gd name="connsiteX28" fmla="*/ 4488872 w 5666509"/>
              <a:gd name="connsiteY28" fmla="*/ 153858 h 1303786"/>
              <a:gd name="connsiteX29" fmla="*/ 4544290 w 5666509"/>
              <a:gd name="connsiteY29" fmla="*/ 181567 h 1303786"/>
              <a:gd name="connsiteX30" fmla="*/ 4585854 w 5666509"/>
              <a:gd name="connsiteY30" fmla="*/ 195422 h 1303786"/>
              <a:gd name="connsiteX31" fmla="*/ 4668981 w 5666509"/>
              <a:gd name="connsiteY31" fmla="*/ 250840 h 1303786"/>
              <a:gd name="connsiteX32" fmla="*/ 4765963 w 5666509"/>
              <a:gd name="connsiteY32" fmla="*/ 278549 h 1303786"/>
              <a:gd name="connsiteX33" fmla="*/ 4807527 w 5666509"/>
              <a:gd name="connsiteY33" fmla="*/ 361677 h 1303786"/>
              <a:gd name="connsiteX34" fmla="*/ 4835236 w 5666509"/>
              <a:gd name="connsiteY34" fmla="*/ 597204 h 1303786"/>
              <a:gd name="connsiteX35" fmla="*/ 4862945 w 5666509"/>
              <a:gd name="connsiteY35" fmla="*/ 721895 h 1303786"/>
              <a:gd name="connsiteX36" fmla="*/ 4904509 w 5666509"/>
              <a:gd name="connsiteY36" fmla="*/ 763458 h 1303786"/>
              <a:gd name="connsiteX37" fmla="*/ 4973781 w 5666509"/>
              <a:gd name="connsiteY37" fmla="*/ 860440 h 1303786"/>
              <a:gd name="connsiteX38" fmla="*/ 5001490 w 5666509"/>
              <a:gd name="connsiteY38" fmla="*/ 902004 h 1303786"/>
              <a:gd name="connsiteX39" fmla="*/ 5084618 w 5666509"/>
              <a:gd name="connsiteY39" fmla="*/ 971277 h 1303786"/>
              <a:gd name="connsiteX40" fmla="*/ 5140036 w 5666509"/>
              <a:gd name="connsiteY40" fmla="*/ 998986 h 1303786"/>
              <a:gd name="connsiteX41" fmla="*/ 5223163 w 5666509"/>
              <a:gd name="connsiteY41" fmla="*/ 1054404 h 1303786"/>
              <a:gd name="connsiteX42" fmla="*/ 5320145 w 5666509"/>
              <a:gd name="connsiteY42" fmla="*/ 1095967 h 1303786"/>
              <a:gd name="connsiteX43" fmla="*/ 5444836 w 5666509"/>
              <a:gd name="connsiteY43" fmla="*/ 1206804 h 1303786"/>
              <a:gd name="connsiteX44" fmla="*/ 5486400 w 5666509"/>
              <a:gd name="connsiteY44" fmla="*/ 1220658 h 1303786"/>
              <a:gd name="connsiteX45" fmla="*/ 5527963 w 5666509"/>
              <a:gd name="connsiteY45" fmla="*/ 1248367 h 1303786"/>
              <a:gd name="connsiteX46" fmla="*/ 5611090 w 5666509"/>
              <a:gd name="connsiteY46" fmla="*/ 1276077 h 1303786"/>
              <a:gd name="connsiteX47" fmla="*/ 5666509 w 5666509"/>
              <a:gd name="connsiteY47" fmla="*/ 1303786 h 130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666509" h="1303786">
                <a:moveTo>
                  <a:pt x="0" y="708040"/>
                </a:moveTo>
                <a:cubicBezTo>
                  <a:pt x="13854" y="684949"/>
                  <a:pt x="18845" y="653224"/>
                  <a:pt x="41563" y="638767"/>
                </a:cubicBezTo>
                <a:cubicBezTo>
                  <a:pt x="73692" y="618321"/>
                  <a:pt x="115603" y="620870"/>
                  <a:pt x="152400" y="611058"/>
                </a:cubicBezTo>
                <a:cubicBezTo>
                  <a:pt x="184885" y="602395"/>
                  <a:pt x="216413" y="589942"/>
                  <a:pt x="249381" y="583349"/>
                </a:cubicBezTo>
                <a:cubicBezTo>
                  <a:pt x="285891" y="576047"/>
                  <a:pt x="323017" y="571045"/>
                  <a:pt x="360218" y="569495"/>
                </a:cubicBezTo>
                <a:cubicBezTo>
                  <a:pt x="544843" y="561802"/>
                  <a:pt x="729673" y="560258"/>
                  <a:pt x="914400" y="555640"/>
                </a:cubicBezTo>
                <a:lnTo>
                  <a:pt x="1122218" y="527931"/>
                </a:lnTo>
                <a:cubicBezTo>
                  <a:pt x="1159124" y="523010"/>
                  <a:pt x="1195856" y="515694"/>
                  <a:pt x="1233054" y="514077"/>
                </a:cubicBezTo>
                <a:cubicBezTo>
                  <a:pt x="1408440" y="506452"/>
                  <a:pt x="1584036" y="504840"/>
                  <a:pt x="1759527" y="500222"/>
                </a:cubicBezTo>
                <a:cubicBezTo>
                  <a:pt x="1782618" y="495604"/>
                  <a:pt x="1805358" y="488600"/>
                  <a:pt x="1828800" y="486367"/>
                </a:cubicBezTo>
                <a:cubicBezTo>
                  <a:pt x="1902501" y="479348"/>
                  <a:pt x="1977256" y="483495"/>
                  <a:pt x="2050472" y="472513"/>
                </a:cubicBezTo>
                <a:cubicBezTo>
                  <a:pt x="2070897" y="469449"/>
                  <a:pt x="2086714" y="452474"/>
                  <a:pt x="2105890" y="444804"/>
                </a:cubicBezTo>
                <a:cubicBezTo>
                  <a:pt x="2133009" y="433956"/>
                  <a:pt x="2160035" y="420718"/>
                  <a:pt x="2189018" y="417095"/>
                </a:cubicBezTo>
                <a:cubicBezTo>
                  <a:pt x="2369877" y="394487"/>
                  <a:pt x="2237585" y="415539"/>
                  <a:pt x="2355272" y="389386"/>
                </a:cubicBezTo>
                <a:cubicBezTo>
                  <a:pt x="2378260" y="384278"/>
                  <a:pt x="2401826" y="381727"/>
                  <a:pt x="2424545" y="375531"/>
                </a:cubicBezTo>
                <a:cubicBezTo>
                  <a:pt x="2452724" y="367846"/>
                  <a:pt x="2478494" y="349148"/>
                  <a:pt x="2507672" y="347822"/>
                </a:cubicBezTo>
                <a:lnTo>
                  <a:pt x="2812472" y="333967"/>
                </a:lnTo>
                <a:cubicBezTo>
                  <a:pt x="3053947" y="213230"/>
                  <a:pt x="2725970" y="373952"/>
                  <a:pt x="2909454" y="292404"/>
                </a:cubicBezTo>
                <a:cubicBezTo>
                  <a:pt x="2937764" y="279822"/>
                  <a:pt x="2965304" y="265527"/>
                  <a:pt x="2992581" y="250840"/>
                </a:cubicBezTo>
                <a:cubicBezTo>
                  <a:pt x="3116761" y="183974"/>
                  <a:pt x="3066998" y="195090"/>
                  <a:pt x="3214254" y="153858"/>
                </a:cubicBezTo>
                <a:cubicBezTo>
                  <a:pt x="3287598" y="133322"/>
                  <a:pt x="3360527" y="109211"/>
                  <a:pt x="3435927" y="98440"/>
                </a:cubicBezTo>
                <a:cubicBezTo>
                  <a:pt x="3500581" y="89204"/>
                  <a:pt x="3565847" y="83539"/>
                  <a:pt x="3629890" y="70731"/>
                </a:cubicBezTo>
                <a:cubicBezTo>
                  <a:pt x="3652981" y="66113"/>
                  <a:pt x="3675935" y="60748"/>
                  <a:pt x="3699163" y="56877"/>
                </a:cubicBezTo>
                <a:cubicBezTo>
                  <a:pt x="3793388" y="41173"/>
                  <a:pt x="3808910" y="43177"/>
                  <a:pt x="3906981" y="29167"/>
                </a:cubicBezTo>
                <a:cubicBezTo>
                  <a:pt x="3934790" y="25194"/>
                  <a:pt x="3962400" y="19931"/>
                  <a:pt x="3990109" y="15313"/>
                </a:cubicBezTo>
                <a:cubicBezTo>
                  <a:pt x="4067800" y="-10585"/>
                  <a:pt x="4017505" y="-2084"/>
                  <a:pt x="4142509" y="29167"/>
                </a:cubicBezTo>
                <a:cubicBezTo>
                  <a:pt x="4185763" y="39981"/>
                  <a:pt x="4258687" y="57559"/>
                  <a:pt x="4294909" y="70731"/>
                </a:cubicBezTo>
                <a:cubicBezTo>
                  <a:pt x="4454305" y="128693"/>
                  <a:pt x="4250129" y="73390"/>
                  <a:pt x="4405745" y="112295"/>
                </a:cubicBezTo>
                <a:cubicBezTo>
                  <a:pt x="4485623" y="165546"/>
                  <a:pt x="4408567" y="119442"/>
                  <a:pt x="4488872" y="153858"/>
                </a:cubicBezTo>
                <a:cubicBezTo>
                  <a:pt x="4507855" y="161994"/>
                  <a:pt x="4525307" y="173431"/>
                  <a:pt x="4544290" y="181567"/>
                </a:cubicBezTo>
                <a:cubicBezTo>
                  <a:pt x="4557713" y="187320"/>
                  <a:pt x="4573088" y="188330"/>
                  <a:pt x="4585854" y="195422"/>
                </a:cubicBezTo>
                <a:cubicBezTo>
                  <a:pt x="4614965" y="211595"/>
                  <a:pt x="4636673" y="242763"/>
                  <a:pt x="4668981" y="250840"/>
                </a:cubicBezTo>
                <a:cubicBezTo>
                  <a:pt x="4738568" y="268237"/>
                  <a:pt x="4706336" y="258674"/>
                  <a:pt x="4765963" y="278549"/>
                </a:cubicBezTo>
                <a:cubicBezTo>
                  <a:pt x="4784643" y="306570"/>
                  <a:pt x="4803430" y="326852"/>
                  <a:pt x="4807527" y="361677"/>
                </a:cubicBezTo>
                <a:cubicBezTo>
                  <a:pt x="4837317" y="614893"/>
                  <a:pt x="4797527" y="484079"/>
                  <a:pt x="4835236" y="597204"/>
                </a:cubicBezTo>
                <a:cubicBezTo>
                  <a:pt x="4836913" y="607266"/>
                  <a:pt x="4847785" y="699156"/>
                  <a:pt x="4862945" y="721895"/>
                </a:cubicBezTo>
                <a:cubicBezTo>
                  <a:pt x="4873813" y="738197"/>
                  <a:pt x="4890654" y="749604"/>
                  <a:pt x="4904509" y="763458"/>
                </a:cubicBezTo>
                <a:cubicBezTo>
                  <a:pt x="4955782" y="866006"/>
                  <a:pt x="4903572" y="776189"/>
                  <a:pt x="4973781" y="860440"/>
                </a:cubicBezTo>
                <a:cubicBezTo>
                  <a:pt x="4984441" y="873232"/>
                  <a:pt x="4991088" y="889002"/>
                  <a:pt x="5001490" y="902004"/>
                </a:cubicBezTo>
                <a:cubicBezTo>
                  <a:pt x="5020458" y="925714"/>
                  <a:pt x="5063067" y="957808"/>
                  <a:pt x="5084618" y="971277"/>
                </a:cubicBezTo>
                <a:cubicBezTo>
                  <a:pt x="5102132" y="982223"/>
                  <a:pt x="5122326" y="988360"/>
                  <a:pt x="5140036" y="998986"/>
                </a:cubicBezTo>
                <a:cubicBezTo>
                  <a:pt x="5168592" y="1016120"/>
                  <a:pt x="5193377" y="1039511"/>
                  <a:pt x="5223163" y="1054404"/>
                </a:cubicBezTo>
                <a:cubicBezTo>
                  <a:pt x="5291643" y="1088644"/>
                  <a:pt x="5258988" y="1075582"/>
                  <a:pt x="5320145" y="1095967"/>
                </a:cubicBezTo>
                <a:cubicBezTo>
                  <a:pt x="5356864" y="1132687"/>
                  <a:pt x="5395389" y="1182081"/>
                  <a:pt x="5444836" y="1206804"/>
                </a:cubicBezTo>
                <a:cubicBezTo>
                  <a:pt x="5457898" y="1213335"/>
                  <a:pt x="5472545" y="1216040"/>
                  <a:pt x="5486400" y="1220658"/>
                </a:cubicBezTo>
                <a:cubicBezTo>
                  <a:pt x="5500254" y="1229894"/>
                  <a:pt x="5512747" y="1241604"/>
                  <a:pt x="5527963" y="1248367"/>
                </a:cubicBezTo>
                <a:cubicBezTo>
                  <a:pt x="5554653" y="1260230"/>
                  <a:pt x="5583381" y="1266841"/>
                  <a:pt x="5611090" y="1276077"/>
                </a:cubicBezTo>
                <a:cubicBezTo>
                  <a:pt x="5658852" y="1291998"/>
                  <a:pt x="5642327" y="1279604"/>
                  <a:pt x="5666509" y="1303786"/>
                </a:cubicBezTo>
              </a:path>
            </a:pathLst>
          </a:custGeom>
          <a:noFill/>
          <a:ln w="635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1039091" y="3541002"/>
            <a:ext cx="5777345" cy="1696016"/>
          </a:xfrm>
          <a:custGeom>
            <a:avLst/>
            <a:gdLst>
              <a:gd name="connsiteX0" fmla="*/ 0 w 5777345"/>
              <a:gd name="connsiteY0" fmla="*/ 975580 h 1696016"/>
              <a:gd name="connsiteX1" fmla="*/ 55418 w 5777345"/>
              <a:gd name="connsiteY1" fmla="*/ 1044853 h 1696016"/>
              <a:gd name="connsiteX2" fmla="*/ 96982 w 5777345"/>
              <a:gd name="connsiteY2" fmla="*/ 1072562 h 1696016"/>
              <a:gd name="connsiteX3" fmla="*/ 263236 w 5777345"/>
              <a:gd name="connsiteY3" fmla="*/ 1127980 h 1696016"/>
              <a:gd name="connsiteX4" fmla="*/ 540327 w 5777345"/>
              <a:gd name="connsiteY4" fmla="*/ 1169543 h 1696016"/>
              <a:gd name="connsiteX5" fmla="*/ 1233054 w 5777345"/>
              <a:gd name="connsiteY5" fmla="*/ 1169543 h 1696016"/>
              <a:gd name="connsiteX6" fmla="*/ 1316182 w 5777345"/>
              <a:gd name="connsiteY6" fmla="*/ 1183398 h 1696016"/>
              <a:gd name="connsiteX7" fmla="*/ 1745673 w 5777345"/>
              <a:gd name="connsiteY7" fmla="*/ 1155689 h 1696016"/>
              <a:gd name="connsiteX8" fmla="*/ 1870364 w 5777345"/>
              <a:gd name="connsiteY8" fmla="*/ 1086416 h 1696016"/>
              <a:gd name="connsiteX9" fmla="*/ 1939636 w 5777345"/>
              <a:gd name="connsiteY9" fmla="*/ 1072562 h 1696016"/>
              <a:gd name="connsiteX10" fmla="*/ 1981200 w 5777345"/>
              <a:gd name="connsiteY10" fmla="*/ 1044853 h 1696016"/>
              <a:gd name="connsiteX11" fmla="*/ 2078182 w 5777345"/>
              <a:gd name="connsiteY11" fmla="*/ 989434 h 1696016"/>
              <a:gd name="connsiteX12" fmla="*/ 2119745 w 5777345"/>
              <a:gd name="connsiteY12" fmla="*/ 934016 h 1696016"/>
              <a:gd name="connsiteX13" fmla="*/ 2161309 w 5777345"/>
              <a:gd name="connsiteY13" fmla="*/ 892453 h 1696016"/>
              <a:gd name="connsiteX14" fmla="*/ 2230582 w 5777345"/>
              <a:gd name="connsiteY14" fmla="*/ 809325 h 1696016"/>
              <a:gd name="connsiteX15" fmla="*/ 2313709 w 5777345"/>
              <a:gd name="connsiteY15" fmla="*/ 781616 h 1696016"/>
              <a:gd name="connsiteX16" fmla="*/ 2341418 w 5777345"/>
              <a:gd name="connsiteY16" fmla="*/ 712343 h 1696016"/>
              <a:gd name="connsiteX17" fmla="*/ 2355273 w 5777345"/>
              <a:gd name="connsiteY17" fmla="*/ 643071 h 1696016"/>
              <a:gd name="connsiteX18" fmla="*/ 2396836 w 5777345"/>
              <a:gd name="connsiteY18" fmla="*/ 615362 h 1696016"/>
              <a:gd name="connsiteX19" fmla="*/ 2466109 w 5777345"/>
              <a:gd name="connsiteY19" fmla="*/ 573798 h 1696016"/>
              <a:gd name="connsiteX20" fmla="*/ 2590800 w 5777345"/>
              <a:gd name="connsiteY20" fmla="*/ 546089 h 1696016"/>
              <a:gd name="connsiteX21" fmla="*/ 2701636 w 5777345"/>
              <a:gd name="connsiteY21" fmla="*/ 559943 h 1696016"/>
              <a:gd name="connsiteX22" fmla="*/ 2784764 w 5777345"/>
              <a:gd name="connsiteY22" fmla="*/ 629216 h 1696016"/>
              <a:gd name="connsiteX23" fmla="*/ 2826327 w 5777345"/>
              <a:gd name="connsiteY23" fmla="*/ 656925 h 1696016"/>
              <a:gd name="connsiteX24" fmla="*/ 2867891 w 5777345"/>
              <a:gd name="connsiteY24" fmla="*/ 740053 h 1696016"/>
              <a:gd name="connsiteX25" fmla="*/ 2923309 w 5777345"/>
              <a:gd name="connsiteY25" fmla="*/ 850889 h 1696016"/>
              <a:gd name="connsiteX26" fmla="*/ 2964873 w 5777345"/>
              <a:gd name="connsiteY26" fmla="*/ 906307 h 1696016"/>
              <a:gd name="connsiteX27" fmla="*/ 3061854 w 5777345"/>
              <a:gd name="connsiteY27" fmla="*/ 1017143 h 1696016"/>
              <a:gd name="connsiteX28" fmla="*/ 3103418 w 5777345"/>
              <a:gd name="connsiteY28" fmla="*/ 1086416 h 1696016"/>
              <a:gd name="connsiteX29" fmla="*/ 3158836 w 5777345"/>
              <a:gd name="connsiteY29" fmla="*/ 1211107 h 1696016"/>
              <a:gd name="connsiteX30" fmla="*/ 3200400 w 5777345"/>
              <a:gd name="connsiteY30" fmla="*/ 1377362 h 1696016"/>
              <a:gd name="connsiteX31" fmla="*/ 3255818 w 5777345"/>
              <a:gd name="connsiteY31" fmla="*/ 1515907 h 1696016"/>
              <a:gd name="connsiteX32" fmla="*/ 3297382 w 5777345"/>
              <a:gd name="connsiteY32" fmla="*/ 1557471 h 1696016"/>
              <a:gd name="connsiteX33" fmla="*/ 3325091 w 5777345"/>
              <a:gd name="connsiteY33" fmla="*/ 1612889 h 1696016"/>
              <a:gd name="connsiteX34" fmla="*/ 3435927 w 5777345"/>
              <a:gd name="connsiteY34" fmla="*/ 1696016 h 1696016"/>
              <a:gd name="connsiteX35" fmla="*/ 3657600 w 5777345"/>
              <a:gd name="connsiteY35" fmla="*/ 1668307 h 1696016"/>
              <a:gd name="connsiteX36" fmla="*/ 3851564 w 5777345"/>
              <a:gd name="connsiteY36" fmla="*/ 1640598 h 1696016"/>
              <a:gd name="connsiteX37" fmla="*/ 3962400 w 5777345"/>
              <a:gd name="connsiteY37" fmla="*/ 1571325 h 1696016"/>
              <a:gd name="connsiteX38" fmla="*/ 4003964 w 5777345"/>
              <a:gd name="connsiteY38" fmla="*/ 1502053 h 1696016"/>
              <a:gd name="connsiteX39" fmla="*/ 4073236 w 5777345"/>
              <a:gd name="connsiteY39" fmla="*/ 1418925 h 1696016"/>
              <a:gd name="connsiteX40" fmla="*/ 4142509 w 5777345"/>
              <a:gd name="connsiteY40" fmla="*/ 1280380 h 1696016"/>
              <a:gd name="connsiteX41" fmla="*/ 4184073 w 5777345"/>
              <a:gd name="connsiteY41" fmla="*/ 1238816 h 1696016"/>
              <a:gd name="connsiteX42" fmla="*/ 4253345 w 5777345"/>
              <a:gd name="connsiteY42" fmla="*/ 1155689 h 1696016"/>
              <a:gd name="connsiteX43" fmla="*/ 4308764 w 5777345"/>
              <a:gd name="connsiteY43" fmla="*/ 1030998 h 1696016"/>
              <a:gd name="connsiteX44" fmla="*/ 4364182 w 5777345"/>
              <a:gd name="connsiteY44" fmla="*/ 989434 h 1696016"/>
              <a:gd name="connsiteX45" fmla="*/ 4544291 w 5777345"/>
              <a:gd name="connsiteY45" fmla="*/ 740053 h 1696016"/>
              <a:gd name="connsiteX46" fmla="*/ 4627418 w 5777345"/>
              <a:gd name="connsiteY46" fmla="*/ 643071 h 1696016"/>
              <a:gd name="connsiteX47" fmla="*/ 4696691 w 5777345"/>
              <a:gd name="connsiteY47" fmla="*/ 573798 h 1696016"/>
              <a:gd name="connsiteX48" fmla="*/ 4724400 w 5777345"/>
              <a:gd name="connsiteY48" fmla="*/ 532234 h 1696016"/>
              <a:gd name="connsiteX49" fmla="*/ 4849091 w 5777345"/>
              <a:gd name="connsiteY49" fmla="*/ 476816 h 1696016"/>
              <a:gd name="connsiteX50" fmla="*/ 4904509 w 5777345"/>
              <a:gd name="connsiteY50" fmla="*/ 449107 h 1696016"/>
              <a:gd name="connsiteX51" fmla="*/ 5015345 w 5777345"/>
              <a:gd name="connsiteY51" fmla="*/ 421398 h 1696016"/>
              <a:gd name="connsiteX52" fmla="*/ 5084618 w 5777345"/>
              <a:gd name="connsiteY52" fmla="*/ 282853 h 1696016"/>
              <a:gd name="connsiteX53" fmla="*/ 5126182 w 5777345"/>
              <a:gd name="connsiteY53" fmla="*/ 227434 h 1696016"/>
              <a:gd name="connsiteX54" fmla="*/ 5167745 w 5777345"/>
              <a:gd name="connsiteY54" fmla="*/ 144307 h 1696016"/>
              <a:gd name="connsiteX55" fmla="*/ 5209309 w 5777345"/>
              <a:gd name="connsiteY55" fmla="*/ 102743 h 1696016"/>
              <a:gd name="connsiteX56" fmla="*/ 5292436 w 5777345"/>
              <a:gd name="connsiteY56" fmla="*/ 75034 h 1696016"/>
              <a:gd name="connsiteX57" fmla="*/ 5334000 w 5777345"/>
              <a:gd name="connsiteY57" fmla="*/ 61180 h 1696016"/>
              <a:gd name="connsiteX58" fmla="*/ 5375564 w 5777345"/>
              <a:gd name="connsiteY58" fmla="*/ 47325 h 1696016"/>
              <a:gd name="connsiteX59" fmla="*/ 5458691 w 5777345"/>
              <a:gd name="connsiteY59" fmla="*/ 33471 h 1696016"/>
              <a:gd name="connsiteX60" fmla="*/ 5749636 w 5777345"/>
              <a:gd name="connsiteY60" fmla="*/ 19616 h 1696016"/>
              <a:gd name="connsiteX61" fmla="*/ 5777345 w 5777345"/>
              <a:gd name="connsiteY61" fmla="*/ 33471 h 169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777345" h="1696016">
                <a:moveTo>
                  <a:pt x="0" y="975580"/>
                </a:moveTo>
                <a:cubicBezTo>
                  <a:pt x="18473" y="998671"/>
                  <a:pt x="34508" y="1023943"/>
                  <a:pt x="55418" y="1044853"/>
                </a:cubicBezTo>
                <a:cubicBezTo>
                  <a:pt x="67192" y="1056627"/>
                  <a:pt x="82525" y="1064301"/>
                  <a:pt x="96982" y="1072562"/>
                </a:cubicBezTo>
                <a:cubicBezTo>
                  <a:pt x="184459" y="1122549"/>
                  <a:pt x="136056" y="1085587"/>
                  <a:pt x="263236" y="1127980"/>
                </a:cubicBezTo>
                <a:cubicBezTo>
                  <a:pt x="407857" y="1176186"/>
                  <a:pt x="317230" y="1153608"/>
                  <a:pt x="540327" y="1169543"/>
                </a:cubicBezTo>
                <a:cubicBezTo>
                  <a:pt x="890959" y="1154299"/>
                  <a:pt x="861508" y="1147025"/>
                  <a:pt x="1233054" y="1169543"/>
                </a:cubicBezTo>
                <a:cubicBezTo>
                  <a:pt x="1261094" y="1171242"/>
                  <a:pt x="1288473" y="1178780"/>
                  <a:pt x="1316182" y="1183398"/>
                </a:cubicBezTo>
                <a:cubicBezTo>
                  <a:pt x="1386457" y="1179699"/>
                  <a:pt x="1649126" y="1168562"/>
                  <a:pt x="1745673" y="1155689"/>
                </a:cubicBezTo>
                <a:cubicBezTo>
                  <a:pt x="1891821" y="1136203"/>
                  <a:pt x="1608635" y="1138760"/>
                  <a:pt x="1870364" y="1086416"/>
                </a:cubicBezTo>
                <a:lnTo>
                  <a:pt x="1939636" y="1072562"/>
                </a:lnTo>
                <a:cubicBezTo>
                  <a:pt x="1953491" y="1063326"/>
                  <a:pt x="1966743" y="1053114"/>
                  <a:pt x="1981200" y="1044853"/>
                </a:cubicBezTo>
                <a:cubicBezTo>
                  <a:pt x="2104245" y="974541"/>
                  <a:pt x="1976918" y="1056943"/>
                  <a:pt x="2078182" y="989434"/>
                </a:cubicBezTo>
                <a:cubicBezTo>
                  <a:pt x="2092036" y="970961"/>
                  <a:pt x="2104718" y="951548"/>
                  <a:pt x="2119745" y="934016"/>
                </a:cubicBezTo>
                <a:cubicBezTo>
                  <a:pt x="2132496" y="919140"/>
                  <a:pt x="2148766" y="907505"/>
                  <a:pt x="2161309" y="892453"/>
                </a:cubicBezTo>
                <a:cubicBezTo>
                  <a:pt x="2186585" y="862122"/>
                  <a:pt x="2192895" y="830262"/>
                  <a:pt x="2230582" y="809325"/>
                </a:cubicBezTo>
                <a:cubicBezTo>
                  <a:pt x="2256114" y="795140"/>
                  <a:pt x="2313709" y="781616"/>
                  <a:pt x="2313709" y="781616"/>
                </a:cubicBezTo>
                <a:cubicBezTo>
                  <a:pt x="2322945" y="758525"/>
                  <a:pt x="2334272" y="736164"/>
                  <a:pt x="2341418" y="712343"/>
                </a:cubicBezTo>
                <a:cubicBezTo>
                  <a:pt x="2348185" y="689788"/>
                  <a:pt x="2343590" y="663516"/>
                  <a:pt x="2355273" y="643071"/>
                </a:cubicBezTo>
                <a:cubicBezTo>
                  <a:pt x="2363534" y="628614"/>
                  <a:pt x="2382716" y="624187"/>
                  <a:pt x="2396836" y="615362"/>
                </a:cubicBezTo>
                <a:cubicBezTo>
                  <a:pt x="2419671" y="601090"/>
                  <a:pt x="2441501" y="584735"/>
                  <a:pt x="2466109" y="573798"/>
                </a:cubicBezTo>
                <a:cubicBezTo>
                  <a:pt x="2482122" y="566681"/>
                  <a:pt x="2579840" y="548281"/>
                  <a:pt x="2590800" y="546089"/>
                </a:cubicBezTo>
                <a:cubicBezTo>
                  <a:pt x="2627745" y="550707"/>
                  <a:pt x="2665715" y="550146"/>
                  <a:pt x="2701636" y="559943"/>
                </a:cubicBezTo>
                <a:cubicBezTo>
                  <a:pt x="2732313" y="568309"/>
                  <a:pt x="2763419" y="611429"/>
                  <a:pt x="2784764" y="629216"/>
                </a:cubicBezTo>
                <a:cubicBezTo>
                  <a:pt x="2797556" y="639876"/>
                  <a:pt x="2812473" y="647689"/>
                  <a:pt x="2826327" y="656925"/>
                </a:cubicBezTo>
                <a:cubicBezTo>
                  <a:pt x="2863357" y="805040"/>
                  <a:pt x="2812993" y="643982"/>
                  <a:pt x="2867891" y="740053"/>
                </a:cubicBezTo>
                <a:cubicBezTo>
                  <a:pt x="2956693" y="895457"/>
                  <a:pt x="2845041" y="741314"/>
                  <a:pt x="2923309" y="850889"/>
                </a:cubicBezTo>
                <a:cubicBezTo>
                  <a:pt x="2936730" y="869679"/>
                  <a:pt x="2949667" y="888929"/>
                  <a:pt x="2964873" y="906307"/>
                </a:cubicBezTo>
                <a:cubicBezTo>
                  <a:pt x="3035098" y="986563"/>
                  <a:pt x="3005961" y="933303"/>
                  <a:pt x="3061854" y="1017143"/>
                </a:cubicBezTo>
                <a:cubicBezTo>
                  <a:pt x="3076791" y="1039549"/>
                  <a:pt x="3092275" y="1061901"/>
                  <a:pt x="3103418" y="1086416"/>
                </a:cubicBezTo>
                <a:cubicBezTo>
                  <a:pt x="3174080" y="1241871"/>
                  <a:pt x="3093440" y="1113012"/>
                  <a:pt x="3158836" y="1211107"/>
                </a:cubicBezTo>
                <a:cubicBezTo>
                  <a:pt x="3171918" y="1276517"/>
                  <a:pt x="3176739" y="1310323"/>
                  <a:pt x="3200400" y="1377362"/>
                </a:cubicBezTo>
                <a:cubicBezTo>
                  <a:pt x="3216954" y="1424266"/>
                  <a:pt x="3220647" y="1480736"/>
                  <a:pt x="3255818" y="1515907"/>
                </a:cubicBezTo>
                <a:cubicBezTo>
                  <a:pt x="3269673" y="1529762"/>
                  <a:pt x="3285994" y="1541527"/>
                  <a:pt x="3297382" y="1557471"/>
                </a:cubicBezTo>
                <a:cubicBezTo>
                  <a:pt x="3309386" y="1574277"/>
                  <a:pt x="3312411" y="1596586"/>
                  <a:pt x="3325091" y="1612889"/>
                </a:cubicBezTo>
                <a:cubicBezTo>
                  <a:pt x="3380811" y="1684529"/>
                  <a:pt x="3374063" y="1675395"/>
                  <a:pt x="3435927" y="1696016"/>
                </a:cubicBezTo>
                <a:cubicBezTo>
                  <a:pt x="3673431" y="1672267"/>
                  <a:pt x="3485716" y="1694090"/>
                  <a:pt x="3657600" y="1668307"/>
                </a:cubicBezTo>
                <a:lnTo>
                  <a:pt x="3851564" y="1640598"/>
                </a:lnTo>
                <a:cubicBezTo>
                  <a:pt x="3888314" y="1622223"/>
                  <a:pt x="3934422" y="1603300"/>
                  <a:pt x="3962400" y="1571325"/>
                </a:cubicBezTo>
                <a:cubicBezTo>
                  <a:pt x="3980132" y="1551059"/>
                  <a:pt x="3988126" y="1523831"/>
                  <a:pt x="4003964" y="1502053"/>
                </a:cubicBezTo>
                <a:cubicBezTo>
                  <a:pt x="4025179" y="1472883"/>
                  <a:pt x="4050145" y="1446634"/>
                  <a:pt x="4073236" y="1418925"/>
                </a:cubicBezTo>
                <a:cubicBezTo>
                  <a:pt x="4096602" y="1360509"/>
                  <a:pt x="4103681" y="1332151"/>
                  <a:pt x="4142509" y="1280380"/>
                </a:cubicBezTo>
                <a:cubicBezTo>
                  <a:pt x="4154265" y="1264705"/>
                  <a:pt x="4172685" y="1254760"/>
                  <a:pt x="4184073" y="1238816"/>
                </a:cubicBezTo>
                <a:cubicBezTo>
                  <a:pt x="4247993" y="1149329"/>
                  <a:pt x="4171407" y="1210315"/>
                  <a:pt x="4253345" y="1155689"/>
                </a:cubicBezTo>
                <a:cubicBezTo>
                  <a:pt x="4266996" y="1087438"/>
                  <a:pt x="4257712" y="1082050"/>
                  <a:pt x="4308764" y="1030998"/>
                </a:cubicBezTo>
                <a:cubicBezTo>
                  <a:pt x="4325092" y="1014670"/>
                  <a:pt x="4349653" y="1007381"/>
                  <a:pt x="4364182" y="989434"/>
                </a:cubicBezTo>
                <a:cubicBezTo>
                  <a:pt x="4428700" y="909735"/>
                  <a:pt x="4477559" y="817907"/>
                  <a:pt x="4544291" y="740053"/>
                </a:cubicBezTo>
                <a:cubicBezTo>
                  <a:pt x="4572000" y="707726"/>
                  <a:pt x="4598647" y="674457"/>
                  <a:pt x="4627418" y="643071"/>
                </a:cubicBezTo>
                <a:cubicBezTo>
                  <a:pt x="4649484" y="618999"/>
                  <a:pt x="4675187" y="598374"/>
                  <a:pt x="4696691" y="573798"/>
                </a:cubicBezTo>
                <a:cubicBezTo>
                  <a:pt x="4707656" y="561267"/>
                  <a:pt x="4711757" y="543070"/>
                  <a:pt x="4724400" y="532234"/>
                </a:cubicBezTo>
                <a:cubicBezTo>
                  <a:pt x="4794242" y="472370"/>
                  <a:pt x="4778692" y="503216"/>
                  <a:pt x="4849091" y="476816"/>
                </a:cubicBezTo>
                <a:cubicBezTo>
                  <a:pt x="4868429" y="469564"/>
                  <a:pt x="4885526" y="457243"/>
                  <a:pt x="4904509" y="449107"/>
                </a:cubicBezTo>
                <a:cubicBezTo>
                  <a:pt x="4941782" y="433133"/>
                  <a:pt x="4974693" y="429529"/>
                  <a:pt x="5015345" y="421398"/>
                </a:cubicBezTo>
                <a:cubicBezTo>
                  <a:pt x="5096740" y="299304"/>
                  <a:pt x="4964306" y="503423"/>
                  <a:pt x="5084618" y="282853"/>
                </a:cubicBezTo>
                <a:cubicBezTo>
                  <a:pt x="5095675" y="262581"/>
                  <a:pt x="5112327" y="245907"/>
                  <a:pt x="5126182" y="227434"/>
                </a:cubicBezTo>
                <a:cubicBezTo>
                  <a:pt x="5140067" y="185778"/>
                  <a:pt x="5137904" y="180117"/>
                  <a:pt x="5167745" y="144307"/>
                </a:cubicBezTo>
                <a:cubicBezTo>
                  <a:pt x="5180288" y="129255"/>
                  <a:pt x="5192181" y="112258"/>
                  <a:pt x="5209309" y="102743"/>
                </a:cubicBezTo>
                <a:cubicBezTo>
                  <a:pt x="5234841" y="88558"/>
                  <a:pt x="5264727" y="84270"/>
                  <a:pt x="5292436" y="75034"/>
                </a:cubicBezTo>
                <a:lnTo>
                  <a:pt x="5334000" y="61180"/>
                </a:lnTo>
                <a:cubicBezTo>
                  <a:pt x="5347855" y="56562"/>
                  <a:pt x="5361159" y="49726"/>
                  <a:pt x="5375564" y="47325"/>
                </a:cubicBezTo>
                <a:lnTo>
                  <a:pt x="5458691" y="33471"/>
                </a:lnTo>
                <a:cubicBezTo>
                  <a:pt x="5596412" y="-12436"/>
                  <a:pt x="5539463" y="-5110"/>
                  <a:pt x="5749636" y="19616"/>
                </a:cubicBezTo>
                <a:cubicBezTo>
                  <a:pt x="5759892" y="20823"/>
                  <a:pt x="5768109" y="28853"/>
                  <a:pt x="5777345" y="33471"/>
                </a:cubicBezTo>
              </a:path>
            </a:pathLst>
          </a:custGeom>
          <a:noFill/>
          <a:ln w="635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1025236" y="2909455"/>
            <a:ext cx="5777346" cy="1898072"/>
          </a:xfrm>
          <a:custGeom>
            <a:avLst/>
            <a:gdLst>
              <a:gd name="connsiteX0" fmla="*/ 0 w 5777346"/>
              <a:gd name="connsiteY0" fmla="*/ 872836 h 1898072"/>
              <a:gd name="connsiteX1" fmla="*/ 235528 w 5777346"/>
              <a:gd name="connsiteY1" fmla="*/ 955963 h 1898072"/>
              <a:gd name="connsiteX2" fmla="*/ 290946 w 5777346"/>
              <a:gd name="connsiteY2" fmla="*/ 997527 h 1898072"/>
              <a:gd name="connsiteX3" fmla="*/ 332509 w 5777346"/>
              <a:gd name="connsiteY3" fmla="*/ 1052945 h 1898072"/>
              <a:gd name="connsiteX4" fmla="*/ 429491 w 5777346"/>
              <a:gd name="connsiteY4" fmla="*/ 1149927 h 1898072"/>
              <a:gd name="connsiteX5" fmla="*/ 471055 w 5777346"/>
              <a:gd name="connsiteY5" fmla="*/ 1219200 h 1898072"/>
              <a:gd name="connsiteX6" fmla="*/ 526473 w 5777346"/>
              <a:gd name="connsiteY6" fmla="*/ 1330036 h 1898072"/>
              <a:gd name="connsiteX7" fmla="*/ 609600 w 5777346"/>
              <a:gd name="connsiteY7" fmla="*/ 1427018 h 1898072"/>
              <a:gd name="connsiteX8" fmla="*/ 665019 w 5777346"/>
              <a:gd name="connsiteY8" fmla="*/ 1454727 h 1898072"/>
              <a:gd name="connsiteX9" fmla="*/ 748146 w 5777346"/>
              <a:gd name="connsiteY9" fmla="*/ 1510145 h 1898072"/>
              <a:gd name="connsiteX10" fmla="*/ 789709 w 5777346"/>
              <a:gd name="connsiteY10" fmla="*/ 1593272 h 1898072"/>
              <a:gd name="connsiteX11" fmla="*/ 817419 w 5777346"/>
              <a:gd name="connsiteY11" fmla="*/ 1648690 h 1898072"/>
              <a:gd name="connsiteX12" fmla="*/ 831273 w 5777346"/>
              <a:gd name="connsiteY12" fmla="*/ 1690254 h 1898072"/>
              <a:gd name="connsiteX13" fmla="*/ 983673 w 5777346"/>
              <a:gd name="connsiteY13" fmla="*/ 1759527 h 1898072"/>
              <a:gd name="connsiteX14" fmla="*/ 1039091 w 5777346"/>
              <a:gd name="connsiteY14" fmla="*/ 1773381 h 1898072"/>
              <a:gd name="connsiteX15" fmla="*/ 1080655 w 5777346"/>
              <a:gd name="connsiteY15" fmla="*/ 1801090 h 1898072"/>
              <a:gd name="connsiteX16" fmla="*/ 1177637 w 5777346"/>
              <a:gd name="connsiteY16" fmla="*/ 1842654 h 1898072"/>
              <a:gd name="connsiteX17" fmla="*/ 1260764 w 5777346"/>
              <a:gd name="connsiteY17" fmla="*/ 1856509 h 1898072"/>
              <a:gd name="connsiteX18" fmla="*/ 1371600 w 5777346"/>
              <a:gd name="connsiteY18" fmla="*/ 1884218 h 1898072"/>
              <a:gd name="connsiteX19" fmla="*/ 1427019 w 5777346"/>
              <a:gd name="connsiteY19" fmla="*/ 1898072 h 1898072"/>
              <a:gd name="connsiteX20" fmla="*/ 1565564 w 5777346"/>
              <a:gd name="connsiteY20" fmla="*/ 1842654 h 1898072"/>
              <a:gd name="connsiteX21" fmla="*/ 1648691 w 5777346"/>
              <a:gd name="connsiteY21" fmla="*/ 1828800 h 1898072"/>
              <a:gd name="connsiteX22" fmla="*/ 1925782 w 5777346"/>
              <a:gd name="connsiteY22" fmla="*/ 1814945 h 1898072"/>
              <a:gd name="connsiteX23" fmla="*/ 2008909 w 5777346"/>
              <a:gd name="connsiteY23" fmla="*/ 1801090 h 1898072"/>
              <a:gd name="connsiteX24" fmla="*/ 2050473 w 5777346"/>
              <a:gd name="connsiteY24" fmla="*/ 1773381 h 1898072"/>
              <a:gd name="connsiteX25" fmla="*/ 2147455 w 5777346"/>
              <a:gd name="connsiteY25" fmla="*/ 1745672 h 1898072"/>
              <a:gd name="connsiteX26" fmla="*/ 2175164 w 5777346"/>
              <a:gd name="connsiteY26" fmla="*/ 1704109 h 1898072"/>
              <a:gd name="connsiteX27" fmla="*/ 2230582 w 5777346"/>
              <a:gd name="connsiteY27" fmla="*/ 1676400 h 1898072"/>
              <a:gd name="connsiteX28" fmla="*/ 2272146 w 5777346"/>
              <a:gd name="connsiteY28" fmla="*/ 1648690 h 1898072"/>
              <a:gd name="connsiteX29" fmla="*/ 2299855 w 5777346"/>
              <a:gd name="connsiteY29" fmla="*/ 1607127 h 1898072"/>
              <a:gd name="connsiteX30" fmla="*/ 2313709 w 5777346"/>
              <a:gd name="connsiteY30" fmla="*/ 1565563 h 1898072"/>
              <a:gd name="connsiteX31" fmla="*/ 2382982 w 5777346"/>
              <a:gd name="connsiteY31" fmla="*/ 1496290 h 1898072"/>
              <a:gd name="connsiteX32" fmla="*/ 2452255 w 5777346"/>
              <a:gd name="connsiteY32" fmla="*/ 1482436 h 1898072"/>
              <a:gd name="connsiteX33" fmla="*/ 2590800 w 5777346"/>
              <a:gd name="connsiteY33" fmla="*/ 1371600 h 1898072"/>
              <a:gd name="connsiteX34" fmla="*/ 2618509 w 5777346"/>
              <a:gd name="connsiteY34" fmla="*/ 1330036 h 1898072"/>
              <a:gd name="connsiteX35" fmla="*/ 2660073 w 5777346"/>
              <a:gd name="connsiteY35" fmla="*/ 1302327 h 1898072"/>
              <a:gd name="connsiteX36" fmla="*/ 2784764 w 5777346"/>
              <a:gd name="connsiteY36" fmla="*/ 1149927 h 1898072"/>
              <a:gd name="connsiteX37" fmla="*/ 2826328 w 5777346"/>
              <a:gd name="connsiteY37" fmla="*/ 1122218 h 1898072"/>
              <a:gd name="connsiteX38" fmla="*/ 2854037 w 5777346"/>
              <a:gd name="connsiteY38" fmla="*/ 1080654 h 1898072"/>
              <a:gd name="connsiteX39" fmla="*/ 2909455 w 5777346"/>
              <a:gd name="connsiteY39" fmla="*/ 914400 h 1898072"/>
              <a:gd name="connsiteX40" fmla="*/ 2978728 w 5777346"/>
              <a:gd name="connsiteY40" fmla="*/ 748145 h 1898072"/>
              <a:gd name="connsiteX41" fmla="*/ 3020291 w 5777346"/>
              <a:gd name="connsiteY41" fmla="*/ 665018 h 1898072"/>
              <a:gd name="connsiteX42" fmla="*/ 3061855 w 5777346"/>
              <a:gd name="connsiteY42" fmla="*/ 637309 h 1898072"/>
              <a:gd name="connsiteX43" fmla="*/ 3117273 w 5777346"/>
              <a:gd name="connsiteY43" fmla="*/ 540327 h 1898072"/>
              <a:gd name="connsiteX44" fmla="*/ 3186546 w 5777346"/>
              <a:gd name="connsiteY44" fmla="*/ 401781 h 1898072"/>
              <a:gd name="connsiteX45" fmla="*/ 3325091 w 5777346"/>
              <a:gd name="connsiteY45" fmla="*/ 360218 h 1898072"/>
              <a:gd name="connsiteX46" fmla="*/ 3408219 w 5777346"/>
              <a:gd name="connsiteY46" fmla="*/ 332509 h 1898072"/>
              <a:gd name="connsiteX47" fmla="*/ 4156364 w 5777346"/>
              <a:gd name="connsiteY47" fmla="*/ 346363 h 1898072"/>
              <a:gd name="connsiteX48" fmla="*/ 4613564 w 5777346"/>
              <a:gd name="connsiteY48" fmla="*/ 374072 h 1898072"/>
              <a:gd name="connsiteX49" fmla="*/ 4724400 w 5777346"/>
              <a:gd name="connsiteY49" fmla="*/ 429490 h 1898072"/>
              <a:gd name="connsiteX50" fmla="*/ 4821382 w 5777346"/>
              <a:gd name="connsiteY50" fmla="*/ 484909 h 1898072"/>
              <a:gd name="connsiteX51" fmla="*/ 4890655 w 5777346"/>
              <a:gd name="connsiteY51" fmla="*/ 471054 h 1898072"/>
              <a:gd name="connsiteX52" fmla="*/ 4987637 w 5777346"/>
              <a:gd name="connsiteY52" fmla="*/ 457200 h 1898072"/>
              <a:gd name="connsiteX53" fmla="*/ 5043055 w 5777346"/>
              <a:gd name="connsiteY53" fmla="*/ 443345 h 1898072"/>
              <a:gd name="connsiteX54" fmla="*/ 5112328 w 5777346"/>
              <a:gd name="connsiteY54" fmla="*/ 401781 h 1898072"/>
              <a:gd name="connsiteX55" fmla="*/ 5153891 w 5777346"/>
              <a:gd name="connsiteY55" fmla="*/ 374072 h 1898072"/>
              <a:gd name="connsiteX56" fmla="*/ 5237019 w 5777346"/>
              <a:gd name="connsiteY56" fmla="*/ 346363 h 1898072"/>
              <a:gd name="connsiteX57" fmla="*/ 5278582 w 5777346"/>
              <a:gd name="connsiteY57" fmla="*/ 332509 h 1898072"/>
              <a:gd name="connsiteX58" fmla="*/ 5334000 w 5777346"/>
              <a:gd name="connsiteY58" fmla="*/ 318654 h 1898072"/>
              <a:gd name="connsiteX59" fmla="*/ 5417128 w 5777346"/>
              <a:gd name="connsiteY59" fmla="*/ 290945 h 1898072"/>
              <a:gd name="connsiteX60" fmla="*/ 5458691 w 5777346"/>
              <a:gd name="connsiteY60" fmla="*/ 249381 h 1898072"/>
              <a:gd name="connsiteX61" fmla="*/ 5486400 w 5777346"/>
              <a:gd name="connsiteY61" fmla="*/ 207818 h 1898072"/>
              <a:gd name="connsiteX62" fmla="*/ 5569528 w 5777346"/>
              <a:gd name="connsiteY62" fmla="*/ 138545 h 1898072"/>
              <a:gd name="connsiteX63" fmla="*/ 5708073 w 5777346"/>
              <a:gd name="connsiteY63" fmla="*/ 110836 h 1898072"/>
              <a:gd name="connsiteX64" fmla="*/ 5749637 w 5777346"/>
              <a:gd name="connsiteY64" fmla="*/ 83127 h 1898072"/>
              <a:gd name="connsiteX65" fmla="*/ 5777346 w 5777346"/>
              <a:gd name="connsiteY65" fmla="*/ 0 h 189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7346" h="1898072">
                <a:moveTo>
                  <a:pt x="0" y="872836"/>
                </a:moveTo>
                <a:cubicBezTo>
                  <a:pt x="152236" y="910895"/>
                  <a:pt x="136195" y="889741"/>
                  <a:pt x="235528" y="955963"/>
                </a:cubicBezTo>
                <a:cubicBezTo>
                  <a:pt x="254741" y="968772"/>
                  <a:pt x="274618" y="981199"/>
                  <a:pt x="290946" y="997527"/>
                </a:cubicBezTo>
                <a:cubicBezTo>
                  <a:pt x="307274" y="1013855"/>
                  <a:pt x="316977" y="1035859"/>
                  <a:pt x="332509" y="1052945"/>
                </a:cubicBezTo>
                <a:cubicBezTo>
                  <a:pt x="363262" y="1086773"/>
                  <a:pt x="405969" y="1110724"/>
                  <a:pt x="429491" y="1149927"/>
                </a:cubicBezTo>
                <a:cubicBezTo>
                  <a:pt x="443346" y="1173018"/>
                  <a:pt x="458288" y="1195490"/>
                  <a:pt x="471055" y="1219200"/>
                </a:cubicBezTo>
                <a:cubicBezTo>
                  <a:pt x="490638" y="1255569"/>
                  <a:pt x="503561" y="1295667"/>
                  <a:pt x="526473" y="1330036"/>
                </a:cubicBezTo>
                <a:cubicBezTo>
                  <a:pt x="554397" y="1371923"/>
                  <a:pt x="564805" y="1393422"/>
                  <a:pt x="609600" y="1427018"/>
                </a:cubicBezTo>
                <a:cubicBezTo>
                  <a:pt x="626123" y="1439410"/>
                  <a:pt x="647309" y="1444101"/>
                  <a:pt x="665019" y="1454727"/>
                </a:cubicBezTo>
                <a:cubicBezTo>
                  <a:pt x="693575" y="1471861"/>
                  <a:pt x="748146" y="1510145"/>
                  <a:pt x="748146" y="1510145"/>
                </a:cubicBezTo>
                <a:cubicBezTo>
                  <a:pt x="801400" y="1590027"/>
                  <a:pt x="755290" y="1512963"/>
                  <a:pt x="789709" y="1593272"/>
                </a:cubicBezTo>
                <a:cubicBezTo>
                  <a:pt x="797845" y="1612255"/>
                  <a:pt x="809283" y="1629707"/>
                  <a:pt x="817419" y="1648690"/>
                </a:cubicBezTo>
                <a:cubicBezTo>
                  <a:pt x="823172" y="1662113"/>
                  <a:pt x="819745" y="1681288"/>
                  <a:pt x="831273" y="1690254"/>
                </a:cubicBezTo>
                <a:cubicBezTo>
                  <a:pt x="863122" y="1715025"/>
                  <a:pt x="935468" y="1745754"/>
                  <a:pt x="983673" y="1759527"/>
                </a:cubicBezTo>
                <a:cubicBezTo>
                  <a:pt x="1001982" y="1764758"/>
                  <a:pt x="1020618" y="1768763"/>
                  <a:pt x="1039091" y="1773381"/>
                </a:cubicBezTo>
                <a:cubicBezTo>
                  <a:pt x="1052946" y="1782617"/>
                  <a:pt x="1066198" y="1792829"/>
                  <a:pt x="1080655" y="1801090"/>
                </a:cubicBezTo>
                <a:cubicBezTo>
                  <a:pt x="1107615" y="1816496"/>
                  <a:pt x="1145839" y="1835588"/>
                  <a:pt x="1177637" y="1842654"/>
                </a:cubicBezTo>
                <a:cubicBezTo>
                  <a:pt x="1205059" y="1848748"/>
                  <a:pt x="1233296" y="1850623"/>
                  <a:pt x="1260764" y="1856509"/>
                </a:cubicBezTo>
                <a:cubicBezTo>
                  <a:pt x="1298001" y="1864488"/>
                  <a:pt x="1334655" y="1874982"/>
                  <a:pt x="1371600" y="1884218"/>
                </a:cubicBezTo>
                <a:lnTo>
                  <a:pt x="1427019" y="1898072"/>
                </a:lnTo>
                <a:cubicBezTo>
                  <a:pt x="1635700" y="1856337"/>
                  <a:pt x="1346873" y="1922178"/>
                  <a:pt x="1565564" y="1842654"/>
                </a:cubicBezTo>
                <a:cubicBezTo>
                  <a:pt x="1591964" y="1833054"/>
                  <a:pt x="1620683" y="1830954"/>
                  <a:pt x="1648691" y="1828800"/>
                </a:cubicBezTo>
                <a:cubicBezTo>
                  <a:pt x="1740898" y="1821707"/>
                  <a:pt x="1833418" y="1819563"/>
                  <a:pt x="1925782" y="1814945"/>
                </a:cubicBezTo>
                <a:cubicBezTo>
                  <a:pt x="1953491" y="1810327"/>
                  <a:pt x="1982259" y="1809973"/>
                  <a:pt x="2008909" y="1801090"/>
                </a:cubicBezTo>
                <a:cubicBezTo>
                  <a:pt x="2024706" y="1795824"/>
                  <a:pt x="2035580" y="1780827"/>
                  <a:pt x="2050473" y="1773381"/>
                </a:cubicBezTo>
                <a:cubicBezTo>
                  <a:pt x="2070345" y="1763445"/>
                  <a:pt x="2129705" y="1750110"/>
                  <a:pt x="2147455" y="1745672"/>
                </a:cubicBezTo>
                <a:cubicBezTo>
                  <a:pt x="2156691" y="1731818"/>
                  <a:pt x="2162372" y="1714769"/>
                  <a:pt x="2175164" y="1704109"/>
                </a:cubicBezTo>
                <a:cubicBezTo>
                  <a:pt x="2191030" y="1690887"/>
                  <a:pt x="2212650" y="1686647"/>
                  <a:pt x="2230582" y="1676400"/>
                </a:cubicBezTo>
                <a:cubicBezTo>
                  <a:pt x="2245039" y="1668139"/>
                  <a:pt x="2258291" y="1657927"/>
                  <a:pt x="2272146" y="1648690"/>
                </a:cubicBezTo>
                <a:cubicBezTo>
                  <a:pt x="2281382" y="1634836"/>
                  <a:pt x="2292409" y="1622020"/>
                  <a:pt x="2299855" y="1607127"/>
                </a:cubicBezTo>
                <a:cubicBezTo>
                  <a:pt x="2306386" y="1594065"/>
                  <a:pt x="2307178" y="1578625"/>
                  <a:pt x="2313709" y="1565563"/>
                </a:cubicBezTo>
                <a:cubicBezTo>
                  <a:pt x="2329338" y="1534305"/>
                  <a:pt x="2348882" y="1509078"/>
                  <a:pt x="2382982" y="1496290"/>
                </a:cubicBezTo>
                <a:cubicBezTo>
                  <a:pt x="2405031" y="1488022"/>
                  <a:pt x="2429164" y="1487054"/>
                  <a:pt x="2452255" y="1482436"/>
                </a:cubicBezTo>
                <a:cubicBezTo>
                  <a:pt x="2516968" y="1450080"/>
                  <a:pt x="2541935" y="1444898"/>
                  <a:pt x="2590800" y="1371600"/>
                </a:cubicBezTo>
                <a:cubicBezTo>
                  <a:pt x="2600036" y="1357745"/>
                  <a:pt x="2606735" y="1341810"/>
                  <a:pt x="2618509" y="1330036"/>
                </a:cubicBezTo>
                <a:cubicBezTo>
                  <a:pt x="2630283" y="1318262"/>
                  <a:pt x="2648934" y="1314704"/>
                  <a:pt x="2660073" y="1302327"/>
                </a:cubicBezTo>
                <a:cubicBezTo>
                  <a:pt x="2725909" y="1229176"/>
                  <a:pt x="2722868" y="1201506"/>
                  <a:pt x="2784764" y="1149927"/>
                </a:cubicBezTo>
                <a:cubicBezTo>
                  <a:pt x="2797556" y="1139267"/>
                  <a:pt x="2812473" y="1131454"/>
                  <a:pt x="2826328" y="1122218"/>
                </a:cubicBezTo>
                <a:cubicBezTo>
                  <a:pt x="2835564" y="1108363"/>
                  <a:pt x="2846590" y="1095547"/>
                  <a:pt x="2854037" y="1080654"/>
                </a:cubicBezTo>
                <a:cubicBezTo>
                  <a:pt x="2886910" y="1014908"/>
                  <a:pt x="2884813" y="988326"/>
                  <a:pt x="2909455" y="914400"/>
                </a:cubicBezTo>
                <a:cubicBezTo>
                  <a:pt x="2977196" y="711178"/>
                  <a:pt x="2923467" y="877089"/>
                  <a:pt x="2978728" y="748145"/>
                </a:cubicBezTo>
                <a:cubicBezTo>
                  <a:pt x="2995631" y="708705"/>
                  <a:pt x="2987008" y="698300"/>
                  <a:pt x="3020291" y="665018"/>
                </a:cubicBezTo>
                <a:cubicBezTo>
                  <a:pt x="3032065" y="653244"/>
                  <a:pt x="3048000" y="646545"/>
                  <a:pt x="3061855" y="637309"/>
                </a:cubicBezTo>
                <a:cubicBezTo>
                  <a:pt x="3079217" y="611265"/>
                  <a:pt x="3109160" y="570073"/>
                  <a:pt x="3117273" y="540327"/>
                </a:cubicBezTo>
                <a:cubicBezTo>
                  <a:pt x="3143310" y="444858"/>
                  <a:pt x="3098699" y="445705"/>
                  <a:pt x="3186546" y="401781"/>
                </a:cubicBezTo>
                <a:cubicBezTo>
                  <a:pt x="3235532" y="377288"/>
                  <a:pt x="3275371" y="375134"/>
                  <a:pt x="3325091" y="360218"/>
                </a:cubicBezTo>
                <a:cubicBezTo>
                  <a:pt x="3353067" y="351825"/>
                  <a:pt x="3408219" y="332509"/>
                  <a:pt x="3408219" y="332509"/>
                </a:cubicBezTo>
                <a:lnTo>
                  <a:pt x="4156364" y="346363"/>
                </a:lnTo>
                <a:cubicBezTo>
                  <a:pt x="4308953" y="351625"/>
                  <a:pt x="4613564" y="374072"/>
                  <a:pt x="4613564" y="374072"/>
                </a:cubicBezTo>
                <a:cubicBezTo>
                  <a:pt x="4749953" y="428627"/>
                  <a:pt x="4627559" y="374152"/>
                  <a:pt x="4724400" y="429490"/>
                </a:cubicBezTo>
                <a:cubicBezTo>
                  <a:pt x="4847444" y="499802"/>
                  <a:pt x="4720121" y="417401"/>
                  <a:pt x="4821382" y="484909"/>
                </a:cubicBezTo>
                <a:cubicBezTo>
                  <a:pt x="4844473" y="480291"/>
                  <a:pt x="4867427" y="474925"/>
                  <a:pt x="4890655" y="471054"/>
                </a:cubicBezTo>
                <a:cubicBezTo>
                  <a:pt x="4922866" y="465685"/>
                  <a:pt x="4955508" y="463042"/>
                  <a:pt x="4987637" y="457200"/>
                </a:cubicBezTo>
                <a:cubicBezTo>
                  <a:pt x="5006371" y="453794"/>
                  <a:pt x="5024582" y="447963"/>
                  <a:pt x="5043055" y="443345"/>
                </a:cubicBezTo>
                <a:cubicBezTo>
                  <a:pt x="5066146" y="429490"/>
                  <a:pt x="5089493" y="416053"/>
                  <a:pt x="5112328" y="401781"/>
                </a:cubicBezTo>
                <a:cubicBezTo>
                  <a:pt x="5126448" y="392956"/>
                  <a:pt x="5138675" y="380835"/>
                  <a:pt x="5153891" y="374072"/>
                </a:cubicBezTo>
                <a:cubicBezTo>
                  <a:pt x="5180582" y="362209"/>
                  <a:pt x="5209310" y="355599"/>
                  <a:pt x="5237019" y="346363"/>
                </a:cubicBezTo>
                <a:cubicBezTo>
                  <a:pt x="5250873" y="341745"/>
                  <a:pt x="5264414" y="336051"/>
                  <a:pt x="5278582" y="332509"/>
                </a:cubicBezTo>
                <a:cubicBezTo>
                  <a:pt x="5297055" y="327891"/>
                  <a:pt x="5315762" y="324125"/>
                  <a:pt x="5334000" y="318654"/>
                </a:cubicBezTo>
                <a:cubicBezTo>
                  <a:pt x="5361976" y="310261"/>
                  <a:pt x="5417128" y="290945"/>
                  <a:pt x="5417128" y="290945"/>
                </a:cubicBezTo>
                <a:cubicBezTo>
                  <a:pt x="5430982" y="277090"/>
                  <a:pt x="5446148" y="264433"/>
                  <a:pt x="5458691" y="249381"/>
                </a:cubicBezTo>
                <a:cubicBezTo>
                  <a:pt x="5469351" y="236589"/>
                  <a:pt x="5475740" y="220610"/>
                  <a:pt x="5486400" y="207818"/>
                </a:cubicBezTo>
                <a:cubicBezTo>
                  <a:pt x="5504895" y="185624"/>
                  <a:pt x="5541272" y="150655"/>
                  <a:pt x="5569528" y="138545"/>
                </a:cubicBezTo>
                <a:cubicBezTo>
                  <a:pt x="5595836" y="127270"/>
                  <a:pt x="5689314" y="113962"/>
                  <a:pt x="5708073" y="110836"/>
                </a:cubicBezTo>
                <a:cubicBezTo>
                  <a:pt x="5721928" y="101600"/>
                  <a:pt x="5740812" y="97247"/>
                  <a:pt x="5749637" y="83127"/>
                </a:cubicBezTo>
                <a:cubicBezTo>
                  <a:pt x="5765117" y="58359"/>
                  <a:pt x="5777346" y="0"/>
                  <a:pt x="5777346" y="0"/>
                </a:cubicBezTo>
              </a:path>
            </a:pathLst>
          </a:custGeom>
          <a:no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1039091" y="3657600"/>
            <a:ext cx="5611091" cy="1570080"/>
          </a:xfrm>
          <a:custGeom>
            <a:avLst/>
            <a:gdLst>
              <a:gd name="connsiteX0" fmla="*/ 0 w 5611091"/>
              <a:gd name="connsiteY0" fmla="*/ 69273 h 1570080"/>
              <a:gd name="connsiteX1" fmla="*/ 124691 w 5611091"/>
              <a:gd name="connsiteY1" fmla="*/ 110836 h 1570080"/>
              <a:gd name="connsiteX2" fmla="*/ 193964 w 5611091"/>
              <a:gd name="connsiteY2" fmla="*/ 180109 h 1570080"/>
              <a:gd name="connsiteX3" fmla="*/ 249382 w 5611091"/>
              <a:gd name="connsiteY3" fmla="*/ 249382 h 1570080"/>
              <a:gd name="connsiteX4" fmla="*/ 332509 w 5611091"/>
              <a:gd name="connsiteY4" fmla="*/ 318655 h 1570080"/>
              <a:gd name="connsiteX5" fmla="*/ 415636 w 5611091"/>
              <a:gd name="connsiteY5" fmla="*/ 346364 h 1570080"/>
              <a:gd name="connsiteX6" fmla="*/ 498764 w 5611091"/>
              <a:gd name="connsiteY6" fmla="*/ 387927 h 1570080"/>
              <a:gd name="connsiteX7" fmla="*/ 512618 w 5611091"/>
              <a:gd name="connsiteY7" fmla="*/ 429491 h 1570080"/>
              <a:gd name="connsiteX8" fmla="*/ 595745 w 5611091"/>
              <a:gd name="connsiteY8" fmla="*/ 526473 h 1570080"/>
              <a:gd name="connsiteX9" fmla="*/ 637309 w 5611091"/>
              <a:gd name="connsiteY9" fmla="*/ 540327 h 1570080"/>
              <a:gd name="connsiteX10" fmla="*/ 678873 w 5611091"/>
              <a:gd name="connsiteY10" fmla="*/ 568036 h 1570080"/>
              <a:gd name="connsiteX11" fmla="*/ 858982 w 5611091"/>
              <a:gd name="connsiteY11" fmla="*/ 595745 h 1570080"/>
              <a:gd name="connsiteX12" fmla="*/ 1039091 w 5611091"/>
              <a:gd name="connsiteY12" fmla="*/ 595745 h 1570080"/>
              <a:gd name="connsiteX13" fmla="*/ 1080654 w 5611091"/>
              <a:gd name="connsiteY13" fmla="*/ 568036 h 1570080"/>
              <a:gd name="connsiteX14" fmla="*/ 1191491 w 5611091"/>
              <a:gd name="connsiteY14" fmla="*/ 471055 h 1570080"/>
              <a:gd name="connsiteX15" fmla="*/ 1260764 w 5611091"/>
              <a:gd name="connsiteY15" fmla="*/ 429491 h 1570080"/>
              <a:gd name="connsiteX16" fmla="*/ 1288473 w 5611091"/>
              <a:gd name="connsiteY16" fmla="*/ 332509 h 1570080"/>
              <a:gd name="connsiteX17" fmla="*/ 1302327 w 5611091"/>
              <a:gd name="connsiteY17" fmla="*/ 290945 h 1570080"/>
              <a:gd name="connsiteX18" fmla="*/ 1371600 w 5611091"/>
              <a:gd name="connsiteY18" fmla="*/ 235527 h 1570080"/>
              <a:gd name="connsiteX19" fmla="*/ 1468582 w 5611091"/>
              <a:gd name="connsiteY19" fmla="*/ 138545 h 1570080"/>
              <a:gd name="connsiteX20" fmla="*/ 1537854 w 5611091"/>
              <a:gd name="connsiteY20" fmla="*/ 83127 h 1570080"/>
              <a:gd name="connsiteX21" fmla="*/ 1634836 w 5611091"/>
              <a:gd name="connsiteY21" fmla="*/ 13855 h 1570080"/>
              <a:gd name="connsiteX22" fmla="*/ 1773382 w 5611091"/>
              <a:gd name="connsiteY22" fmla="*/ 0 h 1570080"/>
              <a:gd name="connsiteX23" fmla="*/ 1939636 w 5611091"/>
              <a:gd name="connsiteY23" fmla="*/ 13855 h 1570080"/>
              <a:gd name="connsiteX24" fmla="*/ 1953491 w 5611091"/>
              <a:gd name="connsiteY24" fmla="*/ 55418 h 1570080"/>
              <a:gd name="connsiteX25" fmla="*/ 2022764 w 5611091"/>
              <a:gd name="connsiteY25" fmla="*/ 152400 h 1570080"/>
              <a:gd name="connsiteX26" fmla="*/ 2036618 w 5611091"/>
              <a:gd name="connsiteY26" fmla="*/ 193964 h 1570080"/>
              <a:gd name="connsiteX27" fmla="*/ 2161309 w 5611091"/>
              <a:gd name="connsiteY27" fmla="*/ 360218 h 1570080"/>
              <a:gd name="connsiteX28" fmla="*/ 2202873 w 5611091"/>
              <a:gd name="connsiteY28" fmla="*/ 415636 h 1570080"/>
              <a:gd name="connsiteX29" fmla="*/ 2286000 w 5611091"/>
              <a:gd name="connsiteY29" fmla="*/ 457200 h 1570080"/>
              <a:gd name="connsiteX30" fmla="*/ 2369127 w 5611091"/>
              <a:gd name="connsiteY30" fmla="*/ 554182 h 1570080"/>
              <a:gd name="connsiteX31" fmla="*/ 2396836 w 5611091"/>
              <a:gd name="connsiteY31" fmla="*/ 595745 h 1570080"/>
              <a:gd name="connsiteX32" fmla="*/ 2424545 w 5611091"/>
              <a:gd name="connsiteY32" fmla="*/ 623455 h 1570080"/>
              <a:gd name="connsiteX33" fmla="*/ 2466109 w 5611091"/>
              <a:gd name="connsiteY33" fmla="*/ 720436 h 1570080"/>
              <a:gd name="connsiteX34" fmla="*/ 2479964 w 5611091"/>
              <a:gd name="connsiteY34" fmla="*/ 762000 h 1570080"/>
              <a:gd name="connsiteX35" fmla="*/ 2521527 w 5611091"/>
              <a:gd name="connsiteY35" fmla="*/ 817418 h 1570080"/>
              <a:gd name="connsiteX36" fmla="*/ 2576945 w 5611091"/>
              <a:gd name="connsiteY36" fmla="*/ 928255 h 1570080"/>
              <a:gd name="connsiteX37" fmla="*/ 2618509 w 5611091"/>
              <a:gd name="connsiteY37" fmla="*/ 955964 h 1570080"/>
              <a:gd name="connsiteX38" fmla="*/ 2687782 w 5611091"/>
              <a:gd name="connsiteY38" fmla="*/ 1025236 h 1570080"/>
              <a:gd name="connsiteX39" fmla="*/ 2729345 w 5611091"/>
              <a:gd name="connsiteY39" fmla="*/ 1052945 h 1570080"/>
              <a:gd name="connsiteX40" fmla="*/ 2826327 w 5611091"/>
              <a:gd name="connsiteY40" fmla="*/ 1205345 h 1570080"/>
              <a:gd name="connsiteX41" fmla="*/ 2867891 w 5611091"/>
              <a:gd name="connsiteY41" fmla="*/ 1246909 h 1570080"/>
              <a:gd name="connsiteX42" fmla="*/ 2895600 w 5611091"/>
              <a:gd name="connsiteY42" fmla="*/ 1330036 h 1570080"/>
              <a:gd name="connsiteX43" fmla="*/ 2978727 w 5611091"/>
              <a:gd name="connsiteY43" fmla="*/ 1399309 h 1570080"/>
              <a:gd name="connsiteX44" fmla="*/ 3061854 w 5611091"/>
              <a:gd name="connsiteY44" fmla="*/ 1427018 h 1570080"/>
              <a:gd name="connsiteX45" fmla="*/ 3103418 w 5611091"/>
              <a:gd name="connsiteY45" fmla="*/ 1440873 h 1570080"/>
              <a:gd name="connsiteX46" fmla="*/ 3144982 w 5611091"/>
              <a:gd name="connsiteY46" fmla="*/ 1454727 h 1570080"/>
              <a:gd name="connsiteX47" fmla="*/ 3297382 w 5611091"/>
              <a:gd name="connsiteY47" fmla="*/ 1468582 h 1570080"/>
              <a:gd name="connsiteX48" fmla="*/ 3380509 w 5611091"/>
              <a:gd name="connsiteY48" fmla="*/ 1496291 h 1570080"/>
              <a:gd name="connsiteX49" fmla="*/ 3477491 w 5611091"/>
              <a:gd name="connsiteY49" fmla="*/ 1537855 h 1570080"/>
              <a:gd name="connsiteX50" fmla="*/ 3629891 w 5611091"/>
              <a:gd name="connsiteY50" fmla="*/ 1551709 h 1570080"/>
              <a:gd name="connsiteX51" fmla="*/ 4059382 w 5611091"/>
              <a:gd name="connsiteY51" fmla="*/ 1551709 h 1570080"/>
              <a:gd name="connsiteX52" fmla="*/ 5611091 w 5611091"/>
              <a:gd name="connsiteY52" fmla="*/ 1551709 h 157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611091" h="1570080">
                <a:moveTo>
                  <a:pt x="0" y="69273"/>
                </a:moveTo>
                <a:cubicBezTo>
                  <a:pt x="47602" y="78793"/>
                  <a:pt x="84980" y="79949"/>
                  <a:pt x="124691" y="110836"/>
                </a:cubicBezTo>
                <a:cubicBezTo>
                  <a:pt x="150468" y="130885"/>
                  <a:pt x="193964" y="180109"/>
                  <a:pt x="193964" y="180109"/>
                </a:cubicBezTo>
                <a:cubicBezTo>
                  <a:pt x="216707" y="248342"/>
                  <a:pt x="191535" y="201176"/>
                  <a:pt x="249382" y="249382"/>
                </a:cubicBezTo>
                <a:cubicBezTo>
                  <a:pt x="286669" y="280454"/>
                  <a:pt x="288283" y="298999"/>
                  <a:pt x="332509" y="318655"/>
                </a:cubicBezTo>
                <a:cubicBezTo>
                  <a:pt x="359199" y="330518"/>
                  <a:pt x="391334" y="330163"/>
                  <a:pt x="415636" y="346364"/>
                </a:cubicBezTo>
                <a:cubicBezTo>
                  <a:pt x="469351" y="382174"/>
                  <a:pt x="441403" y="368808"/>
                  <a:pt x="498764" y="387927"/>
                </a:cubicBezTo>
                <a:cubicBezTo>
                  <a:pt x="503382" y="401782"/>
                  <a:pt x="505372" y="416811"/>
                  <a:pt x="512618" y="429491"/>
                </a:cubicBezTo>
                <a:cubicBezTo>
                  <a:pt x="524436" y="450172"/>
                  <a:pt x="573070" y="511356"/>
                  <a:pt x="595745" y="526473"/>
                </a:cubicBezTo>
                <a:cubicBezTo>
                  <a:pt x="607896" y="534574"/>
                  <a:pt x="623454" y="535709"/>
                  <a:pt x="637309" y="540327"/>
                </a:cubicBezTo>
                <a:cubicBezTo>
                  <a:pt x="651164" y="549563"/>
                  <a:pt x="663980" y="560589"/>
                  <a:pt x="678873" y="568036"/>
                </a:cubicBezTo>
                <a:cubicBezTo>
                  <a:pt x="728806" y="593003"/>
                  <a:pt x="819238" y="591771"/>
                  <a:pt x="858982" y="595745"/>
                </a:cubicBezTo>
                <a:cubicBezTo>
                  <a:pt x="936807" y="615202"/>
                  <a:pt x="935367" y="621676"/>
                  <a:pt x="1039091" y="595745"/>
                </a:cubicBezTo>
                <a:cubicBezTo>
                  <a:pt x="1055245" y="591707"/>
                  <a:pt x="1066800" y="577272"/>
                  <a:pt x="1080654" y="568036"/>
                </a:cubicBezTo>
                <a:cubicBezTo>
                  <a:pt x="1159175" y="450260"/>
                  <a:pt x="1029834" y="632718"/>
                  <a:pt x="1191491" y="471055"/>
                </a:cubicBezTo>
                <a:cubicBezTo>
                  <a:pt x="1229526" y="433018"/>
                  <a:pt x="1206808" y="447476"/>
                  <a:pt x="1260764" y="429491"/>
                </a:cubicBezTo>
                <a:cubicBezTo>
                  <a:pt x="1293981" y="329835"/>
                  <a:pt x="1253680" y="454285"/>
                  <a:pt x="1288473" y="332509"/>
                </a:cubicBezTo>
                <a:cubicBezTo>
                  <a:pt x="1292485" y="318467"/>
                  <a:pt x="1292823" y="302033"/>
                  <a:pt x="1302327" y="290945"/>
                </a:cubicBezTo>
                <a:cubicBezTo>
                  <a:pt x="1321571" y="268493"/>
                  <a:pt x="1349802" y="255509"/>
                  <a:pt x="1371600" y="235527"/>
                </a:cubicBezTo>
                <a:cubicBezTo>
                  <a:pt x="1405301" y="204634"/>
                  <a:pt x="1432883" y="167105"/>
                  <a:pt x="1468582" y="138545"/>
                </a:cubicBezTo>
                <a:cubicBezTo>
                  <a:pt x="1491673" y="120072"/>
                  <a:pt x="1515402" y="102371"/>
                  <a:pt x="1537854" y="83127"/>
                </a:cubicBezTo>
                <a:cubicBezTo>
                  <a:pt x="1573877" y="52250"/>
                  <a:pt x="1576479" y="29417"/>
                  <a:pt x="1634836" y="13855"/>
                </a:cubicBezTo>
                <a:cubicBezTo>
                  <a:pt x="1679681" y="1896"/>
                  <a:pt x="1727200" y="4618"/>
                  <a:pt x="1773382" y="0"/>
                </a:cubicBezTo>
                <a:cubicBezTo>
                  <a:pt x="1828800" y="4618"/>
                  <a:pt x="1886485" y="-2499"/>
                  <a:pt x="1939636" y="13855"/>
                </a:cubicBezTo>
                <a:cubicBezTo>
                  <a:pt x="1953594" y="18150"/>
                  <a:pt x="1947738" y="41995"/>
                  <a:pt x="1953491" y="55418"/>
                </a:cubicBezTo>
                <a:cubicBezTo>
                  <a:pt x="1980845" y="119244"/>
                  <a:pt x="1975245" y="104881"/>
                  <a:pt x="2022764" y="152400"/>
                </a:cubicBezTo>
                <a:cubicBezTo>
                  <a:pt x="2027382" y="166255"/>
                  <a:pt x="2028778" y="181643"/>
                  <a:pt x="2036618" y="193964"/>
                </a:cubicBezTo>
                <a:cubicBezTo>
                  <a:pt x="2036625" y="193974"/>
                  <a:pt x="2140524" y="332504"/>
                  <a:pt x="2161309" y="360218"/>
                </a:cubicBezTo>
                <a:cubicBezTo>
                  <a:pt x="2175164" y="378691"/>
                  <a:pt x="2180967" y="408334"/>
                  <a:pt x="2202873" y="415636"/>
                </a:cubicBezTo>
                <a:cubicBezTo>
                  <a:pt x="2244528" y="429522"/>
                  <a:pt x="2250191" y="427359"/>
                  <a:pt x="2286000" y="457200"/>
                </a:cubicBezTo>
                <a:cubicBezTo>
                  <a:pt x="2321543" y="486819"/>
                  <a:pt x="2342146" y="516408"/>
                  <a:pt x="2369127" y="554182"/>
                </a:cubicBezTo>
                <a:cubicBezTo>
                  <a:pt x="2378805" y="567731"/>
                  <a:pt x="2386434" y="582743"/>
                  <a:pt x="2396836" y="595745"/>
                </a:cubicBezTo>
                <a:cubicBezTo>
                  <a:pt x="2404996" y="605945"/>
                  <a:pt x="2415309" y="614218"/>
                  <a:pt x="2424545" y="623455"/>
                </a:cubicBezTo>
                <a:cubicBezTo>
                  <a:pt x="2453380" y="738793"/>
                  <a:pt x="2418269" y="624758"/>
                  <a:pt x="2466109" y="720436"/>
                </a:cubicBezTo>
                <a:cubicBezTo>
                  <a:pt x="2472640" y="733498"/>
                  <a:pt x="2472718" y="749320"/>
                  <a:pt x="2479964" y="762000"/>
                </a:cubicBezTo>
                <a:cubicBezTo>
                  <a:pt x="2491420" y="782048"/>
                  <a:pt x="2510313" y="797233"/>
                  <a:pt x="2521527" y="817418"/>
                </a:cubicBezTo>
                <a:cubicBezTo>
                  <a:pt x="2546332" y="862067"/>
                  <a:pt x="2541526" y="892836"/>
                  <a:pt x="2576945" y="928255"/>
                </a:cubicBezTo>
                <a:cubicBezTo>
                  <a:pt x="2588719" y="940029"/>
                  <a:pt x="2605978" y="944999"/>
                  <a:pt x="2618509" y="955964"/>
                </a:cubicBezTo>
                <a:cubicBezTo>
                  <a:pt x="2643085" y="977468"/>
                  <a:pt x="2663206" y="1003732"/>
                  <a:pt x="2687782" y="1025236"/>
                </a:cubicBezTo>
                <a:cubicBezTo>
                  <a:pt x="2700313" y="1036201"/>
                  <a:pt x="2717571" y="1041171"/>
                  <a:pt x="2729345" y="1052945"/>
                </a:cubicBezTo>
                <a:cubicBezTo>
                  <a:pt x="2819031" y="1142631"/>
                  <a:pt x="2755915" y="1099726"/>
                  <a:pt x="2826327" y="1205345"/>
                </a:cubicBezTo>
                <a:cubicBezTo>
                  <a:pt x="2837195" y="1221648"/>
                  <a:pt x="2854036" y="1233054"/>
                  <a:pt x="2867891" y="1246909"/>
                </a:cubicBezTo>
                <a:cubicBezTo>
                  <a:pt x="2877127" y="1274618"/>
                  <a:pt x="2874947" y="1309383"/>
                  <a:pt x="2895600" y="1330036"/>
                </a:cubicBezTo>
                <a:cubicBezTo>
                  <a:pt x="2921700" y="1356136"/>
                  <a:pt x="2944008" y="1383878"/>
                  <a:pt x="2978727" y="1399309"/>
                </a:cubicBezTo>
                <a:cubicBezTo>
                  <a:pt x="3005417" y="1411171"/>
                  <a:pt x="3034145" y="1417782"/>
                  <a:pt x="3061854" y="1427018"/>
                </a:cubicBezTo>
                <a:lnTo>
                  <a:pt x="3103418" y="1440873"/>
                </a:lnTo>
                <a:cubicBezTo>
                  <a:pt x="3117273" y="1445491"/>
                  <a:pt x="3130438" y="1453405"/>
                  <a:pt x="3144982" y="1454727"/>
                </a:cubicBezTo>
                <a:lnTo>
                  <a:pt x="3297382" y="1468582"/>
                </a:lnTo>
                <a:cubicBezTo>
                  <a:pt x="3325091" y="1477818"/>
                  <a:pt x="3354385" y="1483229"/>
                  <a:pt x="3380509" y="1496291"/>
                </a:cubicBezTo>
                <a:cubicBezTo>
                  <a:pt x="3402860" y="1507467"/>
                  <a:pt x="3448952" y="1533778"/>
                  <a:pt x="3477491" y="1537855"/>
                </a:cubicBezTo>
                <a:cubicBezTo>
                  <a:pt x="3527988" y="1545069"/>
                  <a:pt x="3579091" y="1547091"/>
                  <a:pt x="3629891" y="1551709"/>
                </a:cubicBezTo>
                <a:cubicBezTo>
                  <a:pt x="3828319" y="1591396"/>
                  <a:pt x="3617833" y="1554909"/>
                  <a:pt x="4059382" y="1551709"/>
                </a:cubicBezTo>
                <a:lnTo>
                  <a:pt x="5611091" y="1551709"/>
                </a:lnTo>
              </a:path>
            </a:pathLst>
          </a:custGeom>
          <a:no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1080655" y="2840182"/>
            <a:ext cx="5708072" cy="2479963"/>
          </a:xfrm>
          <a:custGeom>
            <a:avLst/>
            <a:gdLst>
              <a:gd name="connsiteX0" fmla="*/ 0 w 5708072"/>
              <a:gd name="connsiteY0" fmla="*/ 0 h 2479963"/>
              <a:gd name="connsiteX1" fmla="*/ 110836 w 5708072"/>
              <a:gd name="connsiteY1" fmla="*/ 27709 h 2479963"/>
              <a:gd name="connsiteX2" fmla="*/ 180109 w 5708072"/>
              <a:gd name="connsiteY2" fmla="*/ 83127 h 2479963"/>
              <a:gd name="connsiteX3" fmla="*/ 249381 w 5708072"/>
              <a:gd name="connsiteY3" fmla="*/ 207818 h 2479963"/>
              <a:gd name="connsiteX4" fmla="*/ 290945 w 5708072"/>
              <a:gd name="connsiteY4" fmla="*/ 249382 h 2479963"/>
              <a:gd name="connsiteX5" fmla="*/ 360218 w 5708072"/>
              <a:gd name="connsiteY5" fmla="*/ 332509 h 2479963"/>
              <a:gd name="connsiteX6" fmla="*/ 443345 w 5708072"/>
              <a:gd name="connsiteY6" fmla="*/ 401782 h 2479963"/>
              <a:gd name="connsiteX7" fmla="*/ 498763 w 5708072"/>
              <a:gd name="connsiteY7" fmla="*/ 443345 h 2479963"/>
              <a:gd name="connsiteX8" fmla="*/ 540327 w 5708072"/>
              <a:gd name="connsiteY8" fmla="*/ 457200 h 2479963"/>
              <a:gd name="connsiteX9" fmla="*/ 609600 w 5708072"/>
              <a:gd name="connsiteY9" fmla="*/ 498763 h 2479963"/>
              <a:gd name="connsiteX10" fmla="*/ 706581 w 5708072"/>
              <a:gd name="connsiteY10" fmla="*/ 623454 h 2479963"/>
              <a:gd name="connsiteX11" fmla="*/ 748145 w 5708072"/>
              <a:gd name="connsiteY11" fmla="*/ 678873 h 2479963"/>
              <a:gd name="connsiteX12" fmla="*/ 775854 w 5708072"/>
              <a:gd name="connsiteY12" fmla="*/ 762000 h 2479963"/>
              <a:gd name="connsiteX13" fmla="*/ 817418 w 5708072"/>
              <a:gd name="connsiteY13" fmla="*/ 928254 h 2479963"/>
              <a:gd name="connsiteX14" fmla="*/ 831272 w 5708072"/>
              <a:gd name="connsiteY14" fmla="*/ 983673 h 2479963"/>
              <a:gd name="connsiteX15" fmla="*/ 886690 w 5708072"/>
              <a:gd name="connsiteY15" fmla="*/ 1039091 h 2479963"/>
              <a:gd name="connsiteX16" fmla="*/ 928254 w 5708072"/>
              <a:gd name="connsiteY16" fmla="*/ 1094509 h 2479963"/>
              <a:gd name="connsiteX17" fmla="*/ 997527 w 5708072"/>
              <a:gd name="connsiteY17" fmla="*/ 1219200 h 2479963"/>
              <a:gd name="connsiteX18" fmla="*/ 1025236 w 5708072"/>
              <a:gd name="connsiteY18" fmla="*/ 1260763 h 2479963"/>
              <a:gd name="connsiteX19" fmla="*/ 1094509 w 5708072"/>
              <a:gd name="connsiteY19" fmla="*/ 1357745 h 2479963"/>
              <a:gd name="connsiteX20" fmla="*/ 1149927 w 5708072"/>
              <a:gd name="connsiteY20" fmla="*/ 1440873 h 2479963"/>
              <a:gd name="connsiteX21" fmla="*/ 1163781 w 5708072"/>
              <a:gd name="connsiteY21" fmla="*/ 1496291 h 2479963"/>
              <a:gd name="connsiteX22" fmla="*/ 1233054 w 5708072"/>
              <a:gd name="connsiteY22" fmla="*/ 1593273 h 2479963"/>
              <a:gd name="connsiteX23" fmla="*/ 1274618 w 5708072"/>
              <a:gd name="connsiteY23" fmla="*/ 1648691 h 2479963"/>
              <a:gd name="connsiteX24" fmla="*/ 1316181 w 5708072"/>
              <a:gd name="connsiteY24" fmla="*/ 1676400 h 2479963"/>
              <a:gd name="connsiteX25" fmla="*/ 1399309 w 5708072"/>
              <a:gd name="connsiteY25" fmla="*/ 1731818 h 2479963"/>
              <a:gd name="connsiteX26" fmla="*/ 1440872 w 5708072"/>
              <a:gd name="connsiteY26" fmla="*/ 1773382 h 2479963"/>
              <a:gd name="connsiteX27" fmla="*/ 1496290 w 5708072"/>
              <a:gd name="connsiteY27" fmla="*/ 1801091 h 2479963"/>
              <a:gd name="connsiteX28" fmla="*/ 1524000 w 5708072"/>
              <a:gd name="connsiteY28" fmla="*/ 1842654 h 2479963"/>
              <a:gd name="connsiteX29" fmla="*/ 1593272 w 5708072"/>
              <a:gd name="connsiteY29" fmla="*/ 1898073 h 2479963"/>
              <a:gd name="connsiteX30" fmla="*/ 1607127 w 5708072"/>
              <a:gd name="connsiteY30" fmla="*/ 1939636 h 2479963"/>
              <a:gd name="connsiteX31" fmla="*/ 1648690 w 5708072"/>
              <a:gd name="connsiteY31" fmla="*/ 1953491 h 2479963"/>
              <a:gd name="connsiteX32" fmla="*/ 1676400 w 5708072"/>
              <a:gd name="connsiteY32" fmla="*/ 1981200 h 2479963"/>
              <a:gd name="connsiteX33" fmla="*/ 1745672 w 5708072"/>
              <a:gd name="connsiteY33" fmla="*/ 2036618 h 2479963"/>
              <a:gd name="connsiteX34" fmla="*/ 1842654 w 5708072"/>
              <a:gd name="connsiteY34" fmla="*/ 2105891 h 2479963"/>
              <a:gd name="connsiteX35" fmla="*/ 1898072 w 5708072"/>
              <a:gd name="connsiteY35" fmla="*/ 2147454 h 2479963"/>
              <a:gd name="connsiteX36" fmla="*/ 1967345 w 5708072"/>
              <a:gd name="connsiteY36" fmla="*/ 2175163 h 2479963"/>
              <a:gd name="connsiteX37" fmla="*/ 2050472 w 5708072"/>
              <a:gd name="connsiteY37" fmla="*/ 2216727 h 2479963"/>
              <a:gd name="connsiteX38" fmla="*/ 2119745 w 5708072"/>
              <a:gd name="connsiteY38" fmla="*/ 2244436 h 2479963"/>
              <a:gd name="connsiteX39" fmla="*/ 2216727 w 5708072"/>
              <a:gd name="connsiteY39" fmla="*/ 2299854 h 2479963"/>
              <a:gd name="connsiteX40" fmla="*/ 2355272 w 5708072"/>
              <a:gd name="connsiteY40" fmla="*/ 2327563 h 2479963"/>
              <a:gd name="connsiteX41" fmla="*/ 2535381 w 5708072"/>
              <a:gd name="connsiteY41" fmla="*/ 2396836 h 2479963"/>
              <a:gd name="connsiteX42" fmla="*/ 2604654 w 5708072"/>
              <a:gd name="connsiteY42" fmla="*/ 2424545 h 2479963"/>
              <a:gd name="connsiteX43" fmla="*/ 2660072 w 5708072"/>
              <a:gd name="connsiteY43" fmla="*/ 2452254 h 2479963"/>
              <a:gd name="connsiteX44" fmla="*/ 2770909 w 5708072"/>
              <a:gd name="connsiteY44" fmla="*/ 2479963 h 2479963"/>
              <a:gd name="connsiteX45" fmla="*/ 2867890 w 5708072"/>
              <a:gd name="connsiteY45" fmla="*/ 2424545 h 2479963"/>
              <a:gd name="connsiteX46" fmla="*/ 2937163 w 5708072"/>
              <a:gd name="connsiteY46" fmla="*/ 2396836 h 2479963"/>
              <a:gd name="connsiteX47" fmla="*/ 2992581 w 5708072"/>
              <a:gd name="connsiteY47" fmla="*/ 2355273 h 2479963"/>
              <a:gd name="connsiteX48" fmla="*/ 3061854 w 5708072"/>
              <a:gd name="connsiteY48" fmla="*/ 2327563 h 2479963"/>
              <a:gd name="connsiteX49" fmla="*/ 3241963 w 5708072"/>
              <a:gd name="connsiteY49" fmla="*/ 2272145 h 2479963"/>
              <a:gd name="connsiteX50" fmla="*/ 3325090 w 5708072"/>
              <a:gd name="connsiteY50" fmla="*/ 2244436 h 2479963"/>
              <a:gd name="connsiteX51" fmla="*/ 3422072 w 5708072"/>
              <a:gd name="connsiteY51" fmla="*/ 2202873 h 2479963"/>
              <a:gd name="connsiteX52" fmla="*/ 3463636 w 5708072"/>
              <a:gd name="connsiteY52" fmla="*/ 2175163 h 2479963"/>
              <a:gd name="connsiteX53" fmla="*/ 3519054 w 5708072"/>
              <a:gd name="connsiteY53" fmla="*/ 2161309 h 2479963"/>
              <a:gd name="connsiteX54" fmla="*/ 3616036 w 5708072"/>
              <a:gd name="connsiteY54" fmla="*/ 2133600 h 2479963"/>
              <a:gd name="connsiteX55" fmla="*/ 3754581 w 5708072"/>
              <a:gd name="connsiteY55" fmla="*/ 1939636 h 2479963"/>
              <a:gd name="connsiteX56" fmla="*/ 3810000 w 5708072"/>
              <a:gd name="connsiteY56" fmla="*/ 1870363 h 2479963"/>
              <a:gd name="connsiteX57" fmla="*/ 3948545 w 5708072"/>
              <a:gd name="connsiteY57" fmla="*/ 1787236 h 2479963"/>
              <a:gd name="connsiteX58" fmla="*/ 4031672 w 5708072"/>
              <a:gd name="connsiteY58" fmla="*/ 1759527 h 2479963"/>
              <a:gd name="connsiteX59" fmla="*/ 4184072 w 5708072"/>
              <a:gd name="connsiteY59" fmla="*/ 1704109 h 2479963"/>
              <a:gd name="connsiteX60" fmla="*/ 4281054 w 5708072"/>
              <a:gd name="connsiteY60" fmla="*/ 1676400 h 2479963"/>
              <a:gd name="connsiteX61" fmla="*/ 4322618 w 5708072"/>
              <a:gd name="connsiteY61" fmla="*/ 1620982 h 2479963"/>
              <a:gd name="connsiteX62" fmla="*/ 4336472 w 5708072"/>
              <a:gd name="connsiteY62" fmla="*/ 1579418 h 2479963"/>
              <a:gd name="connsiteX63" fmla="*/ 4364181 w 5708072"/>
              <a:gd name="connsiteY63" fmla="*/ 1440873 h 2479963"/>
              <a:gd name="connsiteX64" fmla="*/ 4391890 w 5708072"/>
              <a:gd name="connsiteY64" fmla="*/ 1399309 h 2479963"/>
              <a:gd name="connsiteX65" fmla="*/ 4419600 w 5708072"/>
              <a:gd name="connsiteY65" fmla="*/ 1343891 h 2479963"/>
              <a:gd name="connsiteX66" fmla="*/ 4475018 w 5708072"/>
              <a:gd name="connsiteY66" fmla="*/ 1316182 h 2479963"/>
              <a:gd name="connsiteX67" fmla="*/ 4544290 w 5708072"/>
              <a:gd name="connsiteY67" fmla="*/ 1274618 h 2479963"/>
              <a:gd name="connsiteX68" fmla="*/ 4572000 w 5708072"/>
              <a:gd name="connsiteY68" fmla="*/ 1246909 h 2479963"/>
              <a:gd name="connsiteX69" fmla="*/ 4641272 w 5708072"/>
              <a:gd name="connsiteY69" fmla="*/ 1233054 h 2479963"/>
              <a:gd name="connsiteX70" fmla="*/ 4696690 w 5708072"/>
              <a:gd name="connsiteY70" fmla="*/ 1219200 h 2479963"/>
              <a:gd name="connsiteX71" fmla="*/ 5140036 w 5708072"/>
              <a:gd name="connsiteY71" fmla="*/ 1233054 h 2479963"/>
              <a:gd name="connsiteX72" fmla="*/ 5181600 w 5708072"/>
              <a:gd name="connsiteY72" fmla="*/ 1246909 h 2479963"/>
              <a:gd name="connsiteX73" fmla="*/ 5264727 w 5708072"/>
              <a:gd name="connsiteY73" fmla="*/ 1330036 h 2479963"/>
              <a:gd name="connsiteX74" fmla="*/ 5347854 w 5708072"/>
              <a:gd name="connsiteY74" fmla="*/ 1440873 h 2479963"/>
              <a:gd name="connsiteX75" fmla="*/ 5389418 w 5708072"/>
              <a:gd name="connsiteY75" fmla="*/ 1468582 h 2479963"/>
              <a:gd name="connsiteX76" fmla="*/ 5514109 w 5708072"/>
              <a:gd name="connsiteY76" fmla="*/ 1510145 h 2479963"/>
              <a:gd name="connsiteX77" fmla="*/ 5611090 w 5708072"/>
              <a:gd name="connsiteY77" fmla="*/ 1551709 h 2479963"/>
              <a:gd name="connsiteX78" fmla="*/ 5666509 w 5708072"/>
              <a:gd name="connsiteY78" fmla="*/ 1620982 h 2479963"/>
              <a:gd name="connsiteX79" fmla="*/ 5708072 w 5708072"/>
              <a:gd name="connsiteY79" fmla="*/ 1634836 h 24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708072" h="2479963">
                <a:moveTo>
                  <a:pt x="0" y="0"/>
                </a:moveTo>
                <a:cubicBezTo>
                  <a:pt x="12883" y="2576"/>
                  <a:pt x="90786" y="15178"/>
                  <a:pt x="110836" y="27709"/>
                </a:cubicBezTo>
                <a:cubicBezTo>
                  <a:pt x="135912" y="43381"/>
                  <a:pt x="157018" y="64654"/>
                  <a:pt x="180109" y="83127"/>
                </a:cubicBezTo>
                <a:cubicBezTo>
                  <a:pt x="199846" y="122600"/>
                  <a:pt x="223289" y="173028"/>
                  <a:pt x="249381" y="207818"/>
                </a:cubicBezTo>
                <a:cubicBezTo>
                  <a:pt x="261137" y="223493"/>
                  <a:pt x="279557" y="233438"/>
                  <a:pt x="290945" y="249382"/>
                </a:cubicBezTo>
                <a:cubicBezTo>
                  <a:pt x="354864" y="338869"/>
                  <a:pt x="278279" y="277884"/>
                  <a:pt x="360218" y="332509"/>
                </a:cubicBezTo>
                <a:cubicBezTo>
                  <a:pt x="407481" y="403404"/>
                  <a:pt x="362990" y="351560"/>
                  <a:pt x="443345" y="401782"/>
                </a:cubicBezTo>
                <a:cubicBezTo>
                  <a:pt x="462926" y="414020"/>
                  <a:pt x="478715" y="431889"/>
                  <a:pt x="498763" y="443345"/>
                </a:cubicBezTo>
                <a:cubicBezTo>
                  <a:pt x="511443" y="450591"/>
                  <a:pt x="527265" y="450669"/>
                  <a:pt x="540327" y="457200"/>
                </a:cubicBezTo>
                <a:cubicBezTo>
                  <a:pt x="564413" y="469243"/>
                  <a:pt x="586509" y="484909"/>
                  <a:pt x="609600" y="498763"/>
                </a:cubicBezTo>
                <a:lnTo>
                  <a:pt x="706581" y="623454"/>
                </a:lnTo>
                <a:cubicBezTo>
                  <a:pt x="720660" y="641757"/>
                  <a:pt x="748145" y="678873"/>
                  <a:pt x="748145" y="678873"/>
                </a:cubicBezTo>
                <a:cubicBezTo>
                  <a:pt x="757381" y="706582"/>
                  <a:pt x="772628" y="732971"/>
                  <a:pt x="775854" y="762000"/>
                </a:cubicBezTo>
                <a:cubicBezTo>
                  <a:pt x="791548" y="903240"/>
                  <a:pt x="766512" y="851895"/>
                  <a:pt x="817418" y="928254"/>
                </a:cubicBezTo>
                <a:cubicBezTo>
                  <a:pt x="822036" y="946727"/>
                  <a:pt x="821180" y="967526"/>
                  <a:pt x="831272" y="983673"/>
                </a:cubicBezTo>
                <a:cubicBezTo>
                  <a:pt x="845118" y="1005826"/>
                  <a:pt x="869487" y="1019431"/>
                  <a:pt x="886690" y="1039091"/>
                </a:cubicBezTo>
                <a:cubicBezTo>
                  <a:pt x="901896" y="1056469"/>
                  <a:pt x="915445" y="1075296"/>
                  <a:pt x="928254" y="1094509"/>
                </a:cubicBezTo>
                <a:cubicBezTo>
                  <a:pt x="997482" y="1198350"/>
                  <a:pt x="944708" y="1126767"/>
                  <a:pt x="997527" y="1219200"/>
                </a:cubicBezTo>
                <a:cubicBezTo>
                  <a:pt x="1005788" y="1233657"/>
                  <a:pt x="1016975" y="1246306"/>
                  <a:pt x="1025236" y="1260763"/>
                </a:cubicBezTo>
                <a:cubicBezTo>
                  <a:pt x="1117785" y="1422724"/>
                  <a:pt x="985142" y="1217130"/>
                  <a:pt x="1094509" y="1357745"/>
                </a:cubicBezTo>
                <a:cubicBezTo>
                  <a:pt x="1114955" y="1384032"/>
                  <a:pt x="1149927" y="1440873"/>
                  <a:pt x="1149927" y="1440873"/>
                </a:cubicBezTo>
                <a:cubicBezTo>
                  <a:pt x="1154545" y="1459346"/>
                  <a:pt x="1156048" y="1478891"/>
                  <a:pt x="1163781" y="1496291"/>
                </a:cubicBezTo>
                <a:cubicBezTo>
                  <a:pt x="1203594" y="1585870"/>
                  <a:pt x="1190414" y="1542104"/>
                  <a:pt x="1233054" y="1593273"/>
                </a:cubicBezTo>
                <a:cubicBezTo>
                  <a:pt x="1247836" y="1611012"/>
                  <a:pt x="1258290" y="1632363"/>
                  <a:pt x="1274618" y="1648691"/>
                </a:cubicBezTo>
                <a:cubicBezTo>
                  <a:pt x="1286392" y="1660465"/>
                  <a:pt x="1303389" y="1665740"/>
                  <a:pt x="1316181" y="1676400"/>
                </a:cubicBezTo>
                <a:cubicBezTo>
                  <a:pt x="1385367" y="1734055"/>
                  <a:pt x="1326266" y="1707470"/>
                  <a:pt x="1399309" y="1731818"/>
                </a:cubicBezTo>
                <a:cubicBezTo>
                  <a:pt x="1413163" y="1745673"/>
                  <a:pt x="1424928" y="1761994"/>
                  <a:pt x="1440872" y="1773382"/>
                </a:cubicBezTo>
                <a:cubicBezTo>
                  <a:pt x="1457678" y="1785386"/>
                  <a:pt x="1480424" y="1787869"/>
                  <a:pt x="1496290" y="1801091"/>
                </a:cubicBezTo>
                <a:cubicBezTo>
                  <a:pt x="1509082" y="1811751"/>
                  <a:pt x="1512226" y="1830880"/>
                  <a:pt x="1524000" y="1842654"/>
                </a:cubicBezTo>
                <a:cubicBezTo>
                  <a:pt x="1544910" y="1863564"/>
                  <a:pt x="1570181" y="1879600"/>
                  <a:pt x="1593272" y="1898073"/>
                </a:cubicBezTo>
                <a:cubicBezTo>
                  <a:pt x="1597890" y="1911927"/>
                  <a:pt x="1596801" y="1929310"/>
                  <a:pt x="1607127" y="1939636"/>
                </a:cubicBezTo>
                <a:cubicBezTo>
                  <a:pt x="1617453" y="1949962"/>
                  <a:pt x="1636167" y="1945977"/>
                  <a:pt x="1648690" y="1953491"/>
                </a:cubicBezTo>
                <a:cubicBezTo>
                  <a:pt x="1659891" y="1960212"/>
                  <a:pt x="1666482" y="1972699"/>
                  <a:pt x="1676400" y="1981200"/>
                </a:cubicBezTo>
                <a:cubicBezTo>
                  <a:pt x="1698852" y="2000444"/>
                  <a:pt x="1723418" y="2017146"/>
                  <a:pt x="1745672" y="2036618"/>
                </a:cubicBezTo>
                <a:cubicBezTo>
                  <a:pt x="1864520" y="2140610"/>
                  <a:pt x="1703642" y="2019009"/>
                  <a:pt x="1842654" y="2105891"/>
                </a:cubicBezTo>
                <a:cubicBezTo>
                  <a:pt x="1862235" y="2118129"/>
                  <a:pt x="1877887" y="2136240"/>
                  <a:pt x="1898072" y="2147454"/>
                </a:cubicBezTo>
                <a:cubicBezTo>
                  <a:pt x="1919812" y="2159532"/>
                  <a:pt x="1944704" y="2164872"/>
                  <a:pt x="1967345" y="2175163"/>
                </a:cubicBezTo>
                <a:cubicBezTo>
                  <a:pt x="1995548" y="2187983"/>
                  <a:pt x="2022269" y="2203907"/>
                  <a:pt x="2050472" y="2216727"/>
                </a:cubicBezTo>
                <a:cubicBezTo>
                  <a:pt x="2073113" y="2227018"/>
                  <a:pt x="2097501" y="2233314"/>
                  <a:pt x="2119745" y="2244436"/>
                </a:cubicBezTo>
                <a:cubicBezTo>
                  <a:pt x="2167498" y="2268312"/>
                  <a:pt x="2160053" y="2283662"/>
                  <a:pt x="2216727" y="2299854"/>
                </a:cubicBezTo>
                <a:cubicBezTo>
                  <a:pt x="2262011" y="2312792"/>
                  <a:pt x="2310216" y="2313850"/>
                  <a:pt x="2355272" y="2327563"/>
                </a:cubicBezTo>
                <a:cubicBezTo>
                  <a:pt x="2416809" y="2346292"/>
                  <a:pt x="2475431" y="2373522"/>
                  <a:pt x="2535381" y="2396836"/>
                </a:cubicBezTo>
                <a:cubicBezTo>
                  <a:pt x="2558560" y="2405850"/>
                  <a:pt x="2582410" y="2413423"/>
                  <a:pt x="2604654" y="2424545"/>
                </a:cubicBezTo>
                <a:cubicBezTo>
                  <a:pt x="2623127" y="2433781"/>
                  <a:pt x="2640479" y="2445723"/>
                  <a:pt x="2660072" y="2452254"/>
                </a:cubicBezTo>
                <a:cubicBezTo>
                  <a:pt x="2696200" y="2464297"/>
                  <a:pt x="2770909" y="2479963"/>
                  <a:pt x="2770909" y="2479963"/>
                </a:cubicBezTo>
                <a:cubicBezTo>
                  <a:pt x="2815485" y="2450245"/>
                  <a:pt x="2815157" y="2447982"/>
                  <a:pt x="2867890" y="2424545"/>
                </a:cubicBezTo>
                <a:cubicBezTo>
                  <a:pt x="2890616" y="2414444"/>
                  <a:pt x="2915423" y="2408914"/>
                  <a:pt x="2937163" y="2396836"/>
                </a:cubicBezTo>
                <a:cubicBezTo>
                  <a:pt x="2957348" y="2385622"/>
                  <a:pt x="2972396" y="2366487"/>
                  <a:pt x="2992581" y="2355273"/>
                </a:cubicBezTo>
                <a:cubicBezTo>
                  <a:pt x="3014321" y="2343195"/>
                  <a:pt x="3038482" y="2336062"/>
                  <a:pt x="3061854" y="2327563"/>
                </a:cubicBezTo>
                <a:cubicBezTo>
                  <a:pt x="3157249" y="2292873"/>
                  <a:pt x="3139490" y="2303675"/>
                  <a:pt x="3241963" y="2272145"/>
                </a:cubicBezTo>
                <a:cubicBezTo>
                  <a:pt x="3269879" y="2263555"/>
                  <a:pt x="3297971" y="2255283"/>
                  <a:pt x="3325090" y="2244436"/>
                </a:cubicBezTo>
                <a:cubicBezTo>
                  <a:pt x="3496278" y="2175961"/>
                  <a:pt x="3288293" y="2247465"/>
                  <a:pt x="3422072" y="2202873"/>
                </a:cubicBezTo>
                <a:cubicBezTo>
                  <a:pt x="3435927" y="2193636"/>
                  <a:pt x="3448331" y="2181722"/>
                  <a:pt x="3463636" y="2175163"/>
                </a:cubicBezTo>
                <a:cubicBezTo>
                  <a:pt x="3481138" y="2167662"/>
                  <a:pt x="3500745" y="2166540"/>
                  <a:pt x="3519054" y="2161309"/>
                </a:cubicBezTo>
                <a:cubicBezTo>
                  <a:pt x="3658185" y="2121557"/>
                  <a:pt x="3442792" y="2176909"/>
                  <a:pt x="3616036" y="2133600"/>
                </a:cubicBezTo>
                <a:cubicBezTo>
                  <a:pt x="3662218" y="2068945"/>
                  <a:pt x="3704946" y="2001679"/>
                  <a:pt x="3754581" y="1939636"/>
                </a:cubicBezTo>
                <a:cubicBezTo>
                  <a:pt x="3773054" y="1916545"/>
                  <a:pt x="3789090" y="1891273"/>
                  <a:pt x="3810000" y="1870363"/>
                </a:cubicBezTo>
                <a:cubicBezTo>
                  <a:pt x="3844778" y="1835585"/>
                  <a:pt x="3905708" y="1805085"/>
                  <a:pt x="3948545" y="1787236"/>
                </a:cubicBezTo>
                <a:cubicBezTo>
                  <a:pt x="3975506" y="1776002"/>
                  <a:pt x="4004223" y="1769509"/>
                  <a:pt x="4031672" y="1759527"/>
                </a:cubicBezTo>
                <a:cubicBezTo>
                  <a:pt x="4135550" y="1721753"/>
                  <a:pt x="4068560" y="1738763"/>
                  <a:pt x="4184072" y="1704109"/>
                </a:cubicBezTo>
                <a:cubicBezTo>
                  <a:pt x="4358087" y="1651904"/>
                  <a:pt x="4141332" y="1722972"/>
                  <a:pt x="4281054" y="1676400"/>
                </a:cubicBezTo>
                <a:cubicBezTo>
                  <a:pt x="4294909" y="1657927"/>
                  <a:pt x="4311162" y="1641031"/>
                  <a:pt x="4322618" y="1620982"/>
                </a:cubicBezTo>
                <a:cubicBezTo>
                  <a:pt x="4329864" y="1608302"/>
                  <a:pt x="4333188" y="1593648"/>
                  <a:pt x="4336472" y="1579418"/>
                </a:cubicBezTo>
                <a:cubicBezTo>
                  <a:pt x="4347062" y="1533528"/>
                  <a:pt x="4350331" y="1485887"/>
                  <a:pt x="4364181" y="1440873"/>
                </a:cubicBezTo>
                <a:cubicBezTo>
                  <a:pt x="4369078" y="1424958"/>
                  <a:pt x="4383629" y="1413766"/>
                  <a:pt x="4391890" y="1399309"/>
                </a:cubicBezTo>
                <a:cubicBezTo>
                  <a:pt x="4402137" y="1381377"/>
                  <a:pt x="4404996" y="1358495"/>
                  <a:pt x="4419600" y="1343891"/>
                </a:cubicBezTo>
                <a:cubicBezTo>
                  <a:pt x="4434204" y="1329287"/>
                  <a:pt x="4456964" y="1326212"/>
                  <a:pt x="4475018" y="1316182"/>
                </a:cubicBezTo>
                <a:cubicBezTo>
                  <a:pt x="4498557" y="1303104"/>
                  <a:pt x="4522378" y="1290270"/>
                  <a:pt x="4544290" y="1274618"/>
                </a:cubicBezTo>
                <a:cubicBezTo>
                  <a:pt x="4554919" y="1267026"/>
                  <a:pt x="4559994" y="1252055"/>
                  <a:pt x="4572000" y="1246909"/>
                </a:cubicBezTo>
                <a:cubicBezTo>
                  <a:pt x="4593644" y="1237633"/>
                  <a:pt x="4618285" y="1238162"/>
                  <a:pt x="4641272" y="1233054"/>
                </a:cubicBezTo>
                <a:cubicBezTo>
                  <a:pt x="4659860" y="1228923"/>
                  <a:pt x="4678217" y="1223818"/>
                  <a:pt x="4696690" y="1219200"/>
                </a:cubicBezTo>
                <a:cubicBezTo>
                  <a:pt x="4844472" y="1223818"/>
                  <a:pt x="4992423" y="1224619"/>
                  <a:pt x="5140036" y="1233054"/>
                </a:cubicBezTo>
                <a:cubicBezTo>
                  <a:pt x="5154616" y="1233887"/>
                  <a:pt x="5170072" y="1237943"/>
                  <a:pt x="5181600" y="1246909"/>
                </a:cubicBezTo>
                <a:cubicBezTo>
                  <a:pt x="5212532" y="1270967"/>
                  <a:pt x="5242990" y="1297431"/>
                  <a:pt x="5264727" y="1330036"/>
                </a:cubicBezTo>
                <a:cubicBezTo>
                  <a:pt x="5290049" y="1368019"/>
                  <a:pt x="5311244" y="1411585"/>
                  <a:pt x="5347854" y="1440873"/>
                </a:cubicBezTo>
                <a:cubicBezTo>
                  <a:pt x="5360856" y="1451275"/>
                  <a:pt x="5374202" y="1461819"/>
                  <a:pt x="5389418" y="1468582"/>
                </a:cubicBezTo>
                <a:cubicBezTo>
                  <a:pt x="5389438" y="1468591"/>
                  <a:pt x="5493317" y="1503214"/>
                  <a:pt x="5514109" y="1510145"/>
                </a:cubicBezTo>
                <a:cubicBezTo>
                  <a:pt x="5551052" y="1522459"/>
                  <a:pt x="5576853" y="1528885"/>
                  <a:pt x="5611090" y="1551709"/>
                </a:cubicBezTo>
                <a:cubicBezTo>
                  <a:pt x="5695830" y="1608201"/>
                  <a:pt x="5573866" y="1546867"/>
                  <a:pt x="5666509" y="1620982"/>
                </a:cubicBezTo>
                <a:cubicBezTo>
                  <a:pt x="5677913" y="1630105"/>
                  <a:pt x="5708072" y="1634836"/>
                  <a:pt x="5708072" y="1634836"/>
                </a:cubicBezTo>
              </a:path>
            </a:pathLst>
          </a:cu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983673" y="2660073"/>
            <a:ext cx="6040582" cy="1052945"/>
          </a:xfrm>
          <a:custGeom>
            <a:avLst/>
            <a:gdLst>
              <a:gd name="connsiteX0" fmla="*/ 0 w 6040582"/>
              <a:gd name="connsiteY0" fmla="*/ 124691 h 1052945"/>
              <a:gd name="connsiteX1" fmla="*/ 69272 w 6040582"/>
              <a:gd name="connsiteY1" fmla="*/ 138545 h 1052945"/>
              <a:gd name="connsiteX2" fmla="*/ 180109 w 6040582"/>
              <a:gd name="connsiteY2" fmla="*/ 207818 h 1052945"/>
              <a:gd name="connsiteX3" fmla="*/ 263236 w 6040582"/>
              <a:gd name="connsiteY3" fmla="*/ 263236 h 1052945"/>
              <a:gd name="connsiteX4" fmla="*/ 318654 w 6040582"/>
              <a:gd name="connsiteY4" fmla="*/ 318654 h 1052945"/>
              <a:gd name="connsiteX5" fmla="*/ 457200 w 6040582"/>
              <a:gd name="connsiteY5" fmla="*/ 387927 h 1052945"/>
              <a:gd name="connsiteX6" fmla="*/ 498763 w 6040582"/>
              <a:gd name="connsiteY6" fmla="*/ 401782 h 1052945"/>
              <a:gd name="connsiteX7" fmla="*/ 568036 w 6040582"/>
              <a:gd name="connsiteY7" fmla="*/ 443345 h 1052945"/>
              <a:gd name="connsiteX8" fmla="*/ 609600 w 6040582"/>
              <a:gd name="connsiteY8" fmla="*/ 471054 h 1052945"/>
              <a:gd name="connsiteX9" fmla="*/ 692727 w 6040582"/>
              <a:gd name="connsiteY9" fmla="*/ 498763 h 1052945"/>
              <a:gd name="connsiteX10" fmla="*/ 817418 w 6040582"/>
              <a:gd name="connsiteY10" fmla="*/ 540327 h 1052945"/>
              <a:gd name="connsiteX11" fmla="*/ 900545 w 6040582"/>
              <a:gd name="connsiteY11" fmla="*/ 568036 h 1052945"/>
              <a:gd name="connsiteX12" fmla="*/ 928254 w 6040582"/>
              <a:gd name="connsiteY12" fmla="*/ 609600 h 1052945"/>
              <a:gd name="connsiteX13" fmla="*/ 942109 w 6040582"/>
              <a:gd name="connsiteY13" fmla="*/ 651163 h 1052945"/>
              <a:gd name="connsiteX14" fmla="*/ 1011382 w 6040582"/>
              <a:gd name="connsiteY14" fmla="*/ 734291 h 1052945"/>
              <a:gd name="connsiteX15" fmla="*/ 1052945 w 6040582"/>
              <a:gd name="connsiteY15" fmla="*/ 748145 h 1052945"/>
              <a:gd name="connsiteX16" fmla="*/ 1094509 w 6040582"/>
              <a:gd name="connsiteY16" fmla="*/ 775854 h 1052945"/>
              <a:gd name="connsiteX17" fmla="*/ 1136072 w 6040582"/>
              <a:gd name="connsiteY17" fmla="*/ 789709 h 1052945"/>
              <a:gd name="connsiteX18" fmla="*/ 1246909 w 6040582"/>
              <a:gd name="connsiteY18" fmla="*/ 872836 h 1052945"/>
              <a:gd name="connsiteX19" fmla="*/ 1302327 w 6040582"/>
              <a:gd name="connsiteY19" fmla="*/ 886691 h 1052945"/>
              <a:gd name="connsiteX20" fmla="*/ 1343891 w 6040582"/>
              <a:gd name="connsiteY20" fmla="*/ 900545 h 1052945"/>
              <a:gd name="connsiteX21" fmla="*/ 1620982 w 6040582"/>
              <a:gd name="connsiteY21" fmla="*/ 928254 h 1052945"/>
              <a:gd name="connsiteX22" fmla="*/ 1759527 w 6040582"/>
              <a:gd name="connsiteY22" fmla="*/ 955963 h 1052945"/>
              <a:gd name="connsiteX23" fmla="*/ 1911927 w 6040582"/>
              <a:gd name="connsiteY23" fmla="*/ 969818 h 1052945"/>
              <a:gd name="connsiteX24" fmla="*/ 2050472 w 6040582"/>
              <a:gd name="connsiteY24" fmla="*/ 1011382 h 1052945"/>
              <a:gd name="connsiteX25" fmla="*/ 2244436 w 6040582"/>
              <a:gd name="connsiteY25" fmla="*/ 1052945 h 1052945"/>
              <a:gd name="connsiteX26" fmla="*/ 3657600 w 6040582"/>
              <a:gd name="connsiteY26" fmla="*/ 1039091 h 1052945"/>
              <a:gd name="connsiteX27" fmla="*/ 3782291 w 6040582"/>
              <a:gd name="connsiteY27" fmla="*/ 997527 h 1052945"/>
              <a:gd name="connsiteX28" fmla="*/ 3906982 w 6040582"/>
              <a:gd name="connsiteY28" fmla="*/ 969818 h 1052945"/>
              <a:gd name="connsiteX29" fmla="*/ 4017818 w 6040582"/>
              <a:gd name="connsiteY29" fmla="*/ 928254 h 1052945"/>
              <a:gd name="connsiteX30" fmla="*/ 4142509 w 6040582"/>
              <a:gd name="connsiteY30" fmla="*/ 914400 h 1052945"/>
              <a:gd name="connsiteX31" fmla="*/ 4294909 w 6040582"/>
              <a:gd name="connsiteY31" fmla="*/ 886691 h 1052945"/>
              <a:gd name="connsiteX32" fmla="*/ 4378036 w 6040582"/>
              <a:gd name="connsiteY32" fmla="*/ 775854 h 1052945"/>
              <a:gd name="connsiteX33" fmla="*/ 4572000 w 6040582"/>
              <a:gd name="connsiteY33" fmla="*/ 665018 h 1052945"/>
              <a:gd name="connsiteX34" fmla="*/ 4613563 w 6040582"/>
              <a:gd name="connsiteY34" fmla="*/ 637309 h 1052945"/>
              <a:gd name="connsiteX35" fmla="*/ 4668982 w 6040582"/>
              <a:gd name="connsiteY35" fmla="*/ 623454 h 1052945"/>
              <a:gd name="connsiteX36" fmla="*/ 4779818 w 6040582"/>
              <a:gd name="connsiteY36" fmla="*/ 595745 h 1052945"/>
              <a:gd name="connsiteX37" fmla="*/ 4807527 w 6040582"/>
              <a:gd name="connsiteY37" fmla="*/ 540327 h 1052945"/>
              <a:gd name="connsiteX38" fmla="*/ 4849091 w 6040582"/>
              <a:gd name="connsiteY38" fmla="*/ 526472 h 1052945"/>
              <a:gd name="connsiteX39" fmla="*/ 4946072 w 6040582"/>
              <a:gd name="connsiteY39" fmla="*/ 457200 h 1052945"/>
              <a:gd name="connsiteX40" fmla="*/ 5015345 w 6040582"/>
              <a:gd name="connsiteY40" fmla="*/ 387927 h 1052945"/>
              <a:gd name="connsiteX41" fmla="*/ 5167745 w 6040582"/>
              <a:gd name="connsiteY41" fmla="*/ 235527 h 1052945"/>
              <a:gd name="connsiteX42" fmla="*/ 5389418 w 6040582"/>
              <a:gd name="connsiteY42" fmla="*/ 152400 h 1052945"/>
              <a:gd name="connsiteX43" fmla="*/ 5472545 w 6040582"/>
              <a:gd name="connsiteY43" fmla="*/ 124691 h 1052945"/>
              <a:gd name="connsiteX44" fmla="*/ 5514109 w 6040582"/>
              <a:gd name="connsiteY44" fmla="*/ 83127 h 1052945"/>
              <a:gd name="connsiteX45" fmla="*/ 5555672 w 6040582"/>
              <a:gd name="connsiteY45" fmla="*/ 69272 h 1052945"/>
              <a:gd name="connsiteX46" fmla="*/ 5666509 w 6040582"/>
              <a:gd name="connsiteY46" fmla="*/ 0 h 1052945"/>
              <a:gd name="connsiteX47" fmla="*/ 5832763 w 6040582"/>
              <a:gd name="connsiteY47" fmla="*/ 13854 h 1052945"/>
              <a:gd name="connsiteX48" fmla="*/ 5915891 w 6040582"/>
              <a:gd name="connsiteY48" fmla="*/ 55418 h 1052945"/>
              <a:gd name="connsiteX49" fmla="*/ 6040582 w 6040582"/>
              <a:gd name="connsiteY49" fmla="*/ 69272 h 105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40582" h="1052945">
                <a:moveTo>
                  <a:pt x="0" y="124691"/>
                </a:moveTo>
                <a:cubicBezTo>
                  <a:pt x="23091" y="129309"/>
                  <a:pt x="46932" y="131099"/>
                  <a:pt x="69272" y="138545"/>
                </a:cubicBezTo>
                <a:cubicBezTo>
                  <a:pt x="119543" y="155302"/>
                  <a:pt x="137015" y="177652"/>
                  <a:pt x="180109" y="207818"/>
                </a:cubicBezTo>
                <a:cubicBezTo>
                  <a:pt x="207391" y="226916"/>
                  <a:pt x="237231" y="242432"/>
                  <a:pt x="263236" y="263236"/>
                </a:cubicBezTo>
                <a:cubicBezTo>
                  <a:pt x="283636" y="279556"/>
                  <a:pt x="296679" y="304527"/>
                  <a:pt x="318654" y="318654"/>
                </a:cubicBezTo>
                <a:cubicBezTo>
                  <a:pt x="362087" y="346575"/>
                  <a:pt x="408217" y="371598"/>
                  <a:pt x="457200" y="387927"/>
                </a:cubicBezTo>
                <a:cubicBezTo>
                  <a:pt x="471054" y="392545"/>
                  <a:pt x="485701" y="395251"/>
                  <a:pt x="498763" y="401782"/>
                </a:cubicBezTo>
                <a:cubicBezTo>
                  <a:pt x="522848" y="413825"/>
                  <a:pt x="545201" y="429073"/>
                  <a:pt x="568036" y="443345"/>
                </a:cubicBezTo>
                <a:cubicBezTo>
                  <a:pt x="582156" y="452170"/>
                  <a:pt x="594384" y="464291"/>
                  <a:pt x="609600" y="471054"/>
                </a:cubicBezTo>
                <a:cubicBezTo>
                  <a:pt x="636290" y="482916"/>
                  <a:pt x="665608" y="487916"/>
                  <a:pt x="692727" y="498763"/>
                </a:cubicBezTo>
                <a:cubicBezTo>
                  <a:pt x="831624" y="554321"/>
                  <a:pt x="698102" y="504532"/>
                  <a:pt x="817418" y="540327"/>
                </a:cubicBezTo>
                <a:cubicBezTo>
                  <a:pt x="845394" y="548720"/>
                  <a:pt x="900545" y="568036"/>
                  <a:pt x="900545" y="568036"/>
                </a:cubicBezTo>
                <a:cubicBezTo>
                  <a:pt x="909781" y="581891"/>
                  <a:pt x="920807" y="594707"/>
                  <a:pt x="928254" y="609600"/>
                </a:cubicBezTo>
                <a:cubicBezTo>
                  <a:pt x="934785" y="622662"/>
                  <a:pt x="935578" y="638101"/>
                  <a:pt x="942109" y="651163"/>
                </a:cubicBezTo>
                <a:cubicBezTo>
                  <a:pt x="954888" y="676722"/>
                  <a:pt x="988400" y="718970"/>
                  <a:pt x="1011382" y="734291"/>
                </a:cubicBezTo>
                <a:cubicBezTo>
                  <a:pt x="1023533" y="742392"/>
                  <a:pt x="1039091" y="743527"/>
                  <a:pt x="1052945" y="748145"/>
                </a:cubicBezTo>
                <a:cubicBezTo>
                  <a:pt x="1066800" y="757381"/>
                  <a:pt x="1079616" y="768407"/>
                  <a:pt x="1094509" y="775854"/>
                </a:cubicBezTo>
                <a:cubicBezTo>
                  <a:pt x="1107571" y="782385"/>
                  <a:pt x="1123549" y="782195"/>
                  <a:pt x="1136072" y="789709"/>
                </a:cubicBezTo>
                <a:cubicBezTo>
                  <a:pt x="1202016" y="829276"/>
                  <a:pt x="1115474" y="839976"/>
                  <a:pt x="1246909" y="872836"/>
                </a:cubicBezTo>
                <a:cubicBezTo>
                  <a:pt x="1265382" y="877454"/>
                  <a:pt x="1284018" y="881460"/>
                  <a:pt x="1302327" y="886691"/>
                </a:cubicBezTo>
                <a:cubicBezTo>
                  <a:pt x="1316369" y="890703"/>
                  <a:pt x="1329486" y="898144"/>
                  <a:pt x="1343891" y="900545"/>
                </a:cubicBezTo>
                <a:cubicBezTo>
                  <a:pt x="1390676" y="908342"/>
                  <a:pt x="1583799" y="924874"/>
                  <a:pt x="1620982" y="928254"/>
                </a:cubicBezTo>
                <a:cubicBezTo>
                  <a:pt x="1667164" y="937490"/>
                  <a:pt x="1712904" y="949303"/>
                  <a:pt x="1759527" y="955963"/>
                </a:cubicBezTo>
                <a:cubicBezTo>
                  <a:pt x="1810024" y="963177"/>
                  <a:pt x="1861818" y="960273"/>
                  <a:pt x="1911927" y="969818"/>
                </a:cubicBezTo>
                <a:cubicBezTo>
                  <a:pt x="1959291" y="978840"/>
                  <a:pt x="2003844" y="999112"/>
                  <a:pt x="2050472" y="1011382"/>
                </a:cubicBezTo>
                <a:cubicBezTo>
                  <a:pt x="2102443" y="1025059"/>
                  <a:pt x="2186345" y="1041327"/>
                  <a:pt x="2244436" y="1052945"/>
                </a:cubicBezTo>
                <a:lnTo>
                  <a:pt x="3657600" y="1039091"/>
                </a:lnTo>
                <a:cubicBezTo>
                  <a:pt x="3701384" y="1037513"/>
                  <a:pt x="3739522" y="1007031"/>
                  <a:pt x="3782291" y="997527"/>
                </a:cubicBezTo>
                <a:cubicBezTo>
                  <a:pt x="3823855" y="988291"/>
                  <a:pt x="3866135" y="981832"/>
                  <a:pt x="3906982" y="969818"/>
                </a:cubicBezTo>
                <a:cubicBezTo>
                  <a:pt x="3944836" y="958684"/>
                  <a:pt x="3979409" y="937291"/>
                  <a:pt x="4017818" y="928254"/>
                </a:cubicBezTo>
                <a:cubicBezTo>
                  <a:pt x="4058526" y="918676"/>
                  <a:pt x="4101013" y="919587"/>
                  <a:pt x="4142509" y="914400"/>
                </a:cubicBezTo>
                <a:cubicBezTo>
                  <a:pt x="4241788" y="901990"/>
                  <a:pt x="4217462" y="906052"/>
                  <a:pt x="4294909" y="886691"/>
                </a:cubicBezTo>
                <a:cubicBezTo>
                  <a:pt x="4322618" y="849745"/>
                  <a:pt x="4336730" y="796507"/>
                  <a:pt x="4378036" y="775854"/>
                </a:cubicBezTo>
                <a:cubicBezTo>
                  <a:pt x="4457653" y="736045"/>
                  <a:pt x="4478255" y="727515"/>
                  <a:pt x="4572000" y="665018"/>
                </a:cubicBezTo>
                <a:cubicBezTo>
                  <a:pt x="4585854" y="655782"/>
                  <a:pt x="4598258" y="643868"/>
                  <a:pt x="4613563" y="637309"/>
                </a:cubicBezTo>
                <a:cubicBezTo>
                  <a:pt x="4631065" y="629808"/>
                  <a:pt x="4650394" y="627585"/>
                  <a:pt x="4668982" y="623454"/>
                </a:cubicBezTo>
                <a:cubicBezTo>
                  <a:pt x="4769295" y="601162"/>
                  <a:pt x="4705544" y="620503"/>
                  <a:pt x="4779818" y="595745"/>
                </a:cubicBezTo>
                <a:cubicBezTo>
                  <a:pt x="4789054" y="577272"/>
                  <a:pt x="4792923" y="554931"/>
                  <a:pt x="4807527" y="540327"/>
                </a:cubicBezTo>
                <a:cubicBezTo>
                  <a:pt x="4817854" y="530000"/>
                  <a:pt x="4836568" y="533986"/>
                  <a:pt x="4849091" y="526472"/>
                </a:cubicBezTo>
                <a:cubicBezTo>
                  <a:pt x="4883156" y="506033"/>
                  <a:pt x="4915553" y="482632"/>
                  <a:pt x="4946072" y="457200"/>
                </a:cubicBezTo>
                <a:cubicBezTo>
                  <a:pt x="4971159" y="436294"/>
                  <a:pt x="4993279" y="411999"/>
                  <a:pt x="5015345" y="387927"/>
                </a:cubicBezTo>
                <a:cubicBezTo>
                  <a:pt x="5076718" y="320974"/>
                  <a:pt x="5093698" y="281094"/>
                  <a:pt x="5167745" y="235527"/>
                </a:cubicBezTo>
                <a:cubicBezTo>
                  <a:pt x="5279662" y="166656"/>
                  <a:pt x="5268917" y="186829"/>
                  <a:pt x="5389418" y="152400"/>
                </a:cubicBezTo>
                <a:cubicBezTo>
                  <a:pt x="5417502" y="144376"/>
                  <a:pt x="5472545" y="124691"/>
                  <a:pt x="5472545" y="124691"/>
                </a:cubicBezTo>
                <a:cubicBezTo>
                  <a:pt x="5486400" y="110836"/>
                  <a:pt x="5497806" y="93996"/>
                  <a:pt x="5514109" y="83127"/>
                </a:cubicBezTo>
                <a:cubicBezTo>
                  <a:pt x="5526260" y="75026"/>
                  <a:pt x="5542249" y="75025"/>
                  <a:pt x="5555672" y="69272"/>
                </a:cubicBezTo>
                <a:cubicBezTo>
                  <a:pt x="5614841" y="43914"/>
                  <a:pt x="5613466" y="39782"/>
                  <a:pt x="5666509" y="0"/>
                </a:cubicBezTo>
                <a:cubicBezTo>
                  <a:pt x="5721927" y="4618"/>
                  <a:pt x="5777641" y="6504"/>
                  <a:pt x="5832763" y="13854"/>
                </a:cubicBezTo>
                <a:cubicBezTo>
                  <a:pt x="5880249" y="20185"/>
                  <a:pt x="5873435" y="34190"/>
                  <a:pt x="5915891" y="55418"/>
                </a:cubicBezTo>
                <a:cubicBezTo>
                  <a:pt x="5961124" y="78034"/>
                  <a:pt x="5985765" y="69272"/>
                  <a:pt x="6040582" y="69272"/>
                </a:cubicBezTo>
              </a:path>
            </a:pathLst>
          </a:cu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94129" y="212906"/>
            <a:ext cx="8722425" cy="1143000"/>
          </a:xfrm>
        </p:spPr>
        <p:txBody>
          <a:bodyPr>
            <a:normAutofit/>
          </a:bodyPr>
          <a:lstStyle/>
          <a:p>
            <a:r>
              <a:rPr lang="ja-JP" altLang="en-US" sz="3000" b="1" u="sng" dirty="0" smtClean="0"/>
              <a:t>＜参考＞多種多様</a:t>
            </a:r>
            <a:r>
              <a:rPr lang="ja-JP" altLang="en-US" sz="3000" b="1" u="sng" dirty="0"/>
              <a:t>な「グローバル人材化」の</a:t>
            </a:r>
            <a:r>
              <a:rPr lang="ja-JP" altLang="en-US" sz="3000" b="1" u="sng" dirty="0" smtClean="0"/>
              <a:t>プロセス</a:t>
            </a:r>
            <a:r>
              <a:rPr lang="en-US" altLang="ja-JP" sz="3000" b="1" u="sng" dirty="0" smtClean="0"/>
              <a:t>Various Career Development Process</a:t>
            </a:r>
            <a:endParaRPr kumimoji="1" lang="ja-JP" altLang="en-US" sz="3000" b="1" u="sng" dirty="0"/>
          </a:p>
        </p:txBody>
      </p:sp>
      <p:grpSp>
        <p:nvGrpSpPr>
          <p:cNvPr id="9" name="グループ化 8"/>
          <p:cNvGrpSpPr/>
          <p:nvPr/>
        </p:nvGrpSpPr>
        <p:grpSpPr>
          <a:xfrm>
            <a:off x="121801" y="1268760"/>
            <a:ext cx="8894088" cy="5364881"/>
            <a:chOff x="121801" y="1268760"/>
            <a:chExt cx="8894088" cy="5364881"/>
          </a:xfrm>
        </p:grpSpPr>
        <p:grpSp>
          <p:nvGrpSpPr>
            <p:cNvPr id="4" name="グループ化 3"/>
            <p:cNvGrpSpPr/>
            <p:nvPr/>
          </p:nvGrpSpPr>
          <p:grpSpPr>
            <a:xfrm>
              <a:off x="121801" y="1268760"/>
              <a:ext cx="8894088" cy="5364881"/>
              <a:chOff x="120109" y="872431"/>
              <a:chExt cx="8894088" cy="5364881"/>
            </a:xfrm>
          </p:grpSpPr>
          <p:grpSp>
            <p:nvGrpSpPr>
              <p:cNvPr id="57" name="グループ化 56"/>
              <p:cNvGrpSpPr/>
              <p:nvPr/>
            </p:nvGrpSpPr>
            <p:grpSpPr>
              <a:xfrm>
                <a:off x="120109" y="872431"/>
                <a:ext cx="8894088" cy="5364881"/>
                <a:chOff x="-15878" y="-333642"/>
                <a:chExt cx="10376862" cy="7058440"/>
              </a:xfrm>
            </p:grpSpPr>
            <p:grpSp>
              <p:nvGrpSpPr>
                <p:cNvPr id="58" name="グループ化 57"/>
                <p:cNvGrpSpPr/>
                <p:nvPr/>
              </p:nvGrpSpPr>
              <p:grpSpPr>
                <a:xfrm>
                  <a:off x="-15878" y="-144164"/>
                  <a:ext cx="10260967" cy="6722764"/>
                  <a:chOff x="-15878" y="-245764"/>
                  <a:chExt cx="10260967" cy="6722764"/>
                </a:xfrm>
              </p:grpSpPr>
              <p:grpSp>
                <p:nvGrpSpPr>
                  <p:cNvPr id="60" name="グループ化 59"/>
                  <p:cNvGrpSpPr/>
                  <p:nvPr/>
                </p:nvGrpSpPr>
                <p:grpSpPr>
                  <a:xfrm>
                    <a:off x="-15878" y="-245764"/>
                    <a:ext cx="10260967" cy="5935364"/>
                    <a:chOff x="-15878" y="-245764"/>
                    <a:chExt cx="10260967" cy="5935364"/>
                  </a:xfrm>
                </p:grpSpPr>
                <p:grpSp>
                  <p:nvGrpSpPr>
                    <p:cNvPr id="62" name="グループ化 61"/>
                    <p:cNvGrpSpPr/>
                    <p:nvPr/>
                  </p:nvGrpSpPr>
                  <p:grpSpPr>
                    <a:xfrm>
                      <a:off x="-15878" y="364368"/>
                      <a:ext cx="10260967" cy="5325232"/>
                      <a:chOff x="-15878" y="313568"/>
                      <a:chExt cx="10260967" cy="5325232"/>
                    </a:xfrm>
                  </p:grpSpPr>
                  <p:grpSp>
                    <p:nvGrpSpPr>
                      <p:cNvPr id="72" name="グループ化 71"/>
                      <p:cNvGrpSpPr/>
                      <p:nvPr/>
                    </p:nvGrpSpPr>
                    <p:grpSpPr>
                      <a:xfrm>
                        <a:off x="-15878" y="313568"/>
                        <a:ext cx="10260967" cy="5325232"/>
                        <a:chOff x="-25019" y="313568"/>
                        <a:chExt cx="10261219" cy="5325232"/>
                      </a:xfrm>
                    </p:grpSpPr>
                    <p:sp>
                      <p:nvSpPr>
                        <p:cNvPr id="77" name="角丸四角形 76"/>
                        <p:cNvSpPr/>
                        <p:nvPr/>
                      </p:nvSpPr>
                      <p:spPr>
                        <a:xfrm>
                          <a:off x="3771900" y="4330700"/>
                          <a:ext cx="1790700" cy="558800"/>
                        </a:xfrm>
                        <a:prstGeom prst="round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a:solidFill>
                                <a:schemeClr val="tx1"/>
                              </a:solidFill>
                              <a:effectLst/>
                              <a:ea typeface="AR P丸ゴシック体M"/>
                              <a:cs typeface="Times New Roman"/>
                            </a:rPr>
                            <a:t>留学</a:t>
                          </a:r>
                          <a:r>
                            <a:rPr lang="en-US" sz="1600" b="1" kern="100" dirty="0">
                              <a:solidFill>
                                <a:schemeClr val="tx1"/>
                              </a:solidFill>
                              <a:effectLst/>
                              <a:ea typeface="AR P丸ゴシック体M"/>
                              <a:cs typeface="Times New Roman"/>
                            </a:rPr>
                            <a:t>(1</a:t>
                          </a:r>
                          <a:r>
                            <a:rPr lang="ja-JP" sz="1600" b="1" kern="100" dirty="0">
                              <a:solidFill>
                                <a:schemeClr val="tx1"/>
                              </a:solidFill>
                              <a:effectLst/>
                              <a:ea typeface="AR P丸ゴシック体M"/>
                              <a:cs typeface="Times New Roman"/>
                            </a:rPr>
                            <a:t>年間</a:t>
                          </a:r>
                          <a:r>
                            <a:rPr lang="en-US" sz="1600" b="1" kern="100" dirty="0">
                              <a:solidFill>
                                <a:schemeClr val="tx1"/>
                              </a:solidFill>
                              <a:effectLst/>
                              <a:ea typeface="AR P丸ゴシック体M"/>
                              <a:cs typeface="Times New Roman"/>
                            </a:rPr>
                            <a:t>)</a:t>
                          </a:r>
                          <a:endParaRPr lang="ja-JP" sz="1050" kern="100" dirty="0">
                            <a:solidFill>
                              <a:schemeClr val="tx1"/>
                            </a:solidFill>
                            <a:effectLst/>
                            <a:ea typeface="ＭＳ 明朝"/>
                            <a:cs typeface="Times New Roman"/>
                          </a:endParaRPr>
                        </a:p>
                      </p:txBody>
                    </p:sp>
                    <p:sp>
                      <p:nvSpPr>
                        <p:cNvPr id="78" name="角丸四角形 77"/>
                        <p:cNvSpPr/>
                        <p:nvPr/>
                      </p:nvSpPr>
                      <p:spPr>
                        <a:xfrm>
                          <a:off x="7563365" y="2237276"/>
                          <a:ext cx="1625312" cy="558800"/>
                        </a:xfrm>
                        <a:prstGeom prst="roundRect">
                          <a:avLst/>
                        </a:prstGeom>
                        <a:solidFill>
                          <a:schemeClr val="accent4">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a:effectLst/>
                              <a:latin typeface="Century"/>
                              <a:ea typeface="AR P丸ゴシック体M"/>
                              <a:cs typeface="Times New Roman"/>
                            </a:rPr>
                            <a:t>外資系企業</a:t>
                          </a:r>
                          <a:endParaRPr lang="ja-JP" sz="1050" kern="100" dirty="0">
                            <a:effectLst/>
                            <a:latin typeface="Century"/>
                            <a:ea typeface="ＭＳ 明朝"/>
                            <a:cs typeface="Times New Roman"/>
                          </a:endParaRPr>
                        </a:p>
                      </p:txBody>
                    </p:sp>
                    <p:sp>
                      <p:nvSpPr>
                        <p:cNvPr id="79" name="角丸四角形 78"/>
                        <p:cNvSpPr/>
                        <p:nvPr/>
                      </p:nvSpPr>
                      <p:spPr>
                        <a:xfrm>
                          <a:off x="6140150" y="2578101"/>
                          <a:ext cx="1340150" cy="673101"/>
                        </a:xfrm>
                        <a:prstGeom prst="roundRect">
                          <a:avLst/>
                        </a:prstGeom>
                        <a:solidFill>
                          <a:schemeClr val="accent3">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100" dirty="0">
                              <a:effectLst/>
                              <a:latin typeface="Century"/>
                              <a:ea typeface="AR P丸ゴシック体M"/>
                              <a:cs typeface="Times New Roman"/>
                            </a:rPr>
                            <a:t>外資系</a:t>
                          </a:r>
                          <a:endParaRPr lang="ja-JP" sz="1050" kern="100" dirty="0">
                            <a:effectLst/>
                            <a:latin typeface="Century"/>
                            <a:ea typeface="ＭＳ 明朝"/>
                            <a:cs typeface="Times New Roman"/>
                          </a:endParaRPr>
                        </a:p>
                        <a:p>
                          <a:pPr algn="ctr">
                            <a:spcAft>
                              <a:spcPts val="0"/>
                            </a:spcAft>
                          </a:pPr>
                          <a:r>
                            <a:rPr lang="ja-JP" sz="1200" b="1" kern="100" dirty="0">
                              <a:effectLst/>
                              <a:latin typeface="Century"/>
                              <a:ea typeface="AR P丸ゴシック体M"/>
                              <a:cs typeface="Times New Roman"/>
                            </a:rPr>
                            <a:t>就職セミナー</a:t>
                          </a:r>
                          <a:endParaRPr lang="ja-JP" sz="1050" kern="100" dirty="0">
                            <a:effectLst/>
                            <a:latin typeface="Century"/>
                            <a:ea typeface="ＭＳ 明朝"/>
                            <a:cs typeface="Times New Roman"/>
                          </a:endParaRPr>
                        </a:p>
                      </p:txBody>
                    </p:sp>
                    <p:grpSp>
                      <p:nvGrpSpPr>
                        <p:cNvPr id="80" name="グループ化 79"/>
                        <p:cNvGrpSpPr/>
                        <p:nvPr/>
                      </p:nvGrpSpPr>
                      <p:grpSpPr>
                        <a:xfrm>
                          <a:off x="-25019" y="313568"/>
                          <a:ext cx="10261219" cy="5325232"/>
                          <a:chOff x="-25019" y="-600832"/>
                          <a:chExt cx="10261219" cy="5325232"/>
                        </a:xfrm>
                      </p:grpSpPr>
                      <p:sp>
                        <p:nvSpPr>
                          <p:cNvPr id="83" name="角丸四角形 82"/>
                          <p:cNvSpPr/>
                          <p:nvPr/>
                        </p:nvSpPr>
                        <p:spPr>
                          <a:xfrm>
                            <a:off x="7557452" y="2247900"/>
                            <a:ext cx="1663700" cy="756997"/>
                          </a:xfrm>
                          <a:prstGeom prst="roundRect">
                            <a:avLst/>
                          </a:prstGeom>
                          <a:solidFill>
                            <a:schemeClr val="accent4">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smtClean="0">
                                <a:effectLst/>
                                <a:latin typeface="Century"/>
                                <a:ea typeface="AR P丸ゴシック体M"/>
                                <a:cs typeface="Times New Roman"/>
                              </a:rPr>
                              <a:t>研究</a:t>
                            </a:r>
                            <a:r>
                              <a:rPr lang="ja-JP" sz="1600" b="1" kern="100" dirty="0">
                                <a:effectLst/>
                                <a:latin typeface="Century"/>
                                <a:ea typeface="AR P丸ゴシック体M"/>
                                <a:cs typeface="Times New Roman"/>
                              </a:rPr>
                              <a:t>職</a:t>
                            </a:r>
                            <a:endParaRPr lang="ja-JP" sz="1050" kern="100" dirty="0">
                              <a:effectLst/>
                              <a:latin typeface="Century"/>
                              <a:ea typeface="ＭＳ 明朝"/>
                              <a:cs typeface="Times New Roman"/>
                            </a:endParaRPr>
                          </a:p>
                        </p:txBody>
                      </p:sp>
                      <p:grpSp>
                        <p:nvGrpSpPr>
                          <p:cNvPr id="84" name="グループ化 83"/>
                          <p:cNvGrpSpPr/>
                          <p:nvPr/>
                        </p:nvGrpSpPr>
                        <p:grpSpPr>
                          <a:xfrm>
                            <a:off x="-25019" y="-600832"/>
                            <a:ext cx="10261219" cy="5325232"/>
                            <a:chOff x="-25019" y="-600832"/>
                            <a:chExt cx="10261219" cy="5325232"/>
                          </a:xfrm>
                        </p:grpSpPr>
                        <p:grpSp>
                          <p:nvGrpSpPr>
                            <p:cNvPr id="86" name="グループ化 85"/>
                            <p:cNvGrpSpPr/>
                            <p:nvPr/>
                          </p:nvGrpSpPr>
                          <p:grpSpPr>
                            <a:xfrm>
                              <a:off x="-25019" y="-600832"/>
                              <a:ext cx="10261219" cy="5325232"/>
                              <a:chOff x="-25019" y="-778632"/>
                              <a:chExt cx="10261219" cy="5325232"/>
                            </a:xfrm>
                          </p:grpSpPr>
                          <p:cxnSp>
                            <p:nvCxnSpPr>
                              <p:cNvPr id="91" name="直線コネクタ 90"/>
                              <p:cNvCxnSpPr/>
                              <p:nvPr/>
                            </p:nvCxnSpPr>
                            <p:spPr>
                              <a:xfrm>
                                <a:off x="469900" y="3860800"/>
                                <a:ext cx="9766300" cy="25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342900" y="3962400"/>
                                <a:ext cx="1282700" cy="571500"/>
                              </a:xfrm>
                              <a:prstGeom prst="roundRect">
                                <a:avLst/>
                              </a:prstGeom>
                              <a:solidFill>
                                <a:schemeClr val="tx2">
                                  <a:lumMod val="40000"/>
                                  <a:lumOff val="6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000" b="1" kern="100" dirty="0">
                                    <a:solidFill>
                                      <a:schemeClr val="tx1"/>
                                    </a:solidFill>
                                    <a:effectLst/>
                                    <a:latin typeface="AR P丸ゴシック体M"/>
                                    <a:ea typeface="ＭＳ 明朝"/>
                                    <a:cs typeface="Times New Roman"/>
                                  </a:rPr>
                                  <a:t>1</a:t>
                                </a:r>
                                <a:r>
                                  <a:rPr lang="ja-JP" sz="2000" b="1" kern="100" dirty="0">
                                    <a:solidFill>
                                      <a:schemeClr val="tx1"/>
                                    </a:solidFill>
                                    <a:effectLst/>
                                    <a:ea typeface="AR P丸ゴシック体M"/>
                                    <a:cs typeface="Times New Roman"/>
                                  </a:rPr>
                                  <a:t>年次</a:t>
                                </a:r>
                                <a:endParaRPr lang="ja-JP" sz="1050" kern="100" dirty="0">
                                  <a:solidFill>
                                    <a:schemeClr val="tx1"/>
                                  </a:solidFill>
                                  <a:effectLst/>
                                  <a:ea typeface="ＭＳ 明朝"/>
                                  <a:cs typeface="Times New Roman"/>
                                </a:endParaRPr>
                              </a:p>
                            </p:txBody>
                          </p:sp>
                          <p:sp>
                            <p:nvSpPr>
                              <p:cNvPr id="93" name="角丸四角形 92"/>
                              <p:cNvSpPr/>
                              <p:nvPr/>
                            </p:nvSpPr>
                            <p:spPr>
                              <a:xfrm>
                                <a:off x="2159000" y="3975100"/>
                                <a:ext cx="1282700" cy="5715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000" b="1" kern="100" dirty="0">
                                    <a:solidFill>
                                      <a:schemeClr val="tx1"/>
                                    </a:solidFill>
                                    <a:effectLst/>
                                    <a:ea typeface="AR P丸ゴシック体M"/>
                                    <a:cs typeface="Times New Roman"/>
                                  </a:rPr>
                                  <a:t>２年次</a:t>
                                </a:r>
                                <a:endParaRPr lang="ja-JP" sz="1050" kern="100" dirty="0">
                                  <a:solidFill>
                                    <a:schemeClr val="tx1"/>
                                  </a:solidFill>
                                  <a:effectLst/>
                                  <a:ea typeface="ＭＳ 明朝"/>
                                  <a:cs typeface="Times New Roman"/>
                                </a:endParaRPr>
                              </a:p>
                            </p:txBody>
                          </p:sp>
                          <p:sp>
                            <p:nvSpPr>
                              <p:cNvPr id="94" name="角丸四角形 93"/>
                              <p:cNvSpPr/>
                              <p:nvPr/>
                            </p:nvSpPr>
                            <p:spPr>
                              <a:xfrm>
                                <a:off x="3975100" y="3975100"/>
                                <a:ext cx="1282700" cy="571500"/>
                              </a:xfrm>
                              <a:prstGeom prst="roundRect">
                                <a:avLst/>
                              </a:prstGeom>
                              <a:solidFill>
                                <a:schemeClr val="tx2">
                                  <a:lumMod val="40000"/>
                                  <a:lumOff val="6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000" b="1" kern="100" dirty="0">
                                    <a:effectLst/>
                                    <a:latin typeface="Century"/>
                                    <a:ea typeface="AR P丸ゴシック体M"/>
                                    <a:cs typeface="Times New Roman"/>
                                  </a:rPr>
                                  <a:t>３年次</a:t>
                                </a:r>
                                <a:endParaRPr lang="ja-JP" sz="1050" kern="100" dirty="0">
                                  <a:effectLst/>
                                  <a:latin typeface="Century"/>
                                  <a:ea typeface="ＭＳ 明朝"/>
                                  <a:cs typeface="Times New Roman"/>
                                </a:endParaRPr>
                              </a:p>
                            </p:txBody>
                          </p:sp>
                          <p:sp>
                            <p:nvSpPr>
                              <p:cNvPr id="95" name="角丸四角形 94"/>
                              <p:cNvSpPr/>
                              <p:nvPr/>
                            </p:nvSpPr>
                            <p:spPr>
                              <a:xfrm>
                                <a:off x="5880100" y="3962400"/>
                                <a:ext cx="1282700" cy="571500"/>
                              </a:xfrm>
                              <a:prstGeom prst="roundRect">
                                <a:avLst/>
                              </a:prstGeom>
                              <a:solidFill>
                                <a:schemeClr val="tx2">
                                  <a:lumMod val="40000"/>
                                  <a:lumOff val="6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000" b="1" kern="100" dirty="0">
                                    <a:effectLst/>
                                    <a:latin typeface="Century"/>
                                    <a:ea typeface="AR P丸ゴシック体M"/>
                                    <a:cs typeface="Times New Roman"/>
                                  </a:rPr>
                                  <a:t>４年次</a:t>
                                </a:r>
                                <a:endParaRPr lang="ja-JP" sz="1050" kern="100" dirty="0">
                                  <a:effectLst/>
                                  <a:latin typeface="Century"/>
                                  <a:ea typeface="ＭＳ 明朝"/>
                                  <a:cs typeface="Times New Roman"/>
                                </a:endParaRPr>
                              </a:p>
                            </p:txBody>
                          </p:sp>
                          <p:sp>
                            <p:nvSpPr>
                              <p:cNvPr id="96" name="角丸四角形 95"/>
                              <p:cNvSpPr/>
                              <p:nvPr/>
                            </p:nvSpPr>
                            <p:spPr>
                              <a:xfrm>
                                <a:off x="7569201" y="3962400"/>
                                <a:ext cx="1613641" cy="571500"/>
                              </a:xfrm>
                              <a:prstGeom prst="roundRect">
                                <a:avLst/>
                              </a:prstGeom>
                              <a:solidFill>
                                <a:schemeClr val="accent4">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000" b="1" kern="100" dirty="0">
                                    <a:effectLst/>
                                    <a:latin typeface="Century"/>
                                    <a:ea typeface="AR P丸ゴシック体M"/>
                                    <a:cs typeface="Times New Roman"/>
                                  </a:rPr>
                                  <a:t>就職</a:t>
                                </a:r>
                                <a:endParaRPr lang="ja-JP" sz="1050" kern="100" dirty="0">
                                  <a:effectLst/>
                                  <a:latin typeface="Century"/>
                                  <a:ea typeface="ＭＳ 明朝"/>
                                  <a:cs typeface="Times New Roman"/>
                                </a:endParaRPr>
                              </a:p>
                            </p:txBody>
                          </p:sp>
                          <p:cxnSp>
                            <p:nvCxnSpPr>
                              <p:cNvPr id="97" name="直線コネクタ 96"/>
                              <p:cNvCxnSpPr/>
                              <p:nvPr/>
                            </p:nvCxnSpPr>
                            <p:spPr>
                              <a:xfrm>
                                <a:off x="1855813" y="-778632"/>
                                <a:ext cx="49188" cy="5325232"/>
                              </a:xfrm>
                              <a:prstGeom prst="line">
                                <a:avLst/>
                              </a:prstGeom>
                              <a:ln w="25400">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480300" y="-773275"/>
                                <a:ext cx="0" cy="5307174"/>
                              </a:xfrm>
                              <a:prstGeom prst="line">
                                <a:avLst/>
                              </a:prstGeom>
                              <a:noFill/>
                              <a:ln w="25400" cap="flat" cmpd="sng" algn="ctr">
                                <a:solidFill>
                                  <a:schemeClr val="tx1"/>
                                </a:solidFill>
                                <a:prstDash val="dash"/>
                              </a:ln>
                              <a:effectLst>
                                <a:outerShdw blurRad="50800" dist="38100" dir="2700000" algn="tl" rotWithShape="0">
                                  <a:prstClr val="black">
                                    <a:alpha val="40000"/>
                                  </a:prstClr>
                                </a:outerShdw>
                              </a:effectLst>
                            </p:spPr>
                          </p:cxnSp>
                          <p:cxnSp>
                            <p:nvCxnSpPr>
                              <p:cNvPr id="99" name="直線コネクタ 98"/>
                              <p:cNvCxnSpPr/>
                              <p:nvPr/>
                            </p:nvCxnSpPr>
                            <p:spPr>
                              <a:xfrm>
                                <a:off x="5562600" y="-773275"/>
                                <a:ext cx="0" cy="5319875"/>
                              </a:xfrm>
                              <a:prstGeom prst="line">
                                <a:avLst/>
                              </a:prstGeom>
                              <a:noFill/>
                              <a:ln w="25400" cap="flat" cmpd="sng" algn="ctr">
                                <a:solidFill>
                                  <a:srgbClr val="4F81BD">
                                    <a:shade val="95000"/>
                                    <a:satMod val="105000"/>
                                  </a:srgbClr>
                                </a:solidFill>
                                <a:prstDash val="dash"/>
                              </a:ln>
                              <a:effectLst>
                                <a:outerShdw blurRad="50800" dist="38100" dir="2700000" algn="tl" rotWithShape="0">
                                  <a:prstClr val="black">
                                    <a:alpha val="40000"/>
                                  </a:prstClr>
                                </a:outerShdw>
                              </a:effectLst>
                            </p:spPr>
                          </p:cxnSp>
                          <p:cxnSp>
                            <p:nvCxnSpPr>
                              <p:cNvPr id="100" name="直線コネクタ 99"/>
                              <p:cNvCxnSpPr/>
                              <p:nvPr/>
                            </p:nvCxnSpPr>
                            <p:spPr>
                              <a:xfrm>
                                <a:off x="3695700" y="-773275"/>
                                <a:ext cx="0" cy="5319875"/>
                              </a:xfrm>
                              <a:prstGeom prst="line">
                                <a:avLst/>
                              </a:prstGeom>
                              <a:noFill/>
                              <a:ln w="25400" cap="flat" cmpd="sng" algn="ctr">
                                <a:solidFill>
                                  <a:srgbClr val="4F81BD">
                                    <a:shade val="95000"/>
                                    <a:satMod val="105000"/>
                                  </a:srgbClr>
                                </a:solidFill>
                                <a:prstDash val="dash"/>
                              </a:ln>
                              <a:effectLst>
                                <a:outerShdw blurRad="50800" dist="38100" dir="2700000" algn="tl" rotWithShape="0">
                                  <a:prstClr val="black">
                                    <a:alpha val="40000"/>
                                  </a:prstClr>
                                </a:outerShdw>
                              </a:effectLst>
                            </p:spPr>
                          </p:cxnSp>
                          <p:sp>
                            <p:nvSpPr>
                              <p:cNvPr id="101" name="円/楕円 100"/>
                              <p:cNvSpPr/>
                              <p:nvPr/>
                            </p:nvSpPr>
                            <p:spPr>
                              <a:xfrm>
                                <a:off x="-1" y="3231336"/>
                                <a:ext cx="1168350" cy="647700"/>
                              </a:xfrm>
                              <a:prstGeom prst="ellipse">
                                <a:avLst/>
                              </a:prstGeom>
                              <a:solidFill>
                                <a:srgbClr val="00B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400" b="1" kern="100" dirty="0">
                                    <a:solidFill>
                                      <a:schemeClr val="tx1"/>
                                    </a:solidFill>
                                    <a:latin typeface="AR P丸ゴシック体M" pitchFamily="50" charset="-128"/>
                                    <a:ea typeface="AR P丸ゴシック体M" pitchFamily="50" charset="-128"/>
                                    <a:cs typeface="Times New Roman"/>
                                  </a:rPr>
                                  <a:t>D</a:t>
                                </a:r>
                                <a:r>
                                  <a:rPr lang="ja-JP" sz="1400" b="1" kern="100" dirty="0" smtClean="0">
                                    <a:solidFill>
                                      <a:schemeClr val="tx1"/>
                                    </a:solidFill>
                                    <a:effectLst/>
                                    <a:latin typeface="AR P丸ゴシック体M" pitchFamily="50" charset="-128"/>
                                    <a:ea typeface="AR P丸ゴシック体M" pitchFamily="50" charset="-128"/>
                                    <a:cs typeface="Arial"/>
                                  </a:rPr>
                                  <a:t>さん</a:t>
                                </a:r>
                                <a:endParaRPr lang="ja-JP" sz="1050" b="1" kern="100" dirty="0">
                                  <a:solidFill>
                                    <a:schemeClr val="tx1"/>
                                  </a:solidFill>
                                  <a:effectLst/>
                                  <a:latin typeface="AR P丸ゴシック体M" pitchFamily="50" charset="-128"/>
                                  <a:ea typeface="AR P丸ゴシック体M" pitchFamily="50" charset="-128"/>
                                  <a:cs typeface="Times New Roman"/>
                                </a:endParaRPr>
                              </a:p>
                            </p:txBody>
                          </p:sp>
                          <p:sp>
                            <p:nvSpPr>
                              <p:cNvPr id="102" name="円/楕円 101"/>
                              <p:cNvSpPr/>
                              <p:nvPr/>
                            </p:nvSpPr>
                            <p:spPr>
                              <a:xfrm>
                                <a:off x="-25019" y="1145079"/>
                                <a:ext cx="1184636" cy="658321"/>
                              </a:xfrm>
                              <a:prstGeom prst="ellipse">
                                <a:avLst/>
                              </a:prstGeom>
                              <a:solidFill>
                                <a:schemeClr val="accent5">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400" b="1" kern="100" dirty="0">
                                    <a:latin typeface="AR P丸ゴシック体M" pitchFamily="50" charset="-128"/>
                                    <a:ea typeface="AR P丸ゴシック体M" pitchFamily="50" charset="-128"/>
                                    <a:cs typeface="Times New Roman"/>
                                  </a:rPr>
                                  <a:t>B</a:t>
                                </a:r>
                                <a:r>
                                  <a:rPr lang="ja-JP" sz="1400" b="1" kern="100" dirty="0" smtClean="0">
                                    <a:effectLst/>
                                    <a:latin typeface="AR P丸ゴシック体M" pitchFamily="50" charset="-128"/>
                                    <a:ea typeface="AR P丸ゴシック体M" pitchFamily="50" charset="-128"/>
                                    <a:cs typeface="Arial"/>
                                  </a:rPr>
                                  <a:t>さん</a:t>
                                </a:r>
                                <a:endParaRPr lang="ja-JP" sz="1050" b="1" kern="100" dirty="0">
                                  <a:effectLst/>
                                  <a:latin typeface="AR P丸ゴシック体M" pitchFamily="50" charset="-128"/>
                                  <a:ea typeface="AR P丸ゴシック体M" pitchFamily="50" charset="-128"/>
                                  <a:cs typeface="Times New Roman"/>
                                </a:endParaRPr>
                              </a:p>
                            </p:txBody>
                          </p:sp>
                          <p:sp>
                            <p:nvSpPr>
                              <p:cNvPr id="103" name="円/楕円 102"/>
                              <p:cNvSpPr/>
                              <p:nvPr/>
                            </p:nvSpPr>
                            <p:spPr>
                              <a:xfrm>
                                <a:off x="-17667" y="-80496"/>
                                <a:ext cx="1104900" cy="723900"/>
                              </a:xfrm>
                              <a:prstGeom prst="ellipse">
                                <a:avLst/>
                              </a:prstGeom>
                              <a:solidFill>
                                <a:schemeClr val="accent6"/>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400" b="1" kern="100" dirty="0">
                                    <a:latin typeface="AR P丸ゴシック体M" pitchFamily="50" charset="-128"/>
                                    <a:ea typeface="AR P丸ゴシック体M" pitchFamily="50" charset="-128"/>
                                    <a:cs typeface="Arial"/>
                                  </a:rPr>
                                  <a:t>A</a:t>
                                </a:r>
                                <a:r>
                                  <a:rPr lang="ja-JP" sz="1400" b="1" kern="100" dirty="0" smtClean="0">
                                    <a:effectLst/>
                                    <a:latin typeface="AR P丸ゴシック体M" pitchFamily="50" charset="-128"/>
                                    <a:ea typeface="AR P丸ゴシック体M" pitchFamily="50" charset="-128"/>
                                    <a:cs typeface="Arial"/>
                                  </a:rPr>
                                  <a:t>さん</a:t>
                                </a:r>
                                <a:endParaRPr lang="ja-JP" sz="1050" kern="100" dirty="0">
                                  <a:effectLst/>
                                  <a:latin typeface="AR P丸ゴシック体M" pitchFamily="50" charset="-128"/>
                                  <a:ea typeface="AR P丸ゴシック体M" pitchFamily="50" charset="-128"/>
                                  <a:cs typeface="Times New Roman"/>
                                </a:endParaRPr>
                              </a:p>
                            </p:txBody>
                          </p:sp>
                          <p:sp>
                            <p:nvSpPr>
                              <p:cNvPr id="104" name="円/楕円 103"/>
                              <p:cNvSpPr/>
                              <p:nvPr/>
                            </p:nvSpPr>
                            <p:spPr>
                              <a:xfrm>
                                <a:off x="-1" y="2220058"/>
                                <a:ext cx="1104900" cy="698500"/>
                              </a:xfrm>
                              <a:prstGeom prst="ellipse">
                                <a:avLst/>
                              </a:prstGeom>
                              <a:solidFill>
                                <a:srgbClr val="FF6699"/>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400" b="1" kern="100" dirty="0">
                                    <a:latin typeface="AR P丸ゴシック体M" pitchFamily="50" charset="-128"/>
                                    <a:ea typeface="AR P丸ゴシック体M" pitchFamily="50" charset="-128"/>
                                    <a:cs typeface="Arial"/>
                                  </a:rPr>
                                  <a:t>C</a:t>
                                </a:r>
                                <a:r>
                                  <a:rPr lang="ja-JP" sz="1400" b="1" kern="100" dirty="0" smtClean="0">
                                    <a:effectLst/>
                                    <a:latin typeface="AR P丸ゴシック体M" pitchFamily="50" charset="-128"/>
                                    <a:ea typeface="AR P丸ゴシック体M" pitchFamily="50" charset="-128"/>
                                    <a:cs typeface="Arial"/>
                                  </a:rPr>
                                  <a:t>さん</a:t>
                                </a:r>
                                <a:endParaRPr lang="ja-JP" sz="1050" b="1" kern="100" dirty="0">
                                  <a:effectLst/>
                                  <a:latin typeface="AR P丸ゴシック体M" pitchFamily="50" charset="-128"/>
                                  <a:ea typeface="AR P丸ゴシック体M" pitchFamily="50" charset="-128"/>
                                  <a:cs typeface="Times New Roman"/>
                                </a:endParaRPr>
                              </a:p>
                            </p:txBody>
                          </p:sp>
                        </p:grpSp>
                        <p:sp>
                          <p:nvSpPr>
                            <p:cNvPr id="87" name="角丸四角形 86"/>
                            <p:cNvSpPr/>
                            <p:nvPr/>
                          </p:nvSpPr>
                          <p:spPr>
                            <a:xfrm>
                              <a:off x="1329184" y="2188308"/>
                              <a:ext cx="1516593" cy="558800"/>
                            </a:xfrm>
                            <a:prstGeom prst="roundRect">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a:effectLst/>
                                  <a:latin typeface="Century"/>
                                  <a:ea typeface="AR P丸ゴシック体M"/>
                                  <a:cs typeface="Times New Roman"/>
                                </a:rPr>
                                <a:t>国際教育論</a:t>
                              </a:r>
                              <a:endParaRPr lang="ja-JP" sz="1050" kern="100" dirty="0">
                                <a:effectLst/>
                                <a:latin typeface="Century"/>
                                <a:ea typeface="ＭＳ 明朝"/>
                                <a:cs typeface="Times New Roman"/>
                              </a:endParaRPr>
                            </a:p>
                          </p:txBody>
                        </p:sp>
                        <p:sp>
                          <p:nvSpPr>
                            <p:cNvPr id="88" name="角丸四角形 87"/>
                            <p:cNvSpPr/>
                            <p:nvPr/>
                          </p:nvSpPr>
                          <p:spPr>
                            <a:xfrm>
                              <a:off x="5307527" y="901700"/>
                              <a:ext cx="1308439" cy="508000"/>
                            </a:xfrm>
                            <a:prstGeom prst="roundRect">
                              <a:avLst/>
                            </a:prstGeom>
                            <a:solidFill>
                              <a:schemeClr val="accent6">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a:effectLst/>
                                  <a:latin typeface="Century"/>
                                  <a:ea typeface="AR P丸ゴシック体M"/>
                                  <a:cs typeface="Times New Roman"/>
                                </a:rPr>
                                <a:t>模擬国連</a:t>
                              </a:r>
                              <a:endParaRPr lang="ja-JP" sz="1050" kern="100" dirty="0">
                                <a:effectLst/>
                                <a:latin typeface="Century"/>
                                <a:ea typeface="ＭＳ 明朝"/>
                                <a:cs typeface="Times New Roman"/>
                              </a:endParaRPr>
                            </a:p>
                          </p:txBody>
                        </p:sp>
                        <p:sp>
                          <p:nvSpPr>
                            <p:cNvPr id="89" name="角丸四角形 88"/>
                            <p:cNvSpPr/>
                            <p:nvPr/>
                          </p:nvSpPr>
                          <p:spPr>
                            <a:xfrm>
                              <a:off x="4182743" y="1409699"/>
                              <a:ext cx="1779003" cy="482600"/>
                            </a:xfrm>
                            <a:prstGeom prst="roundRect">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100" b="1" kern="100" dirty="0">
                                  <a:effectLst/>
                                  <a:latin typeface="Century"/>
                                  <a:ea typeface="AR P丸ゴシック体M"/>
                                  <a:cs typeface="Times New Roman"/>
                                </a:rPr>
                                <a:t>留学生ボランティア</a:t>
                              </a:r>
                              <a:endParaRPr lang="ja-JP" sz="1050" kern="100" dirty="0">
                                <a:effectLst/>
                                <a:latin typeface="Century"/>
                                <a:ea typeface="ＭＳ 明朝"/>
                                <a:cs typeface="Times New Roman"/>
                              </a:endParaRPr>
                            </a:p>
                          </p:txBody>
                        </p:sp>
                        <p:sp>
                          <p:nvSpPr>
                            <p:cNvPr id="90" name="角丸四角形 89"/>
                            <p:cNvSpPr/>
                            <p:nvPr/>
                          </p:nvSpPr>
                          <p:spPr>
                            <a:xfrm>
                              <a:off x="7569201" y="152400"/>
                              <a:ext cx="1562070" cy="657778"/>
                            </a:xfrm>
                            <a:prstGeom prst="roundRect">
                              <a:avLst/>
                            </a:prstGeom>
                            <a:solidFill>
                              <a:schemeClr val="accent4">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a:effectLst/>
                                  <a:latin typeface="Century"/>
                                  <a:ea typeface="AR P丸ゴシック体M"/>
                                  <a:cs typeface="Times New Roman"/>
                                </a:rPr>
                                <a:t>ジャーナリスト</a:t>
                              </a:r>
                              <a:endParaRPr lang="ja-JP" sz="1050" kern="100" dirty="0">
                                <a:effectLst/>
                                <a:latin typeface="Century"/>
                                <a:ea typeface="ＭＳ 明朝"/>
                                <a:cs typeface="Times New Roman"/>
                              </a:endParaRPr>
                            </a:p>
                          </p:txBody>
                        </p:sp>
                      </p:grpSp>
                      <p:sp>
                        <p:nvSpPr>
                          <p:cNvPr id="82" name="角丸四角形 81"/>
                          <p:cNvSpPr/>
                          <p:nvPr/>
                        </p:nvSpPr>
                        <p:spPr>
                          <a:xfrm>
                            <a:off x="1625601" y="1397001"/>
                            <a:ext cx="2070101" cy="558800"/>
                          </a:xfrm>
                          <a:prstGeom prst="roundRect">
                            <a:avLst/>
                          </a:prstGeom>
                          <a:solidFill>
                            <a:schemeClr val="accent6">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a:effectLst/>
                                <a:latin typeface="Century"/>
                                <a:ea typeface="AR P丸ゴシック体M"/>
                                <a:cs typeface="Times New Roman"/>
                              </a:rPr>
                              <a:t>英語による授業</a:t>
                            </a:r>
                            <a:endParaRPr lang="ja-JP" sz="1050" kern="100" dirty="0">
                              <a:effectLst/>
                              <a:latin typeface="Century"/>
                              <a:ea typeface="ＭＳ 明朝"/>
                              <a:cs typeface="Times New Roman"/>
                            </a:endParaRPr>
                          </a:p>
                        </p:txBody>
                      </p:sp>
                    </p:grpSp>
                  </p:grpSp>
                  <p:sp>
                    <p:nvSpPr>
                      <p:cNvPr id="74" name="角丸四角形 73"/>
                      <p:cNvSpPr/>
                      <p:nvPr/>
                    </p:nvSpPr>
                    <p:spPr>
                      <a:xfrm>
                        <a:off x="2320688" y="3701809"/>
                        <a:ext cx="1259301" cy="434975"/>
                      </a:xfrm>
                      <a:prstGeom prst="roundRect">
                        <a:avLst/>
                      </a:prstGeom>
                      <a:solidFill>
                        <a:schemeClr val="accent2">
                          <a:lumMod val="40000"/>
                          <a:lumOff val="6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b="1" kern="100" dirty="0">
                            <a:effectLst/>
                            <a:latin typeface="Century"/>
                            <a:ea typeface="AR P丸ゴシック体M"/>
                            <a:cs typeface="Times New Roman"/>
                          </a:rPr>
                          <a:t>留学フェア</a:t>
                        </a:r>
                        <a:r>
                          <a:rPr lang="en-US" sz="1200" b="1" kern="100" dirty="0">
                            <a:effectLst/>
                            <a:latin typeface="Century"/>
                            <a:ea typeface="AR P丸ゴシック体M"/>
                            <a:cs typeface="Times New Roman"/>
                          </a:rPr>
                          <a:t> </a:t>
                        </a:r>
                        <a:endParaRPr lang="ja-JP" sz="1050" kern="100" dirty="0">
                          <a:effectLst/>
                          <a:latin typeface="Century"/>
                          <a:ea typeface="ＭＳ 明朝"/>
                          <a:cs typeface="Times New Roman"/>
                        </a:endParaRPr>
                      </a:p>
                    </p:txBody>
                  </p:sp>
                  <p:sp>
                    <p:nvSpPr>
                      <p:cNvPr id="75" name="角丸四角形 74"/>
                      <p:cNvSpPr/>
                      <p:nvPr/>
                    </p:nvSpPr>
                    <p:spPr>
                      <a:xfrm>
                        <a:off x="3403600" y="2870200"/>
                        <a:ext cx="1272675" cy="584200"/>
                      </a:xfrm>
                      <a:prstGeom prst="roundRect">
                        <a:avLst/>
                      </a:prstGeom>
                      <a:solidFill>
                        <a:schemeClr val="accent2">
                          <a:lumMod val="40000"/>
                          <a:lumOff val="6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a:effectLst/>
                            <a:latin typeface="Century"/>
                            <a:ea typeface="AR P丸ゴシック体M"/>
                            <a:cs typeface="Times New Roman"/>
                          </a:rPr>
                          <a:t>短期留学</a:t>
                        </a:r>
                        <a:endParaRPr lang="ja-JP" sz="1050" kern="100" dirty="0">
                          <a:effectLst/>
                          <a:latin typeface="Century"/>
                          <a:ea typeface="ＭＳ 明朝"/>
                          <a:cs typeface="Times New Roman"/>
                        </a:endParaRPr>
                      </a:p>
                    </p:txBody>
                  </p:sp>
                </p:grpSp>
                <p:grpSp>
                  <p:nvGrpSpPr>
                    <p:cNvPr id="63" name="グループ化 62"/>
                    <p:cNvGrpSpPr/>
                    <p:nvPr/>
                  </p:nvGrpSpPr>
                  <p:grpSpPr>
                    <a:xfrm>
                      <a:off x="139700" y="-245764"/>
                      <a:ext cx="8952292" cy="3092640"/>
                      <a:chOff x="-1054100" y="-677564"/>
                      <a:chExt cx="8952292" cy="3092640"/>
                    </a:xfrm>
                  </p:grpSpPr>
                  <p:sp>
                    <p:nvSpPr>
                      <p:cNvPr id="64" name="下矢印 63"/>
                      <p:cNvSpPr/>
                      <p:nvPr/>
                    </p:nvSpPr>
                    <p:spPr>
                      <a:xfrm>
                        <a:off x="5801681" y="220918"/>
                        <a:ext cx="271029" cy="1914756"/>
                      </a:xfrm>
                      <a:prstGeom prst="downArrow">
                        <a:avLst/>
                      </a:prstGeom>
                      <a:solidFill>
                        <a:srgbClr val="FF0000"/>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6" name="下矢印 65"/>
                      <p:cNvSpPr/>
                      <p:nvPr/>
                    </p:nvSpPr>
                    <p:spPr>
                      <a:xfrm>
                        <a:off x="2653982" y="220920"/>
                        <a:ext cx="212558" cy="2194156"/>
                      </a:xfrm>
                      <a:prstGeom prst="downArrow">
                        <a:avLst/>
                      </a:prstGeom>
                      <a:solidFill>
                        <a:srgbClr val="FF0000"/>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8" name="下矢印 67"/>
                      <p:cNvSpPr/>
                      <p:nvPr/>
                    </p:nvSpPr>
                    <p:spPr>
                      <a:xfrm>
                        <a:off x="769578" y="220920"/>
                        <a:ext cx="266382" cy="1329330"/>
                      </a:xfrm>
                      <a:prstGeom prst="down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9" name="角丸四角形 68"/>
                      <p:cNvSpPr/>
                      <p:nvPr/>
                    </p:nvSpPr>
                    <p:spPr>
                      <a:xfrm>
                        <a:off x="-1054100" y="-677564"/>
                        <a:ext cx="8952292" cy="898484"/>
                      </a:xfrm>
                      <a:prstGeom prst="roundRect">
                        <a:avLst/>
                      </a:prstGeom>
                      <a:solidFill>
                        <a:schemeClr val="accent6">
                          <a:lumMod val="40000"/>
                          <a:lumOff val="60000"/>
                          <a:alpha val="9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400" b="1" kern="100" dirty="0">
                            <a:latin typeface="Century"/>
                            <a:ea typeface="AR P丸ゴシック体M"/>
                            <a:cs typeface="Times New Roman"/>
                          </a:rPr>
                          <a:t>常時</a:t>
                        </a:r>
                        <a:r>
                          <a:rPr lang="ja-JP" altLang="en-US" sz="2400" b="1" kern="100" dirty="0" smtClean="0">
                            <a:latin typeface="Century"/>
                            <a:ea typeface="AR P丸ゴシック体M"/>
                            <a:cs typeface="Times New Roman"/>
                          </a:rPr>
                          <a:t>、データ入力・自己</a:t>
                        </a:r>
                        <a:r>
                          <a:rPr lang="ja-JP" altLang="en-US" sz="2400" b="1" kern="100" dirty="0">
                            <a:latin typeface="Century"/>
                            <a:ea typeface="AR P丸ゴシック体M"/>
                            <a:cs typeface="Times New Roman"/>
                          </a:rPr>
                          <a:t>チェックができる</a:t>
                        </a:r>
                        <a:endParaRPr lang="ja-JP" sz="2400" kern="100" dirty="0">
                          <a:effectLst/>
                          <a:latin typeface="Century"/>
                          <a:ea typeface="ＭＳ 明朝"/>
                          <a:cs typeface="Times New Roman"/>
                        </a:endParaRPr>
                      </a:p>
                    </p:txBody>
                  </p:sp>
                  <p:sp>
                    <p:nvSpPr>
                      <p:cNvPr id="70" name="下矢印 69"/>
                      <p:cNvSpPr/>
                      <p:nvPr/>
                    </p:nvSpPr>
                    <p:spPr>
                      <a:xfrm>
                        <a:off x="6930514" y="231015"/>
                        <a:ext cx="266383" cy="425450"/>
                      </a:xfrm>
                      <a:prstGeom prst="downArrow">
                        <a:avLst/>
                      </a:prstGeom>
                      <a:solidFill>
                        <a:srgbClr val="FF0000"/>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61" name="左右矢印 60"/>
                  <p:cNvSpPr/>
                  <p:nvPr/>
                </p:nvSpPr>
                <p:spPr>
                  <a:xfrm>
                    <a:off x="139700" y="5676900"/>
                    <a:ext cx="7416165" cy="800100"/>
                  </a:xfrm>
                  <a:prstGeom prst="leftRightArrow">
                    <a:avLst>
                      <a:gd name="adj1" fmla="val 72222"/>
                      <a:gd name="adj2" fmla="val 50000"/>
                    </a:avLst>
                  </a:prstGeom>
                  <a:solidFill>
                    <a:srgbClr val="FFFF00">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000" b="1" kern="100" dirty="0">
                        <a:solidFill>
                          <a:schemeClr val="tx1"/>
                        </a:solidFill>
                        <a:effectLst/>
                        <a:ea typeface="AR P丸ゴシック体M"/>
                        <a:cs typeface="Times New Roman"/>
                      </a:rPr>
                      <a:t>大学における多様な</a:t>
                    </a:r>
                    <a:r>
                      <a:rPr lang="ja-JP" sz="2000" b="1" kern="100" dirty="0" smtClean="0">
                        <a:solidFill>
                          <a:schemeClr val="tx1"/>
                        </a:solidFill>
                        <a:effectLst/>
                        <a:ea typeface="AR P丸ゴシック体M"/>
                        <a:cs typeface="Times New Roman"/>
                      </a:rPr>
                      <a:t>カリキュラム</a:t>
                    </a:r>
                    <a:endParaRPr lang="ja-JP" sz="1050" kern="100" dirty="0">
                      <a:solidFill>
                        <a:schemeClr val="tx1"/>
                      </a:solidFill>
                      <a:effectLst/>
                      <a:ea typeface="ＭＳ 明朝"/>
                      <a:cs typeface="Times New Roman"/>
                    </a:endParaRPr>
                  </a:p>
                </p:txBody>
              </p:sp>
            </p:grpSp>
            <p:sp>
              <p:nvSpPr>
                <p:cNvPr id="59" name="角丸四角形 58"/>
                <p:cNvSpPr/>
                <p:nvPr/>
              </p:nvSpPr>
              <p:spPr>
                <a:xfrm>
                  <a:off x="9191757" y="-333642"/>
                  <a:ext cx="1169227" cy="7058440"/>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ctr">
                    <a:spcAft>
                      <a:spcPts val="0"/>
                    </a:spcAft>
                  </a:pPr>
                  <a:r>
                    <a:rPr lang="ja-JP" sz="2200" b="1" kern="100" dirty="0">
                      <a:solidFill>
                        <a:schemeClr val="tx1"/>
                      </a:solidFill>
                      <a:effectLst/>
                      <a:ea typeface="AR P丸ゴシック体M"/>
                      <a:cs typeface="Times New Roman"/>
                    </a:rPr>
                    <a:t>自己分析と適切なカリキュラムにより</a:t>
                  </a:r>
                  <a:endParaRPr lang="ja-JP" sz="1050" kern="100" dirty="0">
                    <a:solidFill>
                      <a:schemeClr val="tx1"/>
                    </a:solidFill>
                    <a:effectLst/>
                    <a:ea typeface="ＭＳ 明朝"/>
                    <a:cs typeface="Times New Roman"/>
                  </a:endParaRPr>
                </a:p>
                <a:p>
                  <a:pPr algn="ctr">
                    <a:spcAft>
                      <a:spcPts val="0"/>
                    </a:spcAft>
                  </a:pPr>
                  <a:r>
                    <a:rPr lang="ja-JP" sz="2200" b="1" kern="100" dirty="0">
                      <a:solidFill>
                        <a:schemeClr val="tx1"/>
                      </a:solidFill>
                      <a:effectLst/>
                      <a:ea typeface="AR P丸ゴシック体M"/>
                      <a:cs typeface="Times New Roman"/>
                    </a:rPr>
                    <a:t>多様なグローバル人材資質を開花させる</a:t>
                  </a:r>
                  <a:endParaRPr lang="ja-JP" sz="1050" kern="100" dirty="0">
                    <a:solidFill>
                      <a:schemeClr val="tx1"/>
                    </a:solidFill>
                    <a:effectLst/>
                    <a:ea typeface="ＭＳ 明朝"/>
                    <a:cs typeface="Times New Roman"/>
                  </a:endParaRPr>
                </a:p>
              </p:txBody>
            </p:sp>
          </p:grpSp>
          <p:sp>
            <p:nvSpPr>
              <p:cNvPr id="105" name="角丸四角形 104"/>
              <p:cNvSpPr/>
              <p:nvPr/>
            </p:nvSpPr>
            <p:spPr>
              <a:xfrm>
                <a:off x="6649933" y="4386084"/>
                <a:ext cx="1355090" cy="554648"/>
              </a:xfrm>
              <a:prstGeom prst="roundRect">
                <a:avLst/>
              </a:prstGeom>
              <a:solidFill>
                <a:schemeClr val="accent4">
                  <a:lumMod val="60000"/>
                  <a:lumOff val="40000"/>
                </a:schemeClr>
              </a:soli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b="1" kern="100" dirty="0">
                    <a:effectLst/>
                    <a:latin typeface="Century"/>
                    <a:ea typeface="AR P丸ゴシック体M"/>
                    <a:cs typeface="Times New Roman"/>
                  </a:rPr>
                  <a:t>製造業</a:t>
                </a:r>
                <a:endParaRPr lang="ja-JP" sz="1050" kern="100" dirty="0">
                  <a:effectLst/>
                  <a:latin typeface="Century"/>
                  <a:ea typeface="ＭＳ 明朝"/>
                  <a:cs typeface="Times New Roman"/>
                </a:endParaRPr>
              </a:p>
            </p:txBody>
          </p:sp>
        </p:grpSp>
        <p:sp>
          <p:nvSpPr>
            <p:cNvPr id="3" name="左右矢印 2"/>
            <p:cNvSpPr/>
            <p:nvPr/>
          </p:nvSpPr>
          <p:spPr>
            <a:xfrm>
              <a:off x="5508104" y="5914392"/>
              <a:ext cx="2475878" cy="608129"/>
            </a:xfrm>
            <a:prstGeom prst="leftRightArrow">
              <a:avLst>
                <a:gd name="adj1" fmla="val 77339"/>
                <a:gd name="adj2" fmla="val 50000"/>
              </a:avLst>
            </a:prstGeom>
            <a:solidFill>
              <a:srgbClr val="92D050">
                <a:alpha val="85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企業の人材育成</a:t>
              </a:r>
              <a:endParaRPr kumimoji="1" lang="ja-JP" altLang="en-US" b="1" dirty="0">
                <a:solidFill>
                  <a:schemeClr val="tx1"/>
                </a:solidFill>
              </a:endParaRPr>
            </a:p>
          </p:txBody>
        </p:sp>
      </p:grpSp>
      <p:sp>
        <p:nvSpPr>
          <p:cNvPr id="5" name="日付プレースホルダー 4"/>
          <p:cNvSpPr>
            <a:spLocks noGrp="1"/>
          </p:cNvSpPr>
          <p:nvPr>
            <p:ph type="dt" sz="half" idx="10"/>
          </p:nvPr>
        </p:nvSpPr>
        <p:spPr/>
        <p:txBody>
          <a:bodyPr/>
          <a:lstStyle/>
          <a:p>
            <a:r>
              <a:rPr kumimoji="1" lang="en-US" altLang="ja-JP" smtClean="0"/>
              <a:t>2012/5/18</a:t>
            </a:r>
            <a:endParaRPr kumimoji="1" lang="ja-JP" altLang="en-US"/>
          </a:p>
        </p:txBody>
      </p:sp>
      <p:sp>
        <p:nvSpPr>
          <p:cNvPr id="10" name="フッター プレースホルダー 9"/>
          <p:cNvSpPr>
            <a:spLocks noGrp="1"/>
          </p:cNvSpPr>
          <p:nvPr>
            <p:ph type="ftr" sz="quarter" idx="11"/>
          </p:nvPr>
        </p:nvSpPr>
        <p:spPr/>
        <p:txBody>
          <a:bodyPr/>
          <a:lstStyle/>
          <a:p>
            <a:r>
              <a:rPr kumimoji="1" lang="en-US" altLang="ja-JP" smtClean="0"/>
              <a:t>S.Ashizawa</a:t>
            </a:r>
            <a:endParaRPr kumimoji="1" lang="ja-JP" altLang="en-US"/>
          </a:p>
        </p:txBody>
      </p:sp>
      <p:sp>
        <p:nvSpPr>
          <p:cNvPr id="11" name="スライド番号プレースホルダー 10"/>
          <p:cNvSpPr>
            <a:spLocks noGrp="1"/>
          </p:cNvSpPr>
          <p:nvPr>
            <p:ph type="sldNum" sz="quarter" idx="12"/>
          </p:nvPr>
        </p:nvSpPr>
        <p:spPr/>
        <p:txBody>
          <a:bodyPr/>
          <a:lstStyle/>
          <a:p>
            <a:fld id="{BF58C3A3-143F-4295-B1F0-CFA11ACBD7F6}" type="slidenum">
              <a:rPr kumimoji="1" lang="ja-JP" altLang="en-US" smtClean="0"/>
              <a:t>7</a:t>
            </a:fld>
            <a:endParaRPr kumimoji="1" lang="ja-JP" altLang="en-US"/>
          </a:p>
        </p:txBody>
      </p:sp>
    </p:spTree>
    <p:extLst>
      <p:ext uri="{BB962C8B-B14F-4D97-AF65-F5344CB8AC3E}">
        <p14:creationId xmlns:p14="http://schemas.microsoft.com/office/powerpoint/2010/main" val="426383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p:cNvGraphicFramePr>
          <p:nvPr>
            <p:extLst>
              <p:ext uri="{D42A27DB-BD31-4B8C-83A1-F6EECF244321}">
                <p14:modId xmlns:p14="http://schemas.microsoft.com/office/powerpoint/2010/main" val="159072611"/>
              </p:ext>
            </p:extLst>
          </p:nvPr>
        </p:nvGraphicFramePr>
        <p:xfrm>
          <a:off x="282768" y="1164127"/>
          <a:ext cx="8861232" cy="557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タイトル 1"/>
          <p:cNvSpPr>
            <a:spLocks noGrp="1"/>
          </p:cNvSpPr>
          <p:nvPr>
            <p:ph type="title"/>
          </p:nvPr>
        </p:nvSpPr>
        <p:spPr>
          <a:xfrm>
            <a:off x="467543" y="188640"/>
            <a:ext cx="8517395" cy="1143000"/>
          </a:xfrm>
        </p:spPr>
        <p:style>
          <a:lnRef idx="1">
            <a:schemeClr val="accent3"/>
          </a:lnRef>
          <a:fillRef idx="2">
            <a:schemeClr val="accent3"/>
          </a:fillRef>
          <a:effectRef idx="1">
            <a:schemeClr val="accent3"/>
          </a:effectRef>
          <a:fontRef idx="minor">
            <a:schemeClr val="dk1"/>
          </a:fontRef>
        </p:style>
        <p:txBody>
          <a:bodyPr>
            <a:normAutofit/>
          </a:bodyPr>
          <a:lstStyle/>
          <a:p>
            <a:r>
              <a:rPr lang="ja-JP" altLang="en-US" sz="2800" b="1" u="sng" dirty="0" smtClean="0"/>
              <a:t>グローバル人材を測るツールと</a:t>
            </a:r>
            <a:r>
              <a:rPr lang="ja-JP" altLang="en-US" sz="2800" b="1" u="sng" smtClean="0"/>
              <a:t>して</a:t>
            </a:r>
            <a:r>
              <a:rPr lang="ja-JP" altLang="en-US" sz="2800" b="1" u="sng" smtClean="0"/>
              <a:t>の</a:t>
            </a:r>
            <a:r>
              <a:rPr lang="en-US" altLang="ja-JP" sz="2800" b="1" u="sng" dirty="0" smtClean="0"/>
              <a:t>E</a:t>
            </a:r>
            <a:r>
              <a:rPr lang="ja-JP" altLang="en-US" sz="2800" b="1" u="sng" dirty="0" smtClean="0"/>
              <a:t>ポートフォリオ</a:t>
            </a:r>
            <a:r>
              <a:rPr lang="en-US" altLang="ja-JP" sz="2800" b="1" u="sng" dirty="0" smtClean="0"/>
              <a:t/>
            </a:r>
            <a:br>
              <a:rPr lang="en-US" altLang="ja-JP" sz="2800" b="1" u="sng" dirty="0" smtClean="0"/>
            </a:br>
            <a:r>
              <a:rPr lang="en-US" altLang="ja-JP" sz="2400" b="1" dirty="0" smtClean="0"/>
              <a:t>Potential Usage of e-portfolio for Global JINZAI</a:t>
            </a:r>
            <a:endParaRPr kumimoji="1" lang="ja-JP" altLang="en-US" sz="2400" b="1" dirty="0"/>
          </a:p>
        </p:txBody>
      </p:sp>
      <p:sp>
        <p:nvSpPr>
          <p:cNvPr id="6" name="角丸四角形吹き出し 5"/>
          <p:cNvSpPr/>
          <p:nvPr/>
        </p:nvSpPr>
        <p:spPr>
          <a:xfrm>
            <a:off x="6187425" y="1934832"/>
            <a:ext cx="2797514" cy="1638184"/>
          </a:xfrm>
          <a:prstGeom prst="wedgeRoundRectCallout">
            <a:avLst>
              <a:gd name="adj1" fmla="val -76852"/>
              <a:gd name="adj2" fmla="val -28442"/>
              <a:gd name="adj3" fmla="val 16667"/>
            </a:avLst>
          </a:prstGeom>
          <a:solidFill>
            <a:schemeClr val="bg1">
              <a:alpha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AR P丸ゴシック体M" pitchFamily="50" charset="-128"/>
                <a:ea typeface="AR P丸ゴシック体M" pitchFamily="50" charset="-128"/>
              </a:rPr>
              <a:t>人物・国際ビジネス能力評価ツール</a:t>
            </a:r>
            <a:endParaRPr lang="en-US" altLang="ja-JP" sz="2000" b="1" dirty="0" smtClean="0">
              <a:solidFill>
                <a:schemeClr val="tx1"/>
              </a:solidFill>
              <a:latin typeface="AR P丸ゴシック体M" pitchFamily="50" charset="-128"/>
              <a:ea typeface="AR P丸ゴシック体M" pitchFamily="50" charset="-128"/>
            </a:endParaRPr>
          </a:p>
          <a:p>
            <a:pPr algn="ctr"/>
            <a:r>
              <a:rPr lang="en-US" altLang="ja-JP" sz="2400" b="1" dirty="0" smtClean="0">
                <a:solidFill>
                  <a:schemeClr val="tx1"/>
                </a:solidFill>
                <a:latin typeface="AR P丸ゴシック体M" pitchFamily="50" charset="-128"/>
                <a:ea typeface="AR P丸ゴシック体M" pitchFamily="50" charset="-128"/>
              </a:rPr>
              <a:t>Assessment Tool for HR</a:t>
            </a:r>
            <a:endParaRPr lang="ja-JP" altLang="ja-JP" sz="2400" b="1" dirty="0">
              <a:solidFill>
                <a:schemeClr val="tx1"/>
              </a:solidFill>
              <a:latin typeface="AR P丸ゴシック体M" pitchFamily="50" charset="-128"/>
              <a:ea typeface="AR P丸ゴシック体M" pitchFamily="50" charset="-128"/>
            </a:endParaRPr>
          </a:p>
        </p:txBody>
      </p:sp>
      <p:sp>
        <p:nvSpPr>
          <p:cNvPr id="7" name="角丸四角形吹き出し 6"/>
          <p:cNvSpPr/>
          <p:nvPr/>
        </p:nvSpPr>
        <p:spPr>
          <a:xfrm>
            <a:off x="3225552" y="5301208"/>
            <a:ext cx="3415625" cy="1367115"/>
          </a:xfrm>
          <a:prstGeom prst="wedgeRoundRectCallout">
            <a:avLst>
              <a:gd name="adj1" fmla="val 69933"/>
              <a:gd name="adj2" fmla="val 14015"/>
              <a:gd name="adj3" fmla="val 16667"/>
            </a:avLst>
          </a:prstGeom>
          <a:solidFill>
            <a:schemeClr val="bg1">
              <a:alpha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dirty="0" smtClean="0">
                <a:solidFill>
                  <a:schemeClr val="tx1"/>
                </a:solidFill>
                <a:latin typeface="AR P丸ゴシック体M" pitchFamily="50" charset="-128"/>
                <a:ea typeface="AR P丸ゴシック体M" pitchFamily="50" charset="-128"/>
              </a:rPr>
              <a:t>国際教育プログラム・</a:t>
            </a:r>
            <a:endParaRPr lang="en-US" altLang="ja-JP" sz="2000" b="1" dirty="0" smtClean="0">
              <a:solidFill>
                <a:schemeClr val="tx1"/>
              </a:solidFill>
              <a:latin typeface="AR P丸ゴシック体M" pitchFamily="50" charset="-128"/>
              <a:ea typeface="AR P丸ゴシック体M" pitchFamily="50" charset="-128"/>
            </a:endParaRPr>
          </a:p>
          <a:p>
            <a:pPr lvl="0" algn="ctr"/>
            <a:r>
              <a:rPr lang="ja-JP" altLang="en-US" sz="2000" b="1" dirty="0" smtClean="0">
                <a:solidFill>
                  <a:schemeClr val="tx1"/>
                </a:solidFill>
                <a:latin typeface="AR P丸ゴシック体M" pitchFamily="50" charset="-128"/>
                <a:ea typeface="AR P丸ゴシック体M" pitchFamily="50" charset="-128"/>
              </a:rPr>
              <a:t>カリキュラム評価・</a:t>
            </a:r>
            <a:endParaRPr lang="en-US" altLang="ja-JP" sz="2000" b="1" dirty="0" smtClean="0">
              <a:solidFill>
                <a:schemeClr val="tx1"/>
              </a:solidFill>
              <a:latin typeface="AR P丸ゴシック体M" pitchFamily="50" charset="-128"/>
              <a:ea typeface="AR P丸ゴシック体M" pitchFamily="50" charset="-128"/>
            </a:endParaRPr>
          </a:p>
          <a:p>
            <a:pPr lvl="0" algn="ctr"/>
            <a:r>
              <a:rPr lang="ja-JP" altLang="en-US" sz="2000" b="1" dirty="0" smtClean="0">
                <a:solidFill>
                  <a:schemeClr val="tx1"/>
                </a:solidFill>
                <a:latin typeface="AR P丸ゴシック体M" pitchFamily="50" charset="-128"/>
                <a:ea typeface="AR P丸ゴシック体M" pitchFamily="50" charset="-128"/>
              </a:rPr>
              <a:t>質保証のツール</a:t>
            </a:r>
            <a:endParaRPr lang="en-US" altLang="ja-JP" sz="2000" b="1" dirty="0" smtClean="0">
              <a:solidFill>
                <a:schemeClr val="tx1"/>
              </a:solidFill>
              <a:latin typeface="AR P丸ゴシック体M" pitchFamily="50" charset="-128"/>
              <a:ea typeface="AR P丸ゴシック体M" pitchFamily="50" charset="-128"/>
            </a:endParaRPr>
          </a:p>
          <a:p>
            <a:pPr lvl="0" algn="ctr"/>
            <a:r>
              <a:rPr lang="en-US" altLang="ja-JP" sz="2000" b="1" dirty="0" smtClean="0">
                <a:solidFill>
                  <a:schemeClr val="tx1"/>
                </a:solidFill>
                <a:latin typeface="AR P丸ゴシック体M" pitchFamily="50" charset="-128"/>
                <a:ea typeface="AR P丸ゴシック体M" pitchFamily="50" charset="-128"/>
              </a:rPr>
              <a:t>Quality Assurance Scheme</a:t>
            </a:r>
            <a:endParaRPr lang="en-US" altLang="ja-JP" sz="2000" b="1" dirty="0">
              <a:solidFill>
                <a:schemeClr val="tx1"/>
              </a:solidFill>
              <a:latin typeface="AR P丸ゴシック体M" pitchFamily="50" charset="-128"/>
              <a:ea typeface="AR P丸ゴシック体M" pitchFamily="50" charset="-128"/>
            </a:endParaRPr>
          </a:p>
        </p:txBody>
      </p:sp>
      <p:sp>
        <p:nvSpPr>
          <p:cNvPr id="9" name="角丸四角形吹き出し 8"/>
          <p:cNvSpPr/>
          <p:nvPr/>
        </p:nvSpPr>
        <p:spPr>
          <a:xfrm>
            <a:off x="179512" y="1700808"/>
            <a:ext cx="3024336" cy="2304256"/>
          </a:xfrm>
          <a:prstGeom prst="wedgeRoundRectCallout">
            <a:avLst>
              <a:gd name="adj1" fmla="val -15494"/>
              <a:gd name="adj2" fmla="val 104211"/>
              <a:gd name="adj3" fmla="val 16667"/>
            </a:avLst>
          </a:prstGeom>
          <a:solidFill>
            <a:schemeClr val="bg1">
              <a:alpha val="9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latin typeface="AR P丸ゴシック体M" pitchFamily="50" charset="-128"/>
                <a:ea typeface="AR P丸ゴシック体M" pitchFamily="50" charset="-128"/>
              </a:rPr>
              <a:t>Self Evaluation Tool</a:t>
            </a:r>
            <a:r>
              <a:rPr lang="ja-JP" altLang="en-US" sz="2400" b="1" dirty="0" smtClean="0">
                <a:solidFill>
                  <a:schemeClr val="tx1"/>
                </a:solidFill>
                <a:latin typeface="AR P丸ゴシック体M" pitchFamily="50" charset="-128"/>
                <a:ea typeface="AR P丸ゴシック体M" pitchFamily="50" charset="-128"/>
              </a:rPr>
              <a:t>自己分析ツール</a:t>
            </a:r>
            <a:endParaRPr lang="en-US" altLang="ja-JP" sz="2400" b="1" dirty="0" smtClean="0">
              <a:solidFill>
                <a:schemeClr val="tx1"/>
              </a:solidFill>
              <a:latin typeface="AR P丸ゴシック体M" pitchFamily="50" charset="-128"/>
              <a:ea typeface="AR P丸ゴシック体M" pitchFamily="50" charset="-128"/>
            </a:endParaRPr>
          </a:p>
          <a:p>
            <a:pPr algn="ctr"/>
            <a:r>
              <a:rPr lang="ja-JP" altLang="en-US" dirty="0" smtClean="0">
                <a:solidFill>
                  <a:schemeClr val="tx1"/>
                </a:solidFill>
                <a:latin typeface="AR P丸ゴシック体M" pitchFamily="50" charset="-128"/>
                <a:ea typeface="AR P丸ゴシック体M" pitchFamily="50" charset="-128"/>
              </a:rPr>
              <a:t>留学</a:t>
            </a:r>
            <a:r>
              <a:rPr lang="ja-JP" altLang="en-US" dirty="0">
                <a:solidFill>
                  <a:schemeClr val="tx1"/>
                </a:solidFill>
                <a:latin typeface="AR P丸ゴシック体M" pitchFamily="50" charset="-128"/>
                <a:ea typeface="AR P丸ゴシック体M" pitchFamily="50" charset="-128"/>
              </a:rPr>
              <a:t>に関する</a:t>
            </a:r>
            <a:endParaRPr lang="en-US" altLang="ja-JP" dirty="0">
              <a:solidFill>
                <a:schemeClr val="tx1"/>
              </a:solidFill>
              <a:latin typeface="AR P丸ゴシック体M" pitchFamily="50" charset="-128"/>
              <a:ea typeface="AR P丸ゴシック体M" pitchFamily="50" charset="-128"/>
            </a:endParaRPr>
          </a:p>
          <a:p>
            <a:pPr algn="ctr"/>
            <a:r>
              <a:rPr lang="ja-JP" altLang="en-US" dirty="0">
                <a:solidFill>
                  <a:schemeClr val="tx1"/>
                </a:solidFill>
                <a:latin typeface="AR P丸ゴシック体M" pitchFamily="50" charset="-128"/>
                <a:ea typeface="AR P丸ゴシック体M" pitchFamily="50" charset="-128"/>
              </a:rPr>
              <a:t>学習</a:t>
            </a:r>
            <a:r>
              <a:rPr lang="ja-JP" altLang="en-US" dirty="0" smtClean="0">
                <a:solidFill>
                  <a:schemeClr val="tx1"/>
                </a:solidFill>
                <a:latin typeface="AR P丸ゴシック体M" pitchFamily="50" charset="-128"/>
                <a:ea typeface="AR P丸ゴシック体M" pitchFamily="50" charset="-128"/>
              </a:rPr>
              <a:t>成果自己分析</a:t>
            </a:r>
            <a:endParaRPr lang="en-US" altLang="ja-JP" dirty="0">
              <a:solidFill>
                <a:schemeClr val="tx1"/>
              </a:solidFill>
              <a:latin typeface="AR P丸ゴシック体M" pitchFamily="50" charset="-128"/>
              <a:ea typeface="AR P丸ゴシック体M" pitchFamily="50" charset="-128"/>
            </a:endParaRPr>
          </a:p>
          <a:p>
            <a:pPr algn="ctr"/>
            <a:r>
              <a:rPr lang="ja-JP" altLang="en-US" dirty="0">
                <a:solidFill>
                  <a:schemeClr val="tx1"/>
                </a:solidFill>
                <a:latin typeface="AR P丸ゴシック体M" pitchFamily="50" charset="-128"/>
                <a:ea typeface="AR P丸ゴシック体M" pitchFamily="50" charset="-128"/>
              </a:rPr>
              <a:t>意識・行動</a:t>
            </a:r>
            <a:r>
              <a:rPr lang="ja-JP" altLang="en-US" dirty="0" smtClean="0">
                <a:solidFill>
                  <a:schemeClr val="tx1"/>
                </a:solidFill>
                <a:latin typeface="AR P丸ゴシック体M" pitchFamily="50" charset="-128"/>
                <a:ea typeface="AR P丸ゴシック体M" pitchFamily="50" charset="-128"/>
              </a:rPr>
              <a:t>特性把握</a:t>
            </a:r>
            <a:endParaRPr lang="en-US" altLang="ja-JP" dirty="0">
              <a:solidFill>
                <a:schemeClr val="tx1"/>
              </a:solidFill>
              <a:latin typeface="AR P丸ゴシック体M" pitchFamily="50" charset="-128"/>
              <a:ea typeface="AR P丸ゴシック体M" pitchFamily="50" charset="-128"/>
            </a:endParaRPr>
          </a:p>
        </p:txBody>
      </p:sp>
      <p:sp>
        <p:nvSpPr>
          <p:cNvPr id="3" name="日付プレースホルダー 2"/>
          <p:cNvSpPr>
            <a:spLocks noGrp="1"/>
          </p:cNvSpPr>
          <p:nvPr>
            <p:ph type="dt" sz="half" idx="10"/>
          </p:nvPr>
        </p:nvSpPr>
        <p:spPr/>
        <p:txBody>
          <a:bodyPr/>
          <a:lstStyle/>
          <a:p>
            <a:r>
              <a:rPr kumimoji="1" lang="en-US" altLang="ja-JP" smtClean="0"/>
              <a:t>2012/5/18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S.Ashizawa</a:t>
            </a:r>
            <a:endParaRPr kumimoji="1" lang="ja-JP" altLang="en-US"/>
          </a:p>
        </p:txBody>
      </p:sp>
      <p:sp>
        <p:nvSpPr>
          <p:cNvPr id="5" name="スライド番号プレースホルダー 4"/>
          <p:cNvSpPr>
            <a:spLocks noGrp="1"/>
          </p:cNvSpPr>
          <p:nvPr>
            <p:ph type="sldNum" sz="quarter" idx="12"/>
          </p:nvPr>
        </p:nvSpPr>
        <p:spPr/>
        <p:txBody>
          <a:bodyPr/>
          <a:lstStyle/>
          <a:p>
            <a:fld id="{BF58C3A3-143F-4295-B1F0-CFA11ACBD7F6}" type="slidenum">
              <a:rPr kumimoji="1" lang="ja-JP" altLang="en-US" smtClean="0"/>
              <a:t>8</a:t>
            </a:fld>
            <a:endParaRPr kumimoji="1" lang="ja-JP" altLang="en-US"/>
          </a:p>
        </p:txBody>
      </p:sp>
    </p:spTree>
    <p:extLst>
      <p:ext uri="{BB962C8B-B14F-4D97-AF65-F5344CB8AC3E}">
        <p14:creationId xmlns:p14="http://schemas.microsoft.com/office/powerpoint/2010/main" val="39962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12426" y="379837"/>
            <a:ext cx="8829947"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auto">
              <a:spcBef>
                <a:spcPts val="0"/>
              </a:spcBef>
              <a:spcAft>
                <a:spcPts val="0"/>
              </a:spcAft>
              <a:defRPr/>
            </a:pPr>
            <a:r>
              <a:rPr lang="en-US" altLang="ja-JP" sz="3200" b="1" dirty="0" smtClean="0"/>
              <a:t>E</a:t>
            </a:r>
            <a:r>
              <a:rPr lang="ja-JP" altLang="en-US" sz="3200" b="1" dirty="0" smtClean="0"/>
              <a:t>ポートフォリオ</a:t>
            </a:r>
            <a:r>
              <a:rPr lang="ja-JP" altLang="en-US" sz="3200" b="1" dirty="0"/>
              <a:t>の</a:t>
            </a:r>
            <a:r>
              <a:rPr lang="ja-JP" altLang="en-US" sz="3200" b="1" dirty="0" smtClean="0"/>
              <a:t>取り組み（</a:t>
            </a:r>
            <a:r>
              <a:rPr lang="ja-JP" altLang="en-US" sz="3200" b="1" dirty="0"/>
              <a:t>明治大学</a:t>
            </a:r>
            <a:r>
              <a:rPr lang="en-US" altLang="ja-JP" sz="3200" b="1" dirty="0"/>
              <a:t>2012</a:t>
            </a:r>
            <a:r>
              <a:rPr lang="ja-JP" altLang="en-US" sz="3200" b="1" dirty="0"/>
              <a:t>年から実験運用</a:t>
            </a:r>
            <a:r>
              <a:rPr lang="ja-JP" altLang="en-US" sz="3200" b="1" dirty="0" smtClean="0"/>
              <a:t>）</a:t>
            </a:r>
            <a:r>
              <a:rPr lang="ja-JP" altLang="ja-JP" sz="2400" b="1" dirty="0" smtClean="0"/>
              <a:t>学生</a:t>
            </a:r>
            <a:r>
              <a:rPr lang="ja-JP" altLang="ja-JP" sz="2400" b="1" dirty="0"/>
              <a:t>自身による学びの成果の</a:t>
            </a:r>
            <a:r>
              <a:rPr lang="ja-JP" altLang="ja-JP" sz="2400" b="1" dirty="0" smtClean="0"/>
              <a:t>蓄積</a:t>
            </a:r>
            <a:endParaRPr kumimoji="1" lang="ja-JP" altLang="en-US" sz="2400" b="1" dirty="0"/>
          </a:p>
        </p:txBody>
      </p:sp>
      <p:grpSp>
        <p:nvGrpSpPr>
          <p:cNvPr id="4" name="グループ化 3"/>
          <p:cNvGrpSpPr/>
          <p:nvPr/>
        </p:nvGrpSpPr>
        <p:grpSpPr>
          <a:xfrm>
            <a:off x="3118123" y="1664596"/>
            <a:ext cx="5713827" cy="5181423"/>
            <a:chOff x="1860028" y="1484784"/>
            <a:chExt cx="5713827" cy="5181423"/>
          </a:xfrm>
        </p:grpSpPr>
        <p:grpSp>
          <p:nvGrpSpPr>
            <p:cNvPr id="10245" name="図形グループ 2"/>
            <p:cNvGrpSpPr>
              <a:grpSpLocks/>
            </p:cNvGrpSpPr>
            <p:nvPr/>
          </p:nvGrpSpPr>
          <p:grpSpPr bwMode="auto">
            <a:xfrm>
              <a:off x="1860028" y="1484784"/>
              <a:ext cx="5713827" cy="5181423"/>
              <a:chOff x="1763688" y="1569245"/>
              <a:chExt cx="4768330" cy="5301207"/>
            </a:xfrm>
            <a:effectLst>
              <a:outerShdw blurRad="50800" dist="38100" dir="2700000" algn="tl" rotWithShape="0">
                <a:prstClr val="black">
                  <a:alpha val="40000"/>
                </a:prstClr>
              </a:outerShdw>
            </a:effectLst>
          </p:grpSpPr>
          <p:pic>
            <p:nvPicPr>
              <p:cNvPr id="10246" name="図 1" descr="スクリーンショット（2011-10-18 0.39.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569245"/>
                <a:ext cx="4768330" cy="53012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1"/>
              <p:cNvSpPr>
                <a:spLocks noChangeArrowheads="1"/>
              </p:cNvSpPr>
              <p:nvPr/>
            </p:nvSpPr>
            <p:spPr bwMode="auto">
              <a:xfrm>
                <a:off x="1979564" y="3861144"/>
                <a:ext cx="863506" cy="215858"/>
              </a:xfrm>
              <a:prstGeom prst="rect">
                <a:avLst/>
              </a:prstGeom>
              <a:solidFill>
                <a:schemeClr val="bg1"/>
              </a:solidFill>
              <a:ln>
                <a:solidFill>
                  <a:schemeClr val="tx1"/>
                </a:solidFill>
              </a:ln>
              <a:effectLst/>
              <a:extLst/>
            </p:spPr>
            <p:txBody>
              <a:bodyPr wrap="none" anchor="ctr"/>
              <a:lstStyle/>
              <a:p>
                <a:pPr fontAlgn="auto">
                  <a:spcBef>
                    <a:spcPts val="0"/>
                  </a:spcBef>
                  <a:spcAft>
                    <a:spcPts val="0"/>
                  </a:spcAft>
                  <a:defRPr/>
                </a:pPr>
                <a:r>
                  <a:rPr lang="en-US" altLang="ja-JP" sz="1050" b="1" dirty="0">
                    <a:solidFill>
                      <a:srgbClr val="1F497D"/>
                    </a:solidFill>
                    <a:latin typeface="+mn-lt"/>
                    <a:ea typeface="+mn-ea"/>
                  </a:rPr>
                  <a:t>①</a:t>
                </a:r>
                <a:r>
                  <a:rPr lang="ja-JP" altLang="en-US" sz="1050" b="1" dirty="0">
                    <a:solidFill>
                      <a:srgbClr val="1F497D"/>
                    </a:solidFill>
                    <a:latin typeface="+mn-lt"/>
                    <a:ea typeface="+mn-ea"/>
                  </a:rPr>
                  <a:t>留学前　</a:t>
                </a:r>
                <a:endParaRPr lang="en-US" altLang="ja-JP" sz="1050" b="1" dirty="0">
                  <a:solidFill>
                    <a:srgbClr val="1F497D"/>
                  </a:solidFill>
                  <a:latin typeface="+mn-lt"/>
                  <a:ea typeface="+mn-ea"/>
                </a:endParaRPr>
              </a:p>
            </p:txBody>
          </p:sp>
          <p:sp>
            <p:nvSpPr>
              <p:cNvPr id="11" name="Rectangle 21"/>
              <p:cNvSpPr>
                <a:spLocks noChangeArrowheads="1"/>
              </p:cNvSpPr>
              <p:nvPr/>
            </p:nvSpPr>
            <p:spPr bwMode="auto">
              <a:xfrm>
                <a:off x="1998066" y="4869007"/>
                <a:ext cx="863506" cy="228406"/>
              </a:xfrm>
              <a:prstGeom prst="rect">
                <a:avLst/>
              </a:prstGeom>
              <a:solidFill>
                <a:schemeClr val="bg2"/>
              </a:solidFill>
              <a:ln>
                <a:solidFill>
                  <a:schemeClr val="tx1"/>
                </a:solidFill>
              </a:ln>
              <a:effectLst/>
              <a:extLst/>
            </p:spPr>
            <p:txBody>
              <a:bodyPr wrap="none" anchor="ctr"/>
              <a:lstStyle/>
              <a:p>
                <a:pPr fontAlgn="auto">
                  <a:spcBef>
                    <a:spcPts val="0"/>
                  </a:spcBef>
                  <a:spcAft>
                    <a:spcPts val="0"/>
                  </a:spcAft>
                  <a:defRPr/>
                </a:pPr>
                <a:r>
                  <a:rPr lang="en-US" altLang="ja-JP" sz="1050" b="1" dirty="0">
                    <a:solidFill>
                      <a:srgbClr val="1F497D"/>
                    </a:solidFill>
                    <a:latin typeface="+mn-lt"/>
                    <a:ea typeface="+mn-ea"/>
                  </a:rPr>
                  <a:t>②</a:t>
                </a:r>
                <a:r>
                  <a:rPr lang="ja-JP" altLang="en-US" sz="1050" b="1" dirty="0">
                    <a:solidFill>
                      <a:srgbClr val="1F497D"/>
                    </a:solidFill>
                    <a:latin typeface="+mn-lt"/>
                    <a:ea typeface="+mn-ea"/>
                  </a:rPr>
                  <a:t>留学中　</a:t>
                </a:r>
                <a:endParaRPr lang="en-US" altLang="ja-JP" sz="1050" b="1" dirty="0">
                  <a:solidFill>
                    <a:srgbClr val="1F497D"/>
                  </a:solidFill>
                  <a:latin typeface="+mn-lt"/>
                  <a:ea typeface="+mn-ea"/>
                </a:endParaRPr>
              </a:p>
            </p:txBody>
          </p:sp>
          <p:sp>
            <p:nvSpPr>
              <p:cNvPr id="12" name="Rectangle 21"/>
              <p:cNvSpPr>
                <a:spLocks noChangeArrowheads="1"/>
              </p:cNvSpPr>
              <p:nvPr/>
            </p:nvSpPr>
            <p:spPr bwMode="auto">
              <a:xfrm>
                <a:off x="1979564" y="6021306"/>
                <a:ext cx="863506" cy="215858"/>
              </a:xfrm>
              <a:prstGeom prst="rect">
                <a:avLst/>
              </a:prstGeom>
              <a:solidFill>
                <a:schemeClr val="bg1"/>
              </a:solidFill>
              <a:ln>
                <a:solidFill>
                  <a:schemeClr val="tx1"/>
                </a:solidFill>
              </a:ln>
              <a:effectLst/>
              <a:extLst/>
            </p:spPr>
            <p:txBody>
              <a:bodyPr wrap="none" anchor="ctr"/>
              <a:lstStyle/>
              <a:p>
                <a:pPr fontAlgn="auto">
                  <a:spcBef>
                    <a:spcPts val="0"/>
                  </a:spcBef>
                  <a:spcAft>
                    <a:spcPts val="0"/>
                  </a:spcAft>
                  <a:defRPr/>
                </a:pPr>
                <a:r>
                  <a:rPr lang="en-US" altLang="ja-JP" sz="1050" b="1" dirty="0">
                    <a:solidFill>
                      <a:srgbClr val="1F497D"/>
                    </a:solidFill>
                    <a:latin typeface="+mn-lt"/>
                    <a:ea typeface="+mn-ea"/>
                  </a:rPr>
                  <a:t>③</a:t>
                </a:r>
                <a:r>
                  <a:rPr lang="ja-JP" altLang="en-US" sz="1050" b="1" dirty="0">
                    <a:solidFill>
                      <a:srgbClr val="1F497D"/>
                    </a:solidFill>
                    <a:latin typeface="+mn-lt"/>
                    <a:ea typeface="+mn-ea"/>
                  </a:rPr>
                  <a:t>留学後　</a:t>
                </a:r>
                <a:endParaRPr lang="en-US" altLang="ja-JP" sz="1050" b="1" dirty="0">
                  <a:solidFill>
                    <a:srgbClr val="1F497D"/>
                  </a:solidFill>
                  <a:latin typeface="+mn-lt"/>
                  <a:ea typeface="+mn-ea"/>
                </a:endParaRPr>
              </a:p>
            </p:txBody>
          </p:sp>
          <p:sp>
            <p:nvSpPr>
              <p:cNvPr id="13" name="Rectangle 21"/>
              <p:cNvSpPr>
                <a:spLocks noChangeArrowheads="1"/>
              </p:cNvSpPr>
              <p:nvPr/>
            </p:nvSpPr>
            <p:spPr bwMode="auto">
              <a:xfrm>
                <a:off x="1979564" y="6453021"/>
                <a:ext cx="863506" cy="215858"/>
              </a:xfrm>
              <a:prstGeom prst="rect">
                <a:avLst/>
              </a:prstGeom>
              <a:solidFill>
                <a:schemeClr val="bg2"/>
              </a:solidFill>
              <a:ln>
                <a:solidFill>
                  <a:schemeClr val="tx1"/>
                </a:solidFill>
              </a:ln>
              <a:effectLst/>
              <a:extLst/>
            </p:spPr>
            <p:txBody>
              <a:bodyPr wrap="none" anchor="ctr"/>
              <a:lstStyle/>
              <a:p>
                <a:pPr fontAlgn="auto">
                  <a:spcBef>
                    <a:spcPts val="0"/>
                  </a:spcBef>
                  <a:spcAft>
                    <a:spcPts val="0"/>
                  </a:spcAft>
                  <a:defRPr/>
                </a:pPr>
                <a:r>
                  <a:rPr lang="en-US" altLang="ja-JP" sz="1050" b="1" dirty="0">
                    <a:solidFill>
                      <a:srgbClr val="1F497D"/>
                    </a:solidFill>
                    <a:latin typeface="+mn-lt"/>
                    <a:ea typeface="+mn-ea"/>
                  </a:rPr>
                  <a:t>④</a:t>
                </a:r>
                <a:r>
                  <a:rPr lang="ja-JP" altLang="en-US" sz="1050" b="1" dirty="0">
                    <a:solidFill>
                      <a:srgbClr val="1F497D"/>
                    </a:solidFill>
                    <a:latin typeface="+mn-lt"/>
                    <a:ea typeface="+mn-ea"/>
                  </a:rPr>
                  <a:t>就職後　</a:t>
                </a:r>
                <a:endParaRPr lang="en-US" altLang="ja-JP" sz="1050" b="1" dirty="0">
                  <a:solidFill>
                    <a:srgbClr val="1F497D"/>
                  </a:solidFill>
                  <a:latin typeface="+mn-lt"/>
                  <a:ea typeface="+mn-ea"/>
                </a:endParaRPr>
              </a:p>
            </p:txBody>
          </p:sp>
        </p:grpSp>
        <p:sp>
          <p:nvSpPr>
            <p:cNvPr id="2" name="テキスト ボックス 1"/>
            <p:cNvSpPr txBox="1"/>
            <p:nvPr/>
          </p:nvSpPr>
          <p:spPr>
            <a:xfrm>
              <a:off x="3398168" y="4075495"/>
              <a:ext cx="597768" cy="415498"/>
            </a:xfrm>
            <a:prstGeom prst="rect">
              <a:avLst/>
            </a:prstGeom>
            <a:solidFill>
              <a:schemeClr val="bg1">
                <a:lumMod val="95000"/>
              </a:schemeClr>
            </a:solidFill>
            <a:effectLst>
              <a:softEdge rad="0"/>
            </a:effectLst>
          </p:spPr>
          <p:txBody>
            <a:bodyPr wrap="square" rtlCol="0">
              <a:spAutoFit/>
            </a:bodyPr>
            <a:lstStyle/>
            <a:p>
              <a:r>
                <a:rPr lang="en-US" altLang="ja-JP" sz="700" b="1" dirty="0" smtClean="0">
                  <a:solidFill>
                    <a:schemeClr val="bg1">
                      <a:lumMod val="50000"/>
                    </a:schemeClr>
                  </a:solidFill>
                  <a:latin typeface="AR P丸ゴシック体M" pitchFamily="50" charset="-128"/>
                  <a:ea typeface="AR P丸ゴシック体M" pitchFamily="50" charset="-128"/>
                </a:rPr>
                <a:t>xxx</a:t>
              </a:r>
              <a:r>
                <a:rPr kumimoji="1" lang="ja-JP" altLang="en-US" sz="700" b="1" dirty="0" smtClean="0">
                  <a:solidFill>
                    <a:schemeClr val="bg1">
                      <a:lumMod val="50000"/>
                    </a:schemeClr>
                  </a:solidFill>
                  <a:latin typeface="AR P丸ゴシック体M" pitchFamily="50" charset="-128"/>
                  <a:ea typeface="AR P丸ゴシック体M" pitchFamily="50" charset="-128"/>
                </a:rPr>
                <a:t>調査</a:t>
              </a:r>
              <a:endParaRPr kumimoji="1" lang="en-US" altLang="ja-JP" sz="700" b="1" dirty="0" smtClean="0">
                <a:solidFill>
                  <a:schemeClr val="bg1">
                    <a:lumMod val="50000"/>
                  </a:schemeClr>
                </a:solidFill>
                <a:latin typeface="AR P丸ゴシック体M" pitchFamily="50" charset="-128"/>
                <a:ea typeface="AR P丸ゴシック体M" pitchFamily="50" charset="-128"/>
              </a:endParaRPr>
            </a:p>
            <a:p>
              <a:r>
                <a:rPr lang="en-US" altLang="ja-JP" sz="700" b="1" dirty="0">
                  <a:solidFill>
                    <a:schemeClr val="bg1">
                      <a:lumMod val="50000"/>
                    </a:schemeClr>
                  </a:solidFill>
                  <a:latin typeface="AR P丸ゴシック体M" pitchFamily="50" charset="-128"/>
                  <a:ea typeface="AR P丸ゴシック体M" pitchFamily="50" charset="-128"/>
                </a:rPr>
                <a:t>xxx</a:t>
              </a:r>
              <a:r>
                <a:rPr lang="ja-JP" altLang="en-US" sz="700" b="1" dirty="0">
                  <a:solidFill>
                    <a:schemeClr val="bg1">
                      <a:lumMod val="50000"/>
                    </a:schemeClr>
                  </a:solidFill>
                  <a:latin typeface="AR P丸ゴシック体M" pitchFamily="50" charset="-128"/>
                  <a:ea typeface="AR P丸ゴシック体M" pitchFamily="50" charset="-128"/>
                </a:rPr>
                <a:t>調査</a:t>
              </a:r>
              <a:endParaRPr lang="en-US" altLang="ja-JP" sz="700" b="1" dirty="0">
                <a:solidFill>
                  <a:schemeClr val="bg1">
                    <a:lumMod val="50000"/>
                  </a:schemeClr>
                </a:solidFill>
                <a:latin typeface="AR P丸ゴシック体M" pitchFamily="50" charset="-128"/>
                <a:ea typeface="AR P丸ゴシック体M" pitchFamily="50" charset="-128"/>
              </a:endParaRPr>
            </a:p>
            <a:p>
              <a:r>
                <a:rPr lang="en-US" altLang="ja-JP" sz="700" b="1" dirty="0">
                  <a:solidFill>
                    <a:schemeClr val="bg1">
                      <a:lumMod val="50000"/>
                    </a:schemeClr>
                  </a:solidFill>
                  <a:latin typeface="AR P丸ゴシック体M" pitchFamily="50" charset="-128"/>
                  <a:ea typeface="AR P丸ゴシック体M" pitchFamily="50" charset="-128"/>
                </a:rPr>
                <a:t>xxx</a:t>
              </a:r>
              <a:r>
                <a:rPr lang="ja-JP" altLang="en-US" sz="700" b="1" dirty="0" smtClean="0">
                  <a:solidFill>
                    <a:schemeClr val="bg1">
                      <a:lumMod val="50000"/>
                    </a:schemeClr>
                  </a:solidFill>
                  <a:latin typeface="AR P丸ゴシック体M" pitchFamily="50" charset="-128"/>
                  <a:ea typeface="AR P丸ゴシック体M" pitchFamily="50" charset="-128"/>
                </a:rPr>
                <a:t>調査</a:t>
              </a:r>
              <a:endParaRPr kumimoji="1" lang="en-US" altLang="ja-JP" sz="700" b="1" dirty="0" smtClean="0">
                <a:solidFill>
                  <a:schemeClr val="bg1">
                    <a:lumMod val="50000"/>
                  </a:schemeClr>
                </a:solidFill>
                <a:latin typeface="AR P丸ゴシック体M" pitchFamily="50" charset="-128"/>
                <a:ea typeface="AR P丸ゴシック体M" pitchFamily="50" charset="-128"/>
              </a:endParaRPr>
            </a:p>
          </p:txBody>
        </p:sp>
      </p:grpSp>
      <p:cxnSp>
        <p:nvCxnSpPr>
          <p:cNvPr id="5" name="直線コネクタ 4"/>
          <p:cNvCxnSpPr/>
          <p:nvPr/>
        </p:nvCxnSpPr>
        <p:spPr>
          <a:xfrm>
            <a:off x="3275856" y="4683104"/>
            <a:ext cx="5760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53500" y="1844823"/>
            <a:ext cx="3003439" cy="646331"/>
          </a:xfrm>
          <a:prstGeom prst="rect">
            <a:avLst/>
          </a:prstGeom>
          <a:noFill/>
        </p:spPr>
        <p:txBody>
          <a:bodyPr wrap="square" rtlCol="0">
            <a:spAutoFit/>
          </a:bodyPr>
          <a:lstStyle/>
          <a:p>
            <a:r>
              <a:rPr lang="en-US" altLang="ja-JP" dirty="0" err="1" smtClean="0"/>
              <a:t>ge</a:t>
            </a:r>
            <a:r>
              <a:rPr lang="en-US" altLang="ja-JP" dirty="0" smtClean="0"/>
              <a:t>-folio (global engagement)</a:t>
            </a:r>
          </a:p>
          <a:p>
            <a:r>
              <a:rPr lang="en-US" altLang="ja-JP" dirty="0" smtClean="0"/>
              <a:t>at Meiji University</a:t>
            </a:r>
            <a:endParaRPr kumimoji="1" lang="ja-JP" altLang="en-US" dirty="0"/>
          </a:p>
        </p:txBody>
      </p:sp>
      <p:sp>
        <p:nvSpPr>
          <p:cNvPr id="7" name="テキスト ボックス 6"/>
          <p:cNvSpPr txBox="1"/>
          <p:nvPr/>
        </p:nvSpPr>
        <p:spPr>
          <a:xfrm>
            <a:off x="395536" y="3212976"/>
            <a:ext cx="2304256" cy="646331"/>
          </a:xfrm>
          <a:prstGeom prst="rect">
            <a:avLst/>
          </a:prstGeom>
          <a:noFill/>
        </p:spPr>
        <p:txBody>
          <a:bodyPr wrap="square" rtlCol="0">
            <a:spAutoFit/>
          </a:bodyPr>
          <a:lstStyle/>
          <a:p>
            <a:r>
              <a:rPr kumimoji="1" lang="ja-JP" altLang="en-US" dirty="0" smtClean="0"/>
              <a:t>国際キャリア特論の授業で運用</a:t>
            </a:r>
            <a:endParaRPr kumimoji="1" lang="ja-JP" altLang="en-US" dirty="0"/>
          </a:p>
        </p:txBody>
      </p:sp>
    </p:spTree>
    <p:extLst>
      <p:ext uri="{BB962C8B-B14F-4D97-AF65-F5344CB8AC3E}">
        <p14:creationId xmlns:p14="http://schemas.microsoft.com/office/powerpoint/2010/main" val="415509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1158</Words>
  <Application>Microsoft Office PowerPoint</Application>
  <PresentationFormat>画面に合わせる (4:3)</PresentationFormat>
  <Paragraphs>220</Paragraphs>
  <Slides>16</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18" baseType="lpstr">
      <vt:lpstr>Office ​​テーマ</vt:lpstr>
      <vt:lpstr>Photo Editor 写真</vt:lpstr>
      <vt:lpstr>e-portfolio as an assessment tool: Why Now?? 今、なぜEポートフォリオか？</vt:lpstr>
      <vt:lpstr>Background of the research (1)</vt:lpstr>
      <vt:lpstr>背景：学位や資格の質保証 Credential and Qualification Framework</vt:lpstr>
      <vt:lpstr>PowerPoint プレゼンテーション</vt:lpstr>
      <vt:lpstr>グローバル人材の評価指標の必要性 Learning Outcome Assessment for Global JUNZAI</vt:lpstr>
      <vt:lpstr>グローバル人材指標に関連する選考研究 Examples of Previous Research</vt:lpstr>
      <vt:lpstr>＜参考＞多種多様な「グローバル人材化」のプロセスVarious Career Development Process</vt:lpstr>
      <vt:lpstr>グローバル人材を測るツールとしてのEポートフォリオ Potential Usage of e-portfolio for Global JINZAI</vt:lpstr>
      <vt:lpstr>PowerPoint プレゼンテーション</vt:lpstr>
      <vt:lpstr>ポートフォリオにおける指標 ルーブリックの概念　VALUE Rubric (Intercultural)</vt:lpstr>
      <vt:lpstr>E-ポートフォリオのデザイン・プロセス Process and Mapping</vt:lpstr>
      <vt:lpstr>E-ポートフォリオの基本機能は何か？ What is main function of e-portfolio?</vt:lpstr>
      <vt:lpstr>ポートフォリオのデータは誰のものか？ Who owns data on e-portfolio system?</vt:lpstr>
      <vt:lpstr>ポートフォリオの将来性 Potential Development of e-portfolio</vt:lpstr>
      <vt:lpstr>国際教育におけるポートフォリオの可能性 Future form of  e-portfolio in International education</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 as an assessment tool: Why Now</dc:title>
  <dc:creator>Shingo</dc:creator>
  <cp:lastModifiedBy>Shingo</cp:lastModifiedBy>
  <cp:revision>40</cp:revision>
  <dcterms:created xsi:type="dcterms:W3CDTF">2012-05-17T05:05:36Z</dcterms:created>
  <dcterms:modified xsi:type="dcterms:W3CDTF">2012-05-18T01:02:28Z</dcterms:modified>
</cp:coreProperties>
</file>