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13"/>
  </p:notesMasterIdLst>
  <p:handoutMasterIdLst>
    <p:handoutMasterId r:id="rId14"/>
  </p:handoutMasterIdLst>
  <p:sldIdLst>
    <p:sldId id="256" r:id="rId3"/>
    <p:sldId id="295" r:id="rId4"/>
    <p:sldId id="289" r:id="rId5"/>
    <p:sldId id="281" r:id="rId6"/>
    <p:sldId id="283" r:id="rId7"/>
    <p:sldId id="271" r:id="rId8"/>
    <p:sldId id="282" r:id="rId9"/>
    <p:sldId id="296" r:id="rId10"/>
    <p:sldId id="297" r:id="rId11"/>
    <p:sldId id="28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orient="horz" pos="1008">
          <p15:clr>
            <a:srgbClr val="A4A3A4"/>
          </p15:clr>
        </p15:guide>
        <p15:guide id="3" orient="horz" pos="1152">
          <p15:clr>
            <a:srgbClr val="A4A3A4"/>
          </p15:clr>
        </p15:guide>
        <p15:guide id="4" orient="horz" pos="3888">
          <p15:clr>
            <a:srgbClr val="A4A3A4"/>
          </p15:clr>
        </p15:guide>
        <p15:guide id="5" orient="horz" pos="3072">
          <p15:clr>
            <a:srgbClr val="A4A3A4"/>
          </p15:clr>
        </p15:guide>
        <p15:guide id="6" orient="horz" pos="432">
          <p15:clr>
            <a:srgbClr val="A4A3A4"/>
          </p15:clr>
        </p15:guide>
        <p15:guide id="7" orient="horz" pos="3648">
          <p15:clr>
            <a:srgbClr val="A4A3A4"/>
          </p15:clr>
        </p15:guide>
        <p15:guide id="8" pos="3839">
          <p15:clr>
            <a:srgbClr val="A4A3A4"/>
          </p15:clr>
        </p15:guide>
        <p15:guide id="9" pos="767">
          <p15:clr>
            <a:srgbClr val="A4A3A4"/>
          </p15:clr>
        </p15:guide>
        <p15:guide id="10" pos="6911">
          <p15:clr>
            <a:srgbClr val="A4A3A4"/>
          </p15:clr>
        </p15:guide>
        <p15:guide id="11" pos="5711">
          <p15:clr>
            <a:srgbClr val="A4A3A4"/>
          </p15:clr>
        </p15:guide>
        <p15:guide id="12" pos="7247">
          <p15:clr>
            <a:srgbClr val="A4A3A4"/>
          </p15:clr>
        </p15:guide>
        <p15:guide id="13" pos="3695">
          <p15:clr>
            <a:srgbClr val="A4A3A4"/>
          </p15:clr>
        </p15:guide>
        <p15:guide id="14" pos="431">
          <p15:clr>
            <a:srgbClr val="A4A3A4"/>
          </p15:clr>
        </p15:guide>
        <p15:guide id="15" pos="287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1EBFF"/>
    <a:srgbClr val="9FB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691" autoAdjust="0"/>
    <p:restoredTop sz="80273" autoAdjust="0"/>
  </p:normalViewPr>
  <p:slideViewPr>
    <p:cSldViewPr>
      <p:cViewPr>
        <p:scale>
          <a:sx n="70" d="100"/>
          <a:sy n="70" d="100"/>
        </p:scale>
        <p:origin x="-1128" y="-60"/>
      </p:cViewPr>
      <p:guideLst>
        <p:guide orient="horz" pos="2160"/>
        <p:guide orient="horz" pos="1008"/>
        <p:guide orient="horz" pos="1152"/>
        <p:guide orient="horz" pos="3888"/>
        <p:guide orient="horz" pos="3072"/>
        <p:guide orient="horz" pos="432"/>
        <p:guide orient="horz" pos="3648"/>
        <p:guide pos="2880"/>
        <p:guide pos="575"/>
        <p:guide pos="5185"/>
        <p:guide pos="4284"/>
        <p:guide pos="5437"/>
        <p:guide pos="2772"/>
        <p:guide pos="323"/>
        <p:guide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3"/>
          </p:nvPr>
        </p:nvSpPr>
        <p:spPr>
          <a:xfrm>
            <a:off x="2060848" y="8686800"/>
            <a:ext cx="2971800" cy="457200"/>
          </a:xfrm>
          <a:prstGeom prst="rect">
            <a:avLst/>
          </a:prstGeom>
        </p:spPr>
        <p:txBody>
          <a:bodyPr vert="horz" lIns="91440" tIns="45720" rIns="91440" bIns="45720" rtlCol="0" anchor="b"/>
          <a:lstStyle>
            <a:lvl1pPr algn="r" latinLnBrk="0">
              <a:defRPr kumimoji="1" lang="ja-JP" sz="1200"/>
            </a:lvl1pPr>
          </a:lstStyle>
          <a:p>
            <a:fld id="{A446DCAE-1661-43FF-8A44-43DAFDC1FD90}" type="slidenum">
              <a:rPr kumimoji="1" lang="en-US" altLang="ja-JP"/>
              <a:pPr/>
              <a:t>&lt;#&gt;</a:t>
            </a:fld>
            <a:endParaRPr kumimoji="1" lang="ja-JP" dirty="0"/>
          </a:p>
        </p:txBody>
      </p:sp>
    </p:spTree>
    <p:extLst>
      <p:ext uri="{BB962C8B-B14F-4D97-AF65-F5344CB8AC3E}">
        <p14:creationId xmlns:p14="http://schemas.microsoft.com/office/powerpoint/2010/main" xmlns="" val="29198055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kumimoji="1" lang="ja-JP" sz="1200"/>
            </a:lvl1pPr>
          </a:lstStyle>
          <a:p>
            <a:endParaRPr kumimoji="1" lang="ja-JP"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kumimoji="1" lang="ja-JP" sz="1200"/>
            </a:lvl1pPr>
          </a:lstStyle>
          <a:p>
            <a:fld id="{772AB877-E7B1-4681-847E-D0918612832B}" type="datetimeFigureOut">
              <a:rPr/>
              <a:pPr/>
              <a:t>2012/6/5</a:t>
            </a:fld>
            <a:endParaRPr kumimoji="1" lang="ja-JP" dirty="0"/>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kumimoji="1" lang="ja-JP"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kumimoji="1" lang="ja-JP" sz="1200"/>
            </a:lvl1pPr>
          </a:lstStyle>
          <a:p>
            <a:endParaRPr kumimoji="1" lang="ja-JP"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kumimoji="1" lang="ja-JP" sz="1200"/>
            </a:lvl1pPr>
          </a:lstStyle>
          <a:p>
            <a:fld id="{69C971FF-EF28-4195-A575-329446EFAA55}" type="slidenum">
              <a:rPr/>
              <a:pPr/>
              <a:t>&lt;#&gt;</a:t>
            </a:fld>
            <a:endParaRPr kumimoji="1" lang="ja-JP" dirty="0"/>
          </a:p>
        </p:txBody>
      </p:sp>
    </p:spTree>
    <p:extLst>
      <p:ext uri="{BB962C8B-B14F-4D97-AF65-F5344CB8AC3E}">
        <p14:creationId xmlns:p14="http://schemas.microsoft.com/office/powerpoint/2010/main" xmlns="" val="13989950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lang="ja-JP" sz="1200" kern="1200">
        <a:solidFill>
          <a:schemeClr val="tx1">
            <a:lumMod val="50000"/>
          </a:schemeClr>
        </a:solidFill>
        <a:latin typeface="+mn-lt"/>
        <a:ea typeface="+mn-ea"/>
        <a:cs typeface="+mn-cs"/>
      </a:defRPr>
    </a:lvl1pPr>
    <a:lvl2pPr marL="457200" algn="l" defTabSz="914400" rtl="0" eaLnBrk="1" latinLnBrk="0" hangingPunct="1">
      <a:defRPr kumimoji="1" lang="ja-JP" sz="1200" kern="1200">
        <a:solidFill>
          <a:schemeClr val="tx1">
            <a:lumMod val="50000"/>
          </a:schemeClr>
        </a:solidFill>
        <a:latin typeface="+mn-lt"/>
        <a:ea typeface="+mn-ea"/>
        <a:cs typeface="+mn-cs"/>
      </a:defRPr>
    </a:lvl2pPr>
    <a:lvl3pPr marL="914400" algn="l" defTabSz="914400" rtl="0" eaLnBrk="1" latinLnBrk="0" hangingPunct="1">
      <a:defRPr kumimoji="1" lang="ja-JP" sz="1200" kern="1200">
        <a:solidFill>
          <a:schemeClr val="tx1">
            <a:lumMod val="50000"/>
          </a:schemeClr>
        </a:solidFill>
        <a:latin typeface="+mn-lt"/>
        <a:ea typeface="+mn-ea"/>
        <a:cs typeface="+mn-cs"/>
      </a:defRPr>
    </a:lvl3pPr>
    <a:lvl4pPr marL="1371600" algn="l" defTabSz="914400" rtl="0" eaLnBrk="1" latinLnBrk="0" hangingPunct="1">
      <a:defRPr kumimoji="1" lang="ja-JP" sz="1200" kern="1200">
        <a:solidFill>
          <a:schemeClr val="tx1">
            <a:lumMod val="50000"/>
          </a:schemeClr>
        </a:solidFill>
        <a:latin typeface="+mn-lt"/>
        <a:ea typeface="+mn-ea"/>
        <a:cs typeface="+mn-cs"/>
      </a:defRPr>
    </a:lvl4pPr>
    <a:lvl5pPr marL="1828800" algn="l" defTabSz="914400" rtl="0" eaLnBrk="1" latinLnBrk="0" hangingPunct="1">
      <a:defRPr kumimoji="1" lang="ja-JP" sz="1200" kern="1200">
        <a:solidFill>
          <a:schemeClr val="tx1">
            <a:lumMod val="50000"/>
          </a:schemeClr>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ご紹介ありがとうございます。京都大学国際交流推進機構の渡部です。</a:t>
            </a:r>
            <a:endParaRPr kumimoji="1" lang="en-US" altLang="ja-JP" dirty="0" smtClean="0"/>
          </a:p>
          <a:p>
            <a:r>
              <a:rPr kumimoji="1" lang="ja-JP" altLang="en-US" dirty="0" smtClean="0"/>
              <a:t>私のほうからは、本日御登壇の太田先生の科研チームで進めている</a:t>
            </a:r>
            <a:endParaRPr kumimoji="1" lang="en-US" altLang="ja-JP" dirty="0" smtClean="0"/>
          </a:p>
          <a:p>
            <a:r>
              <a:rPr kumimoji="1" lang="ja-JP" altLang="en-US" dirty="0" smtClean="0"/>
              <a:t>「大学国際化評価に関する研究」で調査した欧州における大学国際化</a:t>
            </a:r>
            <a:endParaRPr kumimoji="1" lang="en-US" altLang="ja-JP" dirty="0" smtClean="0"/>
          </a:p>
          <a:p>
            <a:r>
              <a:rPr kumimoji="1" lang="ja-JP" altLang="en-US" dirty="0" smtClean="0"/>
              <a:t>評価の動向について</a:t>
            </a:r>
            <a:r>
              <a:rPr kumimoji="1" lang="en-US" altLang="ja-JP" dirty="0" smtClean="0"/>
              <a:t>10</a:t>
            </a:r>
            <a:r>
              <a:rPr kumimoji="1" lang="ja-JP" altLang="en-US" dirty="0" smtClean="0"/>
              <a:t>分ほどお話させて頂きます。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9C971FF-EF28-4195-A575-329446EFAA55}" type="slidenum">
              <a:rPr lang="en-US" altLang="ja-JP" smtClean="0"/>
              <a:pPr/>
              <a:t>1</a:t>
            </a:fld>
            <a:endParaRPr kumimoji="1" lang="ja-JP" altLang="en-US" dirty="0"/>
          </a:p>
        </p:txBody>
      </p:sp>
    </p:spTree>
    <p:extLst>
      <p:ext uri="{BB962C8B-B14F-4D97-AF65-F5344CB8AC3E}">
        <p14:creationId xmlns:p14="http://schemas.microsoft.com/office/powerpoint/2010/main" xmlns="" val="2347501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smtClean="0"/>
              <a:t>最後に今回調査した大学国際化の評価支援サービス・ツールにおける、大学国際化評価の傾向を</a:t>
            </a:r>
          </a:p>
          <a:p>
            <a:r>
              <a:rPr kumimoji="1" lang="ja-JP" altLang="en-US" sz="1050" dirty="0" smtClean="0"/>
              <a:t>まとめて私の調査報告を終わらせて頂きます。</a:t>
            </a:r>
          </a:p>
          <a:p>
            <a:endParaRPr kumimoji="1" lang="en-US" altLang="ja-JP" sz="1050" dirty="0" smtClean="0"/>
          </a:p>
          <a:p>
            <a:r>
              <a:rPr kumimoji="1" lang="ja-JP" altLang="en-US" sz="1050" dirty="0" smtClean="0"/>
              <a:t>１．評価の主目的は自己点検と改善と考えられていました。</a:t>
            </a:r>
            <a:endParaRPr kumimoji="1" lang="en-US" altLang="ja-JP" sz="1050" dirty="0" smtClean="0"/>
          </a:p>
          <a:p>
            <a:r>
              <a:rPr kumimoji="1" lang="ja-JP" altLang="en-US" sz="1050" dirty="0" smtClean="0"/>
              <a:t>国際化は大学の質向上のための手段と捉えられており、当然継続的な自己点検と改善が必要となってきます。</a:t>
            </a:r>
            <a:endParaRPr kumimoji="1" lang="en-US" altLang="ja-JP" sz="1050" dirty="0" smtClean="0"/>
          </a:p>
          <a:p>
            <a:r>
              <a:rPr kumimoji="1" lang="ja-JP" altLang="en-US" sz="1050" dirty="0" smtClean="0"/>
              <a:t>ただ、大学としては、その評価を実施した結果、第三者に国際的な大学（国際性の高い大学）として認定してもらいたいという意図もありました。</a:t>
            </a:r>
            <a:endParaRPr kumimoji="1" lang="en-US" altLang="ja-JP" sz="1050" dirty="0" smtClean="0"/>
          </a:p>
          <a:p>
            <a:endParaRPr kumimoji="1" lang="en-US" altLang="ja-JP" sz="1050" dirty="0" smtClean="0"/>
          </a:p>
          <a:p>
            <a:r>
              <a:rPr kumimoji="1" lang="ja-JP" altLang="en-US" sz="1050" dirty="0" smtClean="0"/>
              <a:t>２．合目的性を重視した評価</a:t>
            </a:r>
            <a:endParaRPr kumimoji="1" lang="en-US" altLang="ja-JP" sz="1050" dirty="0" smtClean="0"/>
          </a:p>
          <a:p>
            <a:endParaRPr kumimoji="1" lang="en-US" altLang="ja-JP" sz="1050" dirty="0" smtClean="0"/>
          </a:p>
          <a:p>
            <a:r>
              <a:rPr kumimoji="1" lang="ja-JP" altLang="en-US" sz="1050" dirty="0" smtClean="0"/>
              <a:t>３．国際化の認定</a:t>
            </a:r>
            <a:endParaRPr kumimoji="1" lang="en-US" altLang="ja-JP" sz="1050" dirty="0" smtClean="0"/>
          </a:p>
          <a:p>
            <a:r>
              <a:rPr kumimoji="1" lang="ja-JP" altLang="en-US" sz="1050" dirty="0" smtClean="0"/>
              <a:t>これは、１で挙げました大学が国際化評価を実施する副次的目的に応じた施策と言えますが、現在</a:t>
            </a:r>
            <a:r>
              <a:rPr kumimoji="1" lang="en-US" altLang="ja-JP" sz="1050" dirty="0" smtClean="0"/>
              <a:t>NVAO</a:t>
            </a:r>
            <a:r>
              <a:rPr kumimoji="1" lang="ja-JP" altLang="en-US" sz="1050" dirty="0" smtClean="0"/>
              <a:t>が国際化の特に優れた特徴の認定の実施を始めています。</a:t>
            </a:r>
            <a:endParaRPr kumimoji="1" lang="en-US" altLang="ja-JP" sz="1050" dirty="0" smtClean="0"/>
          </a:p>
          <a:p>
            <a:r>
              <a:rPr kumimoji="1" lang="ja-JP" altLang="en-US" sz="1050" dirty="0" smtClean="0"/>
              <a:t>また欧州高等教育アクレディテーション協会は、国際化に関する欧州サーティフィケート制度構築に向けたプロジェクト（</a:t>
            </a:r>
            <a:r>
              <a:rPr kumimoji="1" lang="en-US" altLang="ja-JP" sz="1050" dirty="0" err="1" smtClean="0"/>
              <a:t>CeQuint</a:t>
            </a:r>
            <a:r>
              <a:rPr kumimoji="1" lang="ja-JP" altLang="en-US" sz="1050" dirty="0" smtClean="0"/>
              <a:t>：</a:t>
            </a:r>
            <a:r>
              <a:rPr kumimoji="1" lang="en-US" altLang="ja-JP" sz="1050" dirty="0" smtClean="0"/>
              <a:t>Certificate</a:t>
            </a:r>
            <a:r>
              <a:rPr kumimoji="1" lang="en-US" altLang="ja-JP" sz="1050" baseline="0" dirty="0" smtClean="0"/>
              <a:t> of the Quality of Internationalization</a:t>
            </a:r>
            <a:r>
              <a:rPr kumimoji="1" lang="ja-JP" altLang="en-US" sz="1050" dirty="0" smtClean="0"/>
              <a:t>）を</a:t>
            </a:r>
            <a:r>
              <a:rPr kumimoji="1" lang="en-US" altLang="ja-JP" sz="1050" dirty="0" smtClean="0"/>
              <a:t>2012</a:t>
            </a:r>
            <a:r>
              <a:rPr kumimoji="1" lang="ja-JP" altLang="en-US" sz="1050" dirty="0" smtClean="0"/>
              <a:t>年に開始している。</a:t>
            </a:r>
            <a:r>
              <a:rPr kumimoji="1" lang="en-US" altLang="ja-JP" sz="1050" dirty="0" smtClean="0"/>
              <a:t>NVAO</a:t>
            </a:r>
            <a:r>
              <a:rPr kumimoji="1" lang="ja-JP" altLang="en-US" sz="1050" dirty="0" smtClean="0"/>
              <a:t>がこのプロジェクトのコーディネート機関となっている。</a:t>
            </a:r>
            <a:endParaRPr kumimoji="1" lang="en-US" altLang="ja-JP" sz="1050" dirty="0" smtClean="0"/>
          </a:p>
          <a:p>
            <a:endParaRPr kumimoji="1" lang="en-US" altLang="ja-JP" sz="1050" dirty="0" smtClean="0"/>
          </a:p>
          <a:p>
            <a:r>
              <a:rPr kumimoji="1" lang="ja-JP" altLang="en-US" sz="1050" dirty="0" smtClean="0"/>
              <a:t>これで欧州における大学国際化評価の動向の調査報告を終わらせて頂きます。</a:t>
            </a:r>
            <a:endParaRPr kumimoji="1" lang="en-US" altLang="ja-JP" sz="1050" dirty="0" smtClean="0"/>
          </a:p>
          <a:p>
            <a:r>
              <a:rPr kumimoji="1" lang="ja-JP" altLang="en-US" sz="1050" dirty="0" smtClean="0"/>
              <a:t>ご清聴ありがとうございました。</a:t>
            </a:r>
            <a:endParaRPr kumimoji="1" lang="en-US" altLang="ja-JP" sz="1050"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9C971FF-EF28-4195-A575-329446EFAA55}" type="slidenum">
              <a:rPr lang="en-US" altLang="ja-JP" smtClean="0"/>
              <a:pPr/>
              <a:t>10</a:t>
            </a:fld>
            <a:endParaRPr kumimoji="1" lang="ja-JP" altLang="en-US" dirty="0"/>
          </a:p>
        </p:txBody>
      </p:sp>
    </p:spTree>
    <p:extLst>
      <p:ext uri="{BB962C8B-B14F-4D97-AF65-F5344CB8AC3E}">
        <p14:creationId xmlns:p14="http://schemas.microsoft.com/office/powerpoint/2010/main" xmlns="" val="2129993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まず最初に国際化評価の近年の動向の背景となる欧州の高等教育国際化に</a:t>
            </a:r>
            <a:endParaRPr kumimoji="1" lang="en-US" altLang="ja-JP" dirty="0" smtClean="0"/>
          </a:p>
          <a:p>
            <a:r>
              <a:rPr kumimoji="1" lang="ja-JP" altLang="en-US" dirty="0" smtClean="0"/>
              <a:t>関連する主な政策について簡単にご説明させて頂きます。</a:t>
            </a:r>
            <a:endParaRPr kumimoji="1" lang="en-US" altLang="ja-JP" dirty="0" smtClean="0"/>
          </a:p>
          <a:p>
            <a:endParaRPr kumimoji="1" lang="en-US" altLang="ja-JP" dirty="0" smtClean="0"/>
          </a:p>
          <a:p>
            <a:r>
              <a:rPr kumimoji="1" lang="en-US" altLang="ja-JP" dirty="0" smtClean="0"/>
              <a:t>1987</a:t>
            </a:r>
            <a:r>
              <a:rPr kumimoji="1" lang="ja-JP" altLang="en-US" dirty="0" smtClean="0"/>
              <a:t>年に学生交流の促進とそれを支える高等教育システムの整備を目的としてエラスムス計画が始まりました。</a:t>
            </a:r>
            <a:endParaRPr kumimoji="1" lang="en-US" altLang="ja-JP" dirty="0" smtClean="0"/>
          </a:p>
          <a:p>
            <a:r>
              <a:rPr kumimoji="1" lang="ja-JP" altLang="en-US" dirty="0" smtClean="0"/>
              <a:t>まず</a:t>
            </a:r>
            <a:r>
              <a:rPr kumimoji="1" lang="en-US" altLang="ja-JP" dirty="0" smtClean="0"/>
              <a:t>EU</a:t>
            </a:r>
            <a:r>
              <a:rPr kumimoji="1" lang="ja-JP" altLang="en-US" dirty="0" smtClean="0"/>
              <a:t>加盟国内での学生交流を促進するエラスムス・プログラムがスタートし、現在</a:t>
            </a:r>
            <a:r>
              <a:rPr kumimoji="1" lang="en-US" altLang="ja-JP" dirty="0" smtClean="0"/>
              <a:t>4</a:t>
            </a:r>
            <a:r>
              <a:rPr kumimoji="1" lang="ja-JP" altLang="en-US" dirty="0" smtClean="0"/>
              <a:t>期目となっています。</a:t>
            </a:r>
            <a:endParaRPr kumimoji="1" lang="en-US" altLang="ja-JP" dirty="0" smtClean="0"/>
          </a:p>
          <a:p>
            <a:r>
              <a:rPr kumimoji="1" lang="en-US" altLang="ja-JP" dirty="0" smtClean="0"/>
              <a:t>2004</a:t>
            </a:r>
            <a:r>
              <a:rPr kumimoji="1" lang="ja-JP" altLang="en-US" dirty="0" smtClean="0"/>
              <a:t>年には欧州と欧州以外の地域との学生交流を促進するエラスムス・ムンドスが開始されました。</a:t>
            </a:r>
            <a:endParaRPr kumimoji="1" lang="en-US" altLang="ja-JP" dirty="0" smtClean="0"/>
          </a:p>
          <a:p>
            <a:r>
              <a:rPr kumimoji="1" lang="ja-JP" altLang="en-US" dirty="0" smtClean="0"/>
              <a:t>こちらは現在</a:t>
            </a:r>
            <a:r>
              <a:rPr kumimoji="1" lang="en-US" altLang="ja-JP" dirty="0" smtClean="0"/>
              <a:t>2</a:t>
            </a:r>
            <a:r>
              <a:rPr kumimoji="1" lang="ja-JP" altLang="en-US" dirty="0" smtClean="0"/>
              <a:t>期目となっております。</a:t>
            </a:r>
            <a:endParaRPr kumimoji="1" lang="en-US" altLang="ja-JP" dirty="0" smtClean="0"/>
          </a:p>
          <a:p>
            <a:r>
              <a:rPr kumimoji="1" lang="ja-JP" altLang="en-US" dirty="0" smtClean="0"/>
              <a:t>そして</a:t>
            </a:r>
            <a:r>
              <a:rPr kumimoji="1" lang="en-US" altLang="ja-JP" dirty="0" smtClean="0"/>
              <a:t>2014</a:t>
            </a:r>
            <a:r>
              <a:rPr kumimoji="1" lang="ja-JP" altLang="en-US" dirty="0" smtClean="0"/>
              <a:t>年度にはエラスムス・プログラム、エラスムス・ムンドスを含む</a:t>
            </a:r>
            <a:r>
              <a:rPr kumimoji="1" lang="en-US" altLang="ja-JP" dirty="0" smtClean="0"/>
              <a:t>7</a:t>
            </a:r>
            <a:r>
              <a:rPr kumimoji="1" lang="ja-JP" altLang="en-US" dirty="0" err="1" smtClean="0"/>
              <a:t>つの</a:t>
            </a:r>
            <a:r>
              <a:rPr kumimoji="1" lang="ja-JP" altLang="en-US" dirty="0" smtClean="0"/>
              <a:t>学生交流プログラムを統合し、</a:t>
            </a:r>
            <a:endParaRPr kumimoji="1" lang="en-US" altLang="ja-JP" dirty="0" smtClean="0"/>
          </a:p>
          <a:p>
            <a:r>
              <a:rPr kumimoji="1" lang="en-US" altLang="ja-JP" dirty="0" smtClean="0"/>
              <a:t>Erasmu</a:t>
            </a:r>
            <a:r>
              <a:rPr kumimoji="1" lang="en-US" altLang="ja-JP" baseline="0" dirty="0" smtClean="0"/>
              <a:t>s for All</a:t>
            </a:r>
            <a:r>
              <a:rPr kumimoji="1" lang="ja-JP" altLang="en-US" baseline="0" dirty="0" smtClean="0"/>
              <a:t>の実施が予定されています。</a:t>
            </a:r>
            <a:r>
              <a:rPr kumimoji="1" lang="en-US" altLang="ja-JP" baseline="0" dirty="0" smtClean="0"/>
              <a:t>7</a:t>
            </a:r>
            <a:r>
              <a:rPr kumimoji="1" lang="ja-JP" altLang="en-US" baseline="0" dirty="0" smtClean="0"/>
              <a:t>年間に</a:t>
            </a:r>
            <a:r>
              <a:rPr kumimoji="1" lang="en-US" altLang="ja-JP" baseline="0" dirty="0" smtClean="0"/>
              <a:t>190</a:t>
            </a:r>
            <a:r>
              <a:rPr kumimoji="1" lang="ja-JP" altLang="en-US" baseline="0" dirty="0" smtClean="0"/>
              <a:t>億ユーロで合計</a:t>
            </a:r>
            <a:r>
              <a:rPr kumimoji="1" lang="en-US" altLang="ja-JP" baseline="0" dirty="0" smtClean="0"/>
              <a:t>500</a:t>
            </a:r>
            <a:r>
              <a:rPr kumimoji="1" lang="ja-JP" altLang="en-US" baseline="0" dirty="0" smtClean="0"/>
              <a:t>万人の学生の交流を目標</a:t>
            </a:r>
            <a:endParaRPr kumimoji="1" lang="en-US" altLang="ja-JP" baseline="0" dirty="0" smtClean="0"/>
          </a:p>
          <a:p>
            <a:r>
              <a:rPr kumimoji="1" lang="ja-JP" altLang="en-US" baseline="0" dirty="0" smtClean="0"/>
              <a:t>に掲げており、このうち高等教育では</a:t>
            </a:r>
            <a:r>
              <a:rPr kumimoji="1" lang="en-US" altLang="ja-JP" baseline="0" dirty="0" smtClean="0"/>
              <a:t>220</a:t>
            </a:r>
            <a:r>
              <a:rPr kumimoji="1" lang="ja-JP" altLang="en-US" baseline="0" dirty="0" smtClean="0"/>
              <a:t>万人を目標としています。しかし先月のニュースでは要求額は</a:t>
            </a:r>
            <a:r>
              <a:rPr kumimoji="1" lang="en-US" altLang="ja-JP" baseline="0" dirty="0" smtClean="0"/>
              <a:t>152</a:t>
            </a:r>
          </a:p>
          <a:p>
            <a:r>
              <a:rPr kumimoji="1" lang="ja-JP" altLang="en-US" baseline="0" dirty="0" smtClean="0"/>
              <a:t>億ユーロで、承認された予算額は</a:t>
            </a:r>
            <a:r>
              <a:rPr kumimoji="1" lang="en-US" altLang="ja-JP" baseline="0" dirty="0" smtClean="0"/>
              <a:t>118</a:t>
            </a:r>
            <a:r>
              <a:rPr kumimoji="1" lang="ja-JP" altLang="en-US" baseline="0" dirty="0" smtClean="0"/>
              <a:t>億ユーロと出ておりましたので、今後目標数値が新たに出されるかと</a:t>
            </a:r>
            <a:endParaRPr kumimoji="1" lang="en-US" altLang="ja-JP" baseline="0" dirty="0" smtClean="0"/>
          </a:p>
          <a:p>
            <a:r>
              <a:rPr kumimoji="1" lang="ja-JP" altLang="en-US" baseline="0" dirty="0" smtClean="0"/>
              <a:t>思います。</a:t>
            </a:r>
            <a:endParaRPr kumimoji="1" lang="en-US" altLang="ja-JP" baseline="0" dirty="0" smtClean="0"/>
          </a:p>
          <a:p>
            <a:endParaRPr kumimoji="1" lang="en-US" altLang="ja-JP" baseline="0" dirty="0" smtClean="0"/>
          </a:p>
          <a:p>
            <a:r>
              <a:rPr kumimoji="1" lang="ja-JP" altLang="en-US" baseline="0" dirty="0" smtClean="0"/>
              <a:t>次に</a:t>
            </a:r>
            <a:r>
              <a:rPr kumimoji="1" lang="en-US" altLang="ja-JP" baseline="0" dirty="0" smtClean="0"/>
              <a:t>1999</a:t>
            </a:r>
            <a:r>
              <a:rPr kumimoji="1" lang="ja-JP" altLang="en-US" baseline="0" dirty="0" smtClean="0"/>
              <a:t>年のボローニャ宣言に従って、開始されたボローニャ・プロセスですが、</a:t>
            </a:r>
            <a:endParaRPr kumimoji="1" lang="en-US" altLang="ja-JP" baseline="0" dirty="0" smtClean="0"/>
          </a:p>
          <a:p>
            <a:r>
              <a:rPr kumimoji="1" lang="ja-JP" altLang="en-US" baseline="0" dirty="0" smtClean="0"/>
              <a:t>これは欧州における雇用の可動性と移動性を高め、欧州高等教育の競争力を</a:t>
            </a:r>
            <a:endParaRPr kumimoji="1" lang="en-US" altLang="ja-JP" baseline="0" dirty="0" smtClean="0"/>
          </a:p>
          <a:p>
            <a:r>
              <a:rPr kumimoji="1" lang="ja-JP" altLang="en-US" baseline="0" dirty="0" smtClean="0"/>
              <a:t>強化するため、</a:t>
            </a:r>
            <a:r>
              <a:rPr kumimoji="1" lang="en-US" altLang="ja-JP" baseline="0" dirty="0" smtClean="0"/>
              <a:t>2010</a:t>
            </a:r>
            <a:r>
              <a:rPr kumimoji="1" lang="ja-JP" altLang="en-US" baseline="0" dirty="0" smtClean="0"/>
              <a:t>年までに欧州高等教育圏を構築することを目的としてはじまりました。</a:t>
            </a:r>
            <a:endParaRPr kumimoji="1" lang="en-US" altLang="ja-JP" baseline="0" dirty="0" smtClean="0"/>
          </a:p>
          <a:p>
            <a:r>
              <a:rPr kumimoji="1" lang="ja-JP" altLang="en-US" baseline="0" dirty="0" smtClean="0"/>
              <a:t>ボローニャ・プロセスは</a:t>
            </a:r>
            <a:r>
              <a:rPr kumimoji="1" lang="en-US" altLang="ja-JP" baseline="0" dirty="0" smtClean="0"/>
              <a:t>29</a:t>
            </a:r>
            <a:r>
              <a:rPr kumimoji="1" lang="ja-JP" altLang="en-US" baseline="0" dirty="0" smtClean="0"/>
              <a:t>カ国で始まりましたが、現在は</a:t>
            </a:r>
            <a:r>
              <a:rPr kumimoji="1" lang="en-US" altLang="ja-JP" baseline="0" dirty="0" smtClean="0"/>
              <a:t>47</a:t>
            </a:r>
            <a:r>
              <a:rPr kumimoji="1" lang="ja-JP" altLang="en-US" baseline="0" dirty="0" smtClean="0"/>
              <a:t>カ国が参加しています。</a:t>
            </a:r>
          </a:p>
          <a:p>
            <a:endParaRPr kumimoji="1" lang="en-US" altLang="ja-JP" baseline="0" dirty="0" smtClean="0"/>
          </a:p>
          <a:p>
            <a:r>
              <a:rPr kumimoji="1" lang="ja-JP" altLang="en-US" baseline="0" dirty="0" smtClean="0"/>
              <a:t>ボローニャ・プロセスにより</a:t>
            </a:r>
            <a:endParaRPr kumimoji="1" lang="en-US" altLang="ja-JP" baseline="0" dirty="0" smtClean="0"/>
          </a:p>
          <a:p>
            <a:r>
              <a:rPr kumimoji="1" lang="ja-JP" altLang="en-US" baseline="0" dirty="0" smtClean="0"/>
              <a:t>１）学生のモビリティーを促進するために</a:t>
            </a:r>
            <a:endParaRPr kumimoji="1" lang="en-US" altLang="ja-JP" baseline="0" dirty="0" smtClean="0"/>
          </a:p>
          <a:p>
            <a:r>
              <a:rPr kumimoji="1" lang="ja-JP" altLang="en-US" baseline="0" dirty="0" smtClean="0"/>
              <a:t>２）各国で欧州の教育システムの透明性また互換性を高める高等教育改革が実施されてきています。</a:t>
            </a:r>
            <a:endParaRPr kumimoji="1" lang="en-US" altLang="ja-JP" baseline="0" dirty="0" smtClean="0"/>
          </a:p>
          <a:p>
            <a:r>
              <a:rPr kumimoji="1" lang="ja-JP" altLang="en-US" baseline="0" dirty="0" smtClean="0"/>
              <a:t>（高等教育システムの３サイクル制（学部３年、修士２年、博３年）の導入、ヨーロッパ単位互換制度（</a:t>
            </a:r>
            <a:r>
              <a:rPr kumimoji="1" lang="en-US" altLang="ja-JP" baseline="0" dirty="0" smtClean="0"/>
              <a:t>ECTS</a:t>
            </a:r>
            <a:r>
              <a:rPr kumimoji="1" lang="ja-JP" altLang="en-US" baseline="0" dirty="0" smtClean="0"/>
              <a:t>）</a:t>
            </a:r>
            <a:endParaRPr kumimoji="1" lang="en-US" altLang="ja-JP" baseline="0" dirty="0" smtClean="0"/>
          </a:p>
          <a:p>
            <a:r>
              <a:rPr kumimoji="1" lang="ja-JP" altLang="en-US" baseline="0" dirty="0" smtClean="0"/>
              <a:t>専門分野別の教育課程のチューニング・プロジェクトなどが実施士された。）</a:t>
            </a:r>
            <a:endParaRPr kumimoji="1" lang="en-US" altLang="ja-JP" baseline="0" dirty="0" smtClean="0"/>
          </a:p>
          <a:p>
            <a:r>
              <a:rPr kumimoji="1" lang="ja-JP" altLang="en-US" baseline="0" dirty="0" smtClean="0"/>
              <a:t>３）また単位互換やカリキュラム互換を促進するために、欧州レベルで教育の質保証に関する取組も</a:t>
            </a:r>
            <a:endParaRPr kumimoji="1" lang="en-US" altLang="ja-JP" baseline="0" dirty="0" smtClean="0"/>
          </a:p>
          <a:p>
            <a:r>
              <a:rPr kumimoji="1" lang="ja-JP" altLang="en-US" baseline="0" dirty="0" smtClean="0"/>
              <a:t>実施されてきました。</a:t>
            </a:r>
            <a:endParaRPr kumimoji="1" lang="en-US" altLang="ja-JP" baseline="0" dirty="0" smtClean="0"/>
          </a:p>
          <a:p>
            <a:r>
              <a:rPr kumimoji="1" lang="ja-JP" altLang="en-US" baseline="0" dirty="0" smtClean="0"/>
              <a:t>（</a:t>
            </a:r>
            <a:r>
              <a:rPr kumimoji="1" lang="en-US" altLang="zh-TW" baseline="0" dirty="0" smtClean="0"/>
              <a:t>ENQA</a:t>
            </a:r>
            <a:r>
              <a:rPr kumimoji="1" lang="zh-TW" altLang="en-US" baseline="0" dirty="0" smtClean="0"/>
              <a:t>（欧州高等教育質保証協会）</a:t>
            </a:r>
            <a:r>
              <a:rPr kumimoji="1" lang="ja-JP" altLang="en-US" baseline="0" dirty="0" smtClean="0"/>
              <a:t>が設立され、欧州高等教育圏における質保証の基準とガイドラインを策定。）</a:t>
            </a:r>
            <a:endParaRPr kumimoji="1" lang="en-US" altLang="ja-JP" baseline="0" dirty="0" smtClean="0"/>
          </a:p>
          <a:p>
            <a:endParaRPr kumimoji="1" lang="en-US" altLang="ja-JP" baseline="0" dirty="0" smtClean="0"/>
          </a:p>
          <a:p>
            <a:r>
              <a:rPr kumimoji="1" lang="en-US" altLang="ja-JP" baseline="0" dirty="0" smtClean="0"/>
              <a:t>2009</a:t>
            </a:r>
            <a:r>
              <a:rPr kumimoji="1" lang="ja-JP" altLang="en-US" baseline="0" dirty="0" smtClean="0"/>
              <a:t>年には次の</a:t>
            </a:r>
            <a:r>
              <a:rPr kumimoji="1" lang="en-US" altLang="ja-JP" baseline="0" dirty="0" smtClean="0"/>
              <a:t>10</a:t>
            </a:r>
            <a:r>
              <a:rPr kumimoji="1" lang="ja-JP" altLang="en-US" baseline="0" dirty="0" smtClean="0"/>
              <a:t>年、</a:t>
            </a:r>
            <a:r>
              <a:rPr kumimoji="1" lang="en-US" altLang="ja-JP" baseline="0" dirty="0" smtClean="0"/>
              <a:t>2020</a:t>
            </a:r>
            <a:r>
              <a:rPr kumimoji="1" lang="ja-JP" altLang="en-US" baseline="0" dirty="0" smtClean="0"/>
              <a:t>年までの新たな目標を決めて、そのプロセスを継続している。</a:t>
            </a:r>
            <a:endParaRPr kumimoji="1" lang="en-US" altLang="ja-JP" baseline="0" dirty="0" smtClean="0"/>
          </a:p>
          <a:p>
            <a:endParaRPr kumimoji="1" lang="en-US" altLang="ja-JP" baseline="0" dirty="0" smtClean="0"/>
          </a:p>
          <a:p>
            <a:r>
              <a:rPr kumimoji="1" lang="ja-JP" altLang="en-US" baseline="0" dirty="0" smtClean="0"/>
              <a:t>最後に、</a:t>
            </a:r>
            <a:r>
              <a:rPr kumimoji="1" lang="en-US" altLang="ja-JP" baseline="0" dirty="0" smtClean="0"/>
              <a:t>2010</a:t>
            </a:r>
            <a:r>
              <a:rPr kumimoji="1" lang="ja-JP" altLang="en-US" baseline="0" dirty="0" smtClean="0"/>
              <a:t>年</a:t>
            </a:r>
            <a:r>
              <a:rPr kumimoji="1" lang="en-US" altLang="ja-JP" baseline="0" dirty="0" smtClean="0"/>
              <a:t>3</a:t>
            </a:r>
            <a:r>
              <a:rPr kumimoji="1" lang="ja-JP" altLang="en-US" baseline="0" dirty="0" smtClean="0"/>
              <a:t>月に発表された「ヨーロッパ</a:t>
            </a:r>
            <a:r>
              <a:rPr kumimoji="1" lang="en-US" altLang="ja-JP" baseline="0" dirty="0" smtClean="0"/>
              <a:t>2020</a:t>
            </a:r>
            <a:r>
              <a:rPr kumimoji="1" lang="ja-JP" altLang="en-US" baseline="0" dirty="0" smtClean="0"/>
              <a:t>」に触れておきたいと思います。</a:t>
            </a:r>
            <a:endParaRPr kumimoji="1" lang="en-US" altLang="ja-JP" baseline="0" dirty="0" smtClean="0"/>
          </a:p>
          <a:p>
            <a:r>
              <a:rPr kumimoji="1" lang="ja-JP" altLang="en-US" dirty="0" smtClean="0"/>
              <a:t>これは、</a:t>
            </a:r>
            <a:r>
              <a:rPr kumimoji="1" lang="en-US" altLang="ja-JP" dirty="0" smtClean="0"/>
              <a:t>2010</a:t>
            </a:r>
            <a:r>
              <a:rPr kumimoji="1" lang="ja-JP" altLang="en-US" dirty="0" smtClean="0"/>
              <a:t>年に修了したリスボン・ストラテジーに続く、欧州の中長期成長戦略です。</a:t>
            </a:r>
            <a:endParaRPr kumimoji="1" lang="en-US" altLang="ja-JP" dirty="0" smtClean="0"/>
          </a:p>
          <a:p>
            <a:r>
              <a:rPr kumimoji="1" lang="ja-JP" altLang="en-US" dirty="0" smtClean="0"/>
              <a:t>この戦略で、</a:t>
            </a:r>
            <a:r>
              <a:rPr kumimoji="1" lang="en-US" altLang="ja-JP" dirty="0" smtClean="0"/>
              <a:t>5</a:t>
            </a:r>
            <a:r>
              <a:rPr kumimoji="1" lang="ja-JP" altLang="en-US" dirty="0" err="1" smtClean="0"/>
              <a:t>つの</a:t>
            </a:r>
            <a:r>
              <a:rPr kumimoji="1" lang="ja-JP" altLang="en-US" dirty="0" smtClean="0"/>
              <a:t>重点項目を掲げていますが、直接的また間接的に教育に関わる項目が挙げられています。</a:t>
            </a:r>
            <a:endParaRPr kumimoji="1" lang="en-US" altLang="ja-JP" dirty="0" smtClean="0"/>
          </a:p>
          <a:p>
            <a:endParaRPr kumimoji="1" lang="en-US" altLang="ja-JP" dirty="0" smtClean="0"/>
          </a:p>
          <a:p>
            <a:r>
              <a:rPr kumimoji="1" lang="en-US" altLang="ja-JP" dirty="0" err="1" smtClean="0"/>
              <a:t>Erasumus</a:t>
            </a:r>
            <a:r>
              <a:rPr kumimoji="1" lang="en-US" altLang="ja-JP" dirty="0" smtClean="0"/>
              <a:t> for All </a:t>
            </a:r>
            <a:r>
              <a:rPr kumimoji="1" lang="ja-JP" altLang="en-US" dirty="0" smtClean="0"/>
              <a:t>も、ボローニャ・プロセス</a:t>
            </a:r>
            <a:r>
              <a:rPr kumimoji="1" lang="en-US" altLang="ja-JP" dirty="0" smtClean="0"/>
              <a:t>2020</a:t>
            </a:r>
            <a:r>
              <a:rPr kumimoji="1" lang="ja-JP" altLang="en-US" dirty="0" smtClean="0"/>
              <a:t>にも、</a:t>
            </a:r>
            <a:r>
              <a:rPr kumimoji="1" lang="en-US" altLang="ja-JP" dirty="0" smtClean="0"/>
              <a:t>Europe 2020</a:t>
            </a:r>
            <a:r>
              <a:rPr kumimoji="1" lang="ja-JP" altLang="en-US" dirty="0" smtClean="0"/>
              <a:t>に即したものとなっています。</a:t>
            </a:r>
            <a:endParaRPr kumimoji="1" lang="en-US" altLang="ja-JP" dirty="0" smtClean="0"/>
          </a:p>
          <a:p>
            <a:endParaRPr kumimoji="1" lang="en-US" altLang="ja-JP" dirty="0" smtClean="0"/>
          </a:p>
          <a:p>
            <a:endParaRPr kumimoji="1" lang="en-US" altLang="ja-JP" dirty="0" smtClean="0"/>
          </a:p>
          <a:p>
            <a:r>
              <a:rPr kumimoji="1" lang="ja-JP" altLang="en-US" dirty="0" smtClean="0"/>
              <a:t>エラスムス計画</a:t>
            </a:r>
            <a:endParaRPr kumimoji="1" lang="en-US" altLang="ja-JP" dirty="0" smtClean="0"/>
          </a:p>
          <a:p>
            <a:pPr marL="171450" indent="-171450">
              <a:buFont typeface="Arial" pitchFamily="34" charset="0"/>
              <a:buChar char="•"/>
            </a:pPr>
            <a:r>
              <a:rPr kumimoji="1" lang="ja-JP" altLang="en-US" dirty="0" smtClean="0"/>
              <a:t>エラスムス計画</a:t>
            </a:r>
            <a:r>
              <a:rPr kumimoji="1" lang="en-US" altLang="ja-JP" dirty="0" smtClean="0"/>
              <a:t>(</a:t>
            </a:r>
            <a:r>
              <a:rPr kumimoji="1" lang="ja-JP" altLang="en-US" dirty="0" smtClean="0"/>
              <a:t>高等教育</a:t>
            </a:r>
            <a:r>
              <a:rPr kumimoji="1" lang="en-US" altLang="ja-JP" dirty="0" smtClean="0"/>
              <a:t>)</a:t>
            </a:r>
            <a:r>
              <a:rPr kumimoji="1" lang="ja-JP" altLang="en-US" dirty="0" smtClean="0"/>
              <a:t>は、</a:t>
            </a:r>
            <a:r>
              <a:rPr kumimoji="1" lang="en-US" altLang="ja-JP" dirty="0" smtClean="0"/>
              <a:t>EU</a:t>
            </a:r>
            <a:r>
              <a:rPr kumimoji="1" lang="ja-JP" altLang="en-US" dirty="0" smtClean="0"/>
              <a:t>統合後、ソクラテス計画（教育に関する政策）のサブ・プログラムとして、学生交流促進とそれを支える高等教育システムの整備を目指して、実施されてきた。</a:t>
            </a:r>
            <a:endParaRPr kumimoji="1" lang="en-US" altLang="ja-JP" dirty="0" smtClean="0"/>
          </a:p>
          <a:p>
            <a:pPr marL="171450" indent="-171450">
              <a:buFont typeface="Arial" pitchFamily="34" charset="0"/>
              <a:buChar char="•"/>
            </a:pPr>
            <a:r>
              <a:rPr kumimoji="1" lang="ja-JP" altLang="en-US" dirty="0" smtClean="0"/>
              <a:t>協定の下での短期留学の推進、</a:t>
            </a:r>
            <a:r>
              <a:rPr kumimoji="1" lang="en-US" altLang="ja-JP" dirty="0" smtClean="0"/>
              <a:t>ECTS</a:t>
            </a:r>
            <a:r>
              <a:rPr kumimoji="1" lang="ja-JP" altLang="en-US" dirty="0" smtClean="0"/>
              <a:t>（欧州単位互換制度）の普及、プログラム開発が実施され、高等教育の国際化に寄与してきた。</a:t>
            </a:r>
            <a:endParaRPr kumimoji="1" lang="en-US" altLang="ja-JP" dirty="0" smtClean="0"/>
          </a:p>
          <a:p>
            <a:pPr marL="171450" indent="-171450">
              <a:buFont typeface="Arial" pitchFamily="34" charset="0"/>
              <a:buChar char="•"/>
            </a:pPr>
            <a:r>
              <a:rPr kumimoji="1" lang="ja-JP" altLang="en-US" dirty="0" smtClean="0"/>
              <a:t>エラスムス計画は</a:t>
            </a:r>
            <a:r>
              <a:rPr kumimoji="1" lang="en-US" altLang="ja-JP" dirty="0" smtClean="0"/>
              <a:t>EU</a:t>
            </a:r>
            <a:r>
              <a:rPr kumimoji="1" lang="ja-JP" altLang="en-US" dirty="0" smtClean="0"/>
              <a:t>加盟国間での学生交流の促進を目標に</a:t>
            </a:r>
            <a:r>
              <a:rPr kumimoji="1" lang="en-US" altLang="ja-JP" dirty="0" smtClean="0"/>
              <a:t>1987</a:t>
            </a:r>
            <a:r>
              <a:rPr kumimoji="1" lang="ja-JP" altLang="en-US" dirty="0" smtClean="0"/>
              <a:t>年に開始され、現在</a:t>
            </a:r>
            <a:r>
              <a:rPr kumimoji="1" lang="en-US" altLang="ja-JP" dirty="0" smtClean="0"/>
              <a:t>4</a:t>
            </a:r>
            <a:r>
              <a:rPr kumimoji="1" lang="ja-JP" altLang="en-US" dirty="0" smtClean="0"/>
              <a:t>期目である。</a:t>
            </a:r>
            <a:r>
              <a:rPr kumimoji="1" lang="en-US" altLang="ja-JP" dirty="0" smtClean="0"/>
              <a:t>2004</a:t>
            </a:r>
            <a:r>
              <a:rPr kumimoji="1" lang="ja-JP" altLang="en-US" dirty="0" smtClean="0"/>
              <a:t>年から欧州以外の地域との学生交流の促進を目的としたエラスムス・ムンデュスが始まり、現在</a:t>
            </a:r>
            <a:r>
              <a:rPr kumimoji="1" lang="en-US" altLang="ja-JP" dirty="0" smtClean="0"/>
              <a:t>2</a:t>
            </a:r>
            <a:r>
              <a:rPr kumimoji="1" lang="ja-JP" altLang="en-US" dirty="0" smtClean="0"/>
              <a:t>期目となっている。</a:t>
            </a:r>
            <a:endParaRPr kumimoji="1" lang="en-US" altLang="ja-JP" dirty="0" smtClean="0"/>
          </a:p>
          <a:p>
            <a:pPr marL="171450" indent="-171450">
              <a:buFont typeface="Arial" pitchFamily="34" charset="0"/>
              <a:buChar char="•"/>
            </a:pPr>
            <a:r>
              <a:rPr kumimoji="1" lang="en-US" altLang="ja-JP" dirty="0" smtClean="0"/>
              <a:t>Erasmusu</a:t>
            </a:r>
            <a:r>
              <a:rPr kumimoji="1" lang="en-US" altLang="ja-JP" baseline="0" dirty="0" smtClean="0"/>
              <a:t> for All</a:t>
            </a:r>
            <a:r>
              <a:rPr kumimoji="1" lang="ja-JP" altLang="en-US" baseline="0" dirty="0" smtClean="0"/>
              <a:t>が</a:t>
            </a:r>
            <a:r>
              <a:rPr kumimoji="1" lang="en-US" altLang="ja-JP" baseline="0" dirty="0" smtClean="0"/>
              <a:t>2011</a:t>
            </a:r>
            <a:r>
              <a:rPr kumimoji="1" lang="ja-JP" altLang="en-US" baseline="0" dirty="0" smtClean="0"/>
              <a:t>年</a:t>
            </a:r>
            <a:r>
              <a:rPr kumimoji="1" lang="en-US" altLang="ja-JP" baseline="0" dirty="0" smtClean="0"/>
              <a:t>11</a:t>
            </a:r>
            <a:r>
              <a:rPr kumimoji="1" lang="ja-JP" altLang="en-US" baseline="0" dirty="0" smtClean="0"/>
              <a:t>月に欧州委員会から提案された。（欧州連合理事会・欧州議会で）協議中。</a:t>
            </a:r>
            <a:endParaRPr kumimoji="1" lang="en-US" altLang="ja-JP" dirty="0" smtClean="0"/>
          </a:p>
          <a:p>
            <a:endParaRPr kumimoji="1" lang="en-US" altLang="ja-JP" dirty="0" smtClean="0"/>
          </a:p>
          <a:p>
            <a:r>
              <a:rPr kumimoji="1" lang="ja-JP" altLang="en-US" dirty="0" smtClean="0"/>
              <a:t>ボローニャ・プロセス</a:t>
            </a:r>
            <a:endParaRPr kumimoji="1" lang="en-US" altLang="ja-JP" dirty="0" smtClean="0"/>
          </a:p>
          <a:p>
            <a:r>
              <a:rPr kumimoji="1" lang="ja-JP" altLang="en-US" dirty="0" smtClean="0"/>
              <a:t>・欧州高等教育圏の確立を目的として、始まった。欧州高等教育圏の確立のため、教育システムの透明性また互換性を高めるための高等教育改革が実施された。また単位互換、カリキュラム互換を促進するために、質保証において欧州レベルでの協力が促進されている。</a:t>
            </a:r>
            <a:endParaRPr kumimoji="1" lang="en-US" altLang="ja-JP" dirty="0" smtClean="0"/>
          </a:p>
          <a:p>
            <a:r>
              <a:rPr kumimoji="1" lang="ja-JP" altLang="en-US" dirty="0" smtClean="0"/>
              <a:t>・このボローニャ・プロセスの下、欧州単位互換システムが確立され、また欧州教育システムのチューニングやディプロマ・サプリメントなど教育の質を保証する施策が実施されてきている。</a:t>
            </a:r>
            <a:endParaRPr kumimoji="1" lang="en-US" altLang="ja-JP" dirty="0" smtClean="0"/>
          </a:p>
          <a:p>
            <a:r>
              <a:rPr kumimoji="1" lang="ja-JP" altLang="en-US" dirty="0" smtClean="0"/>
              <a:t>・開始当初は、</a:t>
            </a:r>
            <a:r>
              <a:rPr kumimoji="1" lang="en-US" altLang="ja-JP" dirty="0" smtClean="0"/>
              <a:t>29</a:t>
            </a:r>
            <a:r>
              <a:rPr kumimoji="1" lang="ja-JP" altLang="en-US" dirty="0" smtClean="0"/>
              <a:t>カ国であったが、現在は</a:t>
            </a:r>
            <a:r>
              <a:rPr kumimoji="1" lang="en-US" altLang="ja-JP" dirty="0" smtClean="0"/>
              <a:t>47</a:t>
            </a:r>
            <a:r>
              <a:rPr kumimoji="1" lang="ja-JP" altLang="en-US" dirty="0" smtClean="0"/>
              <a:t>カ国が参加している。</a:t>
            </a:r>
            <a:endParaRPr kumimoji="1" lang="en-US" altLang="ja-JP" dirty="0" smtClean="0"/>
          </a:p>
          <a:p>
            <a:endParaRPr kumimoji="1" lang="en-US" altLang="ja-JP" dirty="0" smtClean="0"/>
          </a:p>
          <a:p>
            <a:r>
              <a:rPr kumimoji="1" lang="ja-JP" altLang="en-US" dirty="0" smtClean="0"/>
              <a:t>ヨーロッパ</a:t>
            </a:r>
            <a:r>
              <a:rPr kumimoji="1" lang="en-US" altLang="ja-JP" dirty="0" smtClean="0"/>
              <a:t>2020</a:t>
            </a:r>
          </a:p>
          <a:p>
            <a:r>
              <a:rPr kumimoji="1" lang="ja-JP" altLang="en-US" dirty="0" smtClean="0"/>
              <a:t>知的経済成長に若者の移動（国際移動、高等教育の近代化、企業家精神の推進、ノンフォーマル・インフォーマル教育の促進等）促進を掲げている。</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9C971FF-EF28-4195-A575-329446EFAA55}" type="slidenum">
              <a:rPr lang="en-US" altLang="ja-JP" smtClean="0"/>
              <a:pPr/>
              <a:t>2</a:t>
            </a:fld>
            <a:endParaRPr kumimoji="1" lang="ja-JP" altLang="en-US" dirty="0"/>
          </a:p>
        </p:txBody>
      </p:sp>
    </p:spTree>
    <p:extLst>
      <p:ext uri="{BB962C8B-B14F-4D97-AF65-F5344CB8AC3E}">
        <p14:creationId xmlns:p14="http://schemas.microsoft.com/office/powerpoint/2010/main" xmlns="" val="2657697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それでは、本題の近年の欧州における大学の国際化評価の取組に移りたいと思います。</a:t>
            </a:r>
            <a:endParaRPr kumimoji="1" lang="en-US" altLang="ja-JP" dirty="0" smtClean="0"/>
          </a:p>
          <a:p>
            <a:endParaRPr kumimoji="1" lang="en-US" altLang="ja-JP" dirty="0" smtClean="0"/>
          </a:p>
          <a:p>
            <a:r>
              <a:rPr kumimoji="1" lang="ja-JP" altLang="en-US" dirty="0" smtClean="0"/>
              <a:t>ここでご説明させて頂くのは、</a:t>
            </a:r>
            <a:r>
              <a:rPr kumimoji="1" lang="en-US" altLang="ja-JP" dirty="0" smtClean="0"/>
              <a:t>2010</a:t>
            </a:r>
            <a:r>
              <a:rPr kumimoji="1" lang="ja-JP" altLang="en-US" dirty="0" smtClean="0"/>
              <a:t>年前後に開発された欧州における大学国際化の評価</a:t>
            </a:r>
            <a:endParaRPr kumimoji="1" lang="en-US" altLang="ja-JP" dirty="0" smtClean="0"/>
          </a:p>
          <a:p>
            <a:r>
              <a:rPr kumimoji="1" lang="ja-JP" altLang="en-US" dirty="0" smtClean="0"/>
              <a:t>支援サービスやツールについてです。ほぼ同時期に</a:t>
            </a:r>
            <a:r>
              <a:rPr kumimoji="1" lang="en-US" altLang="ja-JP" dirty="0" smtClean="0"/>
              <a:t>6</a:t>
            </a:r>
            <a:r>
              <a:rPr kumimoji="1" lang="ja-JP" altLang="en-US" dirty="0" smtClean="0"/>
              <a:t>つの取組が実施されており、</a:t>
            </a:r>
            <a:endParaRPr kumimoji="1" lang="en-US" altLang="ja-JP" dirty="0" smtClean="0"/>
          </a:p>
          <a:p>
            <a:r>
              <a:rPr kumimoji="1" lang="ja-JP" altLang="en-US" dirty="0" smtClean="0"/>
              <a:t>欧州において大学国際化評価への関心の高まりが伺えます。</a:t>
            </a:r>
            <a:endParaRPr kumimoji="1" lang="en-US" altLang="ja-JP" dirty="0" smtClean="0"/>
          </a:p>
          <a:p>
            <a:r>
              <a:rPr kumimoji="1" lang="ja-JP" altLang="en-US" dirty="0" smtClean="0"/>
              <a:t>これらの取組に先駆けて、</a:t>
            </a:r>
            <a:r>
              <a:rPr kumimoji="1" lang="en-US" altLang="ja-JP" dirty="0" smtClean="0"/>
              <a:t>1999</a:t>
            </a:r>
            <a:r>
              <a:rPr kumimoji="1" lang="ja-JP" altLang="en-US" dirty="0" smtClean="0"/>
              <a:t>年に開発された</a:t>
            </a:r>
            <a:r>
              <a:rPr kumimoji="1" lang="en-US" altLang="ja-JP" dirty="0" smtClean="0"/>
              <a:t>OECD</a:t>
            </a:r>
            <a:r>
              <a:rPr kumimoji="1" lang="ja-JP" altLang="en-US" dirty="0" smtClean="0"/>
              <a:t>の</a:t>
            </a:r>
            <a:r>
              <a:rPr kumimoji="1" lang="en-US" altLang="ja-JP" dirty="0" err="1" smtClean="0"/>
              <a:t>Internationalisation</a:t>
            </a:r>
            <a:r>
              <a:rPr kumimoji="1" lang="en-US" altLang="ja-JP" dirty="0" smtClean="0"/>
              <a:t> Quality</a:t>
            </a:r>
          </a:p>
          <a:p>
            <a:r>
              <a:rPr kumimoji="1" lang="en-US" altLang="ja-JP" dirty="0" smtClean="0"/>
              <a:t> Review Process</a:t>
            </a:r>
            <a:r>
              <a:rPr kumimoji="1" lang="ja-JP" altLang="en-US" dirty="0" smtClean="0"/>
              <a:t>（</a:t>
            </a:r>
            <a:r>
              <a:rPr kumimoji="1" lang="en-US" altLang="ja-JP" dirty="0" smtClean="0"/>
              <a:t>IQRP</a:t>
            </a:r>
            <a:r>
              <a:rPr kumimoji="1" lang="ja-JP" altLang="en-US" dirty="0" smtClean="0"/>
              <a:t>）（国際化の質の評価プロセス）が広く知られています。</a:t>
            </a:r>
            <a:r>
              <a:rPr kumimoji="1" lang="en-US" altLang="ja-JP" dirty="0" smtClean="0"/>
              <a:t>IQR</a:t>
            </a:r>
          </a:p>
          <a:p>
            <a:r>
              <a:rPr kumimoji="1" lang="en-US" altLang="ja-JP" dirty="0" smtClean="0"/>
              <a:t>P</a:t>
            </a:r>
            <a:r>
              <a:rPr kumimoji="1" lang="ja-JP" altLang="en-US" dirty="0" smtClean="0"/>
              <a:t>の開発には、</a:t>
            </a:r>
            <a:r>
              <a:rPr kumimoji="1" lang="en-US" altLang="ja-JP" dirty="0" smtClean="0"/>
              <a:t>Hans de Wit</a:t>
            </a:r>
            <a:r>
              <a:rPr kumimoji="1" lang="ja-JP" altLang="en-US" dirty="0" smtClean="0"/>
              <a:t>氏と</a:t>
            </a:r>
            <a:r>
              <a:rPr kumimoji="1" lang="en-US" altLang="ja-JP" dirty="0" smtClean="0"/>
              <a:t>Jane Knight</a:t>
            </a:r>
            <a:r>
              <a:rPr kumimoji="1" lang="ja-JP" altLang="en-US" dirty="0" smtClean="0"/>
              <a:t>氏が尽力されており、今回取り上げる取</a:t>
            </a:r>
            <a:endParaRPr kumimoji="1" lang="en-US" altLang="ja-JP" dirty="0" smtClean="0"/>
          </a:p>
          <a:p>
            <a:r>
              <a:rPr kumimoji="1" lang="ja-JP" altLang="en-US" dirty="0" smtClean="0"/>
              <a:t>組の開発の基礎となっています。</a:t>
            </a:r>
            <a:endParaRPr kumimoji="1" lang="en-US" altLang="ja-JP" dirty="0" smtClean="0"/>
          </a:p>
          <a:p>
            <a:endParaRPr kumimoji="1" lang="en-US" altLang="ja-JP" dirty="0" smtClean="0"/>
          </a:p>
          <a:p>
            <a:r>
              <a:rPr kumimoji="1" lang="ja-JP" altLang="en-US" dirty="0" smtClean="0"/>
              <a:t>ご覧いただいている表ですが、調査した</a:t>
            </a:r>
            <a:r>
              <a:rPr kumimoji="1" lang="en-US" altLang="ja-JP" dirty="0" smtClean="0"/>
              <a:t>6</a:t>
            </a:r>
            <a:r>
              <a:rPr kumimoji="1" lang="ja-JP" altLang="en-US" dirty="0" err="1" smtClean="0"/>
              <a:t>つの</a:t>
            </a:r>
            <a:r>
              <a:rPr kumimoji="1" lang="ja-JP" altLang="en-US" dirty="0" smtClean="0"/>
              <a:t>大学国際化の評価支援サービス・ツールを</a:t>
            </a:r>
            <a:endParaRPr kumimoji="1" lang="en-US" altLang="ja-JP" dirty="0" smtClean="0"/>
          </a:p>
          <a:p>
            <a:r>
              <a:rPr kumimoji="1" lang="ja-JP" altLang="en-US" dirty="0" smtClean="0"/>
              <a:t>取組内容の特徴から</a:t>
            </a:r>
            <a:r>
              <a:rPr kumimoji="1" lang="en-US" altLang="ja-JP" dirty="0" smtClean="0"/>
              <a:t>3</a:t>
            </a:r>
            <a:r>
              <a:rPr kumimoji="1" lang="ja-JP" altLang="en-US" dirty="0" smtClean="0"/>
              <a:t>分類しました。</a:t>
            </a:r>
            <a:endParaRPr kumimoji="1" lang="en-US" altLang="ja-JP" dirty="0" smtClean="0"/>
          </a:p>
          <a:p>
            <a:endParaRPr kumimoji="1" lang="en-US" altLang="ja-JP" dirty="0" smtClean="0"/>
          </a:p>
          <a:p>
            <a:r>
              <a:rPr kumimoji="1" lang="ja-JP" altLang="en-US" dirty="0" smtClean="0"/>
              <a:t>それでは</a:t>
            </a:r>
            <a:r>
              <a:rPr kumimoji="1" lang="en-US" altLang="ja-JP" dirty="0" smtClean="0"/>
              <a:t>3</a:t>
            </a:r>
            <a:r>
              <a:rPr kumimoji="1" lang="ja-JP" altLang="en-US" dirty="0" err="1" smtClean="0"/>
              <a:t>つの</a:t>
            </a:r>
            <a:r>
              <a:rPr kumimoji="1" lang="ja-JP" altLang="en-US" dirty="0" smtClean="0"/>
              <a:t>分類に従って、具体的な取組内容を見ていきたいと思います。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69C971FF-EF28-4195-A575-329446EFAA55}" type="slidenum">
              <a:rPr lang="en-US" altLang="ja-JP" smtClean="0"/>
              <a:pPr/>
              <a:t>3</a:t>
            </a:fld>
            <a:endParaRPr kumimoji="1" lang="ja-JP" altLang="en-US" dirty="0"/>
          </a:p>
        </p:txBody>
      </p:sp>
    </p:spTree>
    <p:extLst>
      <p:ext uri="{BB962C8B-B14F-4D97-AF65-F5344CB8AC3E}">
        <p14:creationId xmlns:p14="http://schemas.microsoft.com/office/powerpoint/2010/main" xmlns="" val="92453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まず一つ目の取組は国際化評価指標の開発です。</a:t>
            </a:r>
            <a:endParaRPr kumimoji="1" lang="en-US" altLang="ja-JP" dirty="0" smtClean="0"/>
          </a:p>
          <a:p>
            <a:endParaRPr kumimoji="1" lang="en-US" altLang="ja-JP" dirty="0" smtClean="0"/>
          </a:p>
          <a:p>
            <a:r>
              <a:rPr kumimoji="1" lang="ja-JP" altLang="en-US" dirty="0" smtClean="0"/>
              <a:t>これまでにも国際化評価の次元や指標に関する研究が多数行われてきていますが、</a:t>
            </a:r>
            <a:endParaRPr kumimoji="1" lang="en-US" altLang="ja-JP" dirty="0" smtClean="0"/>
          </a:p>
          <a:p>
            <a:r>
              <a:rPr kumimoji="1" lang="en-US" altLang="ja-JP" dirty="0" smtClean="0"/>
              <a:t>IMPI</a:t>
            </a:r>
            <a:r>
              <a:rPr kumimoji="1" lang="ja-JP" altLang="en-US" dirty="0" smtClean="0"/>
              <a:t>は先行研究の分析を基に、多様な高等教育機関の国際化に対応できる</a:t>
            </a:r>
            <a:r>
              <a:rPr kumimoji="1" lang="en-US" altLang="ja-JP" dirty="0" smtClean="0"/>
              <a:t>489</a:t>
            </a:r>
            <a:r>
              <a:rPr kumimoji="1" lang="ja-JP" altLang="en-US" dirty="0" smtClean="0"/>
              <a:t>の</a:t>
            </a:r>
            <a:endParaRPr kumimoji="1" lang="en-US" altLang="ja-JP" dirty="0" smtClean="0"/>
          </a:p>
          <a:p>
            <a:r>
              <a:rPr kumimoji="1" lang="ja-JP" altLang="en-US" dirty="0" smtClean="0"/>
              <a:t>包括的な評価指標と指標選択支援ツールを開発しました。</a:t>
            </a:r>
            <a:r>
              <a:rPr kumimoji="1" lang="en-US" altLang="ja-JP" dirty="0" smtClean="0"/>
              <a:t>IMPI</a:t>
            </a:r>
            <a:r>
              <a:rPr kumimoji="1" lang="ja-JP" altLang="en-US" dirty="0" smtClean="0"/>
              <a:t>はこれを</a:t>
            </a:r>
            <a:r>
              <a:rPr kumimoji="1" lang="en-US" altLang="ja-JP" dirty="0" smtClean="0"/>
              <a:t>IMPI Toolbox</a:t>
            </a:r>
          </a:p>
          <a:p>
            <a:r>
              <a:rPr kumimoji="1" lang="ja-JP" altLang="en-US" dirty="0" smtClean="0"/>
              <a:t>と呼んでいます。</a:t>
            </a:r>
            <a:endParaRPr kumimoji="1" lang="en-US" altLang="ja-JP" dirty="0" smtClean="0"/>
          </a:p>
          <a:p>
            <a:endParaRPr kumimoji="1" lang="en-US" altLang="ja-JP" dirty="0" smtClean="0"/>
          </a:p>
          <a:p>
            <a:r>
              <a:rPr kumimoji="1" lang="ja-JP" altLang="en-US" dirty="0" smtClean="0"/>
              <a:t>これは欧州委員会の支援プロジェクトでご覧いただいている</a:t>
            </a:r>
            <a:r>
              <a:rPr kumimoji="1" lang="en-US" altLang="ja-JP" dirty="0" smtClean="0"/>
              <a:t>6</a:t>
            </a:r>
            <a:r>
              <a:rPr kumimoji="1" lang="ja-JP" altLang="en-US" dirty="0" smtClean="0"/>
              <a:t>機関によって実施されました。</a:t>
            </a:r>
            <a:endParaRPr kumimoji="1" lang="en-US" altLang="ja-JP" dirty="0" smtClean="0"/>
          </a:p>
          <a:p>
            <a:r>
              <a:rPr kumimoji="1" lang="ja-JP" altLang="en-US" dirty="0" smtClean="0"/>
              <a:t>本日御登壇頂いている</a:t>
            </a:r>
            <a:r>
              <a:rPr kumimoji="1" lang="en-US" altLang="ja-JP" dirty="0" smtClean="0"/>
              <a:t>CHE Consult</a:t>
            </a:r>
            <a:r>
              <a:rPr kumimoji="1" lang="ja-JP" altLang="en-US" dirty="0" smtClean="0"/>
              <a:t>のウベ・ブランデンバーグ氏がこの開発に尽力されました。</a:t>
            </a:r>
            <a:endParaRPr kumimoji="1" lang="en-US" altLang="ja-JP" dirty="0" smtClean="0"/>
          </a:p>
          <a:p>
            <a:endParaRPr kumimoji="1" lang="en-US" altLang="ja-JP" dirty="0" smtClean="0"/>
          </a:p>
          <a:p>
            <a:r>
              <a:rPr kumimoji="1" lang="en-US" altLang="ja-JP" dirty="0" smtClean="0"/>
              <a:t>IMPI</a:t>
            </a:r>
            <a:r>
              <a:rPr kumimoji="1" lang="ja-JP" altLang="en-US" dirty="0" smtClean="0"/>
              <a:t>の</a:t>
            </a:r>
            <a:r>
              <a:rPr kumimoji="1" lang="en-US" altLang="ja-JP" dirty="0" smtClean="0"/>
              <a:t>Tool box</a:t>
            </a:r>
            <a:r>
              <a:rPr kumimoji="1" lang="ja-JP" altLang="en-US" dirty="0" smtClean="0"/>
              <a:t>はホームページでユーザーとして登録すればどの国の大学の人も無料で使用</a:t>
            </a:r>
            <a:endParaRPr kumimoji="1" lang="en-US" altLang="ja-JP" dirty="0" smtClean="0"/>
          </a:p>
          <a:p>
            <a:r>
              <a:rPr kumimoji="1" lang="ja-JP" altLang="en-US" dirty="0" smtClean="0"/>
              <a:t>できます。</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9C971FF-EF28-4195-A575-329446EFAA55}" type="slidenum">
              <a:rPr lang="en-US" altLang="ja-JP" smtClean="0"/>
              <a:pPr/>
              <a:t>4</a:t>
            </a:fld>
            <a:endParaRPr kumimoji="1" lang="ja-JP" altLang="en-US" dirty="0"/>
          </a:p>
        </p:txBody>
      </p:sp>
    </p:spTree>
    <p:extLst>
      <p:ext uri="{BB962C8B-B14F-4D97-AF65-F5344CB8AC3E}">
        <p14:creationId xmlns:p14="http://schemas.microsoft.com/office/powerpoint/2010/main" xmlns="" val="1018529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en-US" altLang="ja-JP" sz="1050" dirty="0" smtClean="0"/>
              <a:t>IMPI</a:t>
            </a:r>
            <a:r>
              <a:rPr kumimoji="1" lang="ja-JP" altLang="en-US" sz="1050" baseline="0" dirty="0" smtClean="0"/>
              <a:t> </a:t>
            </a:r>
            <a:r>
              <a:rPr kumimoji="1" lang="en-US" altLang="ja-JP" sz="1050" baseline="0" dirty="0" smtClean="0"/>
              <a:t>Toolbox</a:t>
            </a:r>
            <a:r>
              <a:rPr kumimoji="1" lang="ja-JP" altLang="en-US" sz="1050" baseline="0" dirty="0" smtClean="0"/>
              <a:t>は大学が国際化の自己評価やベンチマーキングを実施する際に、評価指標の設定を</a:t>
            </a: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50" baseline="0" dirty="0" smtClean="0"/>
              <a:t>手助けするためのツールをオンライン上にまとめたものです。</a:t>
            </a: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en-US" altLang="ja-JP" sz="1050" baseline="0" dirty="0" smtClean="0"/>
              <a:t>IMPI</a:t>
            </a:r>
            <a:r>
              <a:rPr kumimoji="1" lang="ja-JP" altLang="en-US" sz="1050" baseline="0" dirty="0" smtClean="0"/>
              <a:t>ツールボックスのホームページには、</a:t>
            </a:r>
            <a:r>
              <a:rPr kumimoji="1" lang="en-US" altLang="ja-JP" sz="1050" baseline="0" dirty="0" smtClean="0"/>
              <a:t>IMPI</a:t>
            </a:r>
            <a:r>
              <a:rPr kumimoji="1" lang="ja-JP" altLang="en-US" sz="1050" baseline="0" dirty="0" smtClean="0"/>
              <a:t>の使い方、用語集、国際化戦略の</a:t>
            </a:r>
            <a:r>
              <a:rPr kumimoji="1" lang="en-US" altLang="ja-JP" sz="1050" baseline="0" dirty="0" smtClean="0"/>
              <a:t>5</a:t>
            </a:r>
            <a:r>
              <a:rPr kumimoji="1" lang="ja-JP" altLang="en-US" sz="1050" baseline="0" dirty="0" err="1" smtClean="0"/>
              <a:t>つの</a:t>
            </a:r>
            <a:r>
              <a:rPr kumimoji="1" lang="ja-JP" altLang="en-US" sz="1050" baseline="0" dirty="0" smtClean="0"/>
              <a:t>目標、</a:t>
            </a:r>
            <a:r>
              <a:rPr kumimoji="1" lang="en-US" altLang="ja-JP" sz="1050" baseline="0" dirty="0" smtClean="0"/>
              <a:t>9</a:t>
            </a:r>
            <a:r>
              <a:rPr kumimoji="1" lang="ja-JP" altLang="en-US" sz="1050" baseline="0" dirty="0" smtClean="0"/>
              <a:t>分類された評価指標セットが用意されています。</a:t>
            </a: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50" baseline="0" dirty="0" smtClean="0"/>
              <a:t>この表には国際化戦略の</a:t>
            </a:r>
            <a:r>
              <a:rPr kumimoji="1" lang="en-US" altLang="ja-JP" sz="1050" baseline="0" dirty="0" smtClean="0"/>
              <a:t>5</a:t>
            </a:r>
            <a:r>
              <a:rPr kumimoji="1" lang="ja-JP" altLang="en-US" sz="1050" baseline="0" dirty="0" err="1" smtClean="0"/>
              <a:t>つの</a:t>
            </a:r>
            <a:r>
              <a:rPr kumimoji="1" lang="ja-JP" altLang="en-US" sz="1050" baseline="0" dirty="0" smtClean="0"/>
              <a:t>目標と評価指標の</a:t>
            </a:r>
            <a:r>
              <a:rPr kumimoji="1" lang="en-US" altLang="ja-JP" sz="1050" baseline="0" dirty="0" smtClean="0"/>
              <a:t>9</a:t>
            </a:r>
            <a:r>
              <a:rPr kumimoji="1" lang="ja-JP" altLang="en-US" sz="1050" baseline="0" dirty="0" smtClean="0"/>
              <a:t>分類を載せてあります。</a:t>
            </a: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50" baseline="0" dirty="0" smtClean="0"/>
              <a:t>大学はまず国際化の目標を決め、その目標到達のための評価指標を選択することになります。</a:t>
            </a: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en-US" altLang="ja-JP" sz="1050" baseline="0" dirty="0" smtClean="0"/>
              <a:t>489</a:t>
            </a:r>
            <a:r>
              <a:rPr kumimoji="1" lang="ja-JP" altLang="en-US" sz="1050" baseline="0" dirty="0" smtClean="0"/>
              <a:t>の指標から、どの指標を選択するかは非常に困難ですが、</a:t>
            </a:r>
            <a:r>
              <a:rPr kumimoji="1" lang="en-US" altLang="ja-JP" sz="1050" baseline="0" dirty="0" smtClean="0"/>
              <a:t>IMPI</a:t>
            </a:r>
            <a:r>
              <a:rPr kumimoji="1" lang="ja-JP" altLang="en-US" sz="1050" baseline="0" dirty="0" smtClean="0"/>
              <a:t>ではその指標選択においていくつかの機能を設けています。</a:t>
            </a: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50" baseline="0" dirty="0" smtClean="0"/>
              <a:t>評価指標がこれまでの利用度において</a:t>
            </a:r>
            <a:r>
              <a:rPr kumimoji="1" lang="en-US" altLang="ja-JP" sz="1050" baseline="0" dirty="0" smtClean="0"/>
              <a:t>3</a:t>
            </a:r>
            <a:r>
              <a:rPr kumimoji="1" lang="ja-JP" altLang="en-US" sz="1050" baseline="0" dirty="0" err="1" smtClean="0"/>
              <a:t>つに</a:t>
            </a:r>
            <a:r>
              <a:rPr kumimoji="1" lang="ja-JP" altLang="en-US" sz="1050" baseline="0" dirty="0" smtClean="0"/>
              <a:t>グループ分けされています。</a:t>
            </a:r>
            <a:endParaRPr kumimoji="1" lang="en-US" altLang="ja-JP" sz="1050" baseline="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50" baseline="0" dirty="0" smtClean="0"/>
              <a:t>１）目標においてこれまでに最も選択された指標のグループ  </a:t>
            </a:r>
            <a:r>
              <a:rPr kumimoji="1" lang="en-US" altLang="ja-JP" sz="1050" baseline="0" dirty="0" smtClean="0"/>
              <a:t>(23)</a:t>
            </a: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50" baseline="0" dirty="0" smtClean="0"/>
              <a:t>２）目標においてこれまで選択されたことのある指標グループ  </a:t>
            </a:r>
            <a:r>
              <a:rPr kumimoji="1" lang="en-US" altLang="ja-JP" sz="1050" baseline="0" dirty="0" smtClean="0"/>
              <a:t>(257)</a:t>
            </a:r>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50" baseline="0" dirty="0" smtClean="0"/>
              <a:t>３）全評価指標グループとなっています。</a:t>
            </a:r>
            <a:r>
              <a:rPr kumimoji="1" lang="en-US" altLang="ja-JP" sz="1050" baseline="0" dirty="0" smtClean="0"/>
              <a:t>(489)</a:t>
            </a:r>
          </a:p>
          <a:p>
            <a:pPr>
              <a:lnSpc>
                <a:spcPts val="1200"/>
              </a:lnSpc>
            </a:pPr>
            <a:endParaRPr kumimoji="1" lang="ja-JP" altLang="en-US" sz="105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50" dirty="0" smtClean="0"/>
              <a:t>もうひとつの指標選択のため機能に、</a:t>
            </a:r>
            <a:r>
              <a:rPr kumimoji="1" lang="en-US" altLang="ja-JP" sz="1050" dirty="0" smtClean="0"/>
              <a:t>IMPI</a:t>
            </a:r>
            <a:r>
              <a:rPr kumimoji="1" lang="ja-JP" altLang="en-US" sz="1050" dirty="0" smtClean="0"/>
              <a:t>では年間最優良評価指標リストを発表しています。</a:t>
            </a:r>
            <a:endParaRPr kumimoji="1" lang="en-US" altLang="ja-JP" sz="1050" dirty="0" smtClean="0"/>
          </a:p>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50" dirty="0" smtClean="0"/>
              <a:t>国際化戦略の</a:t>
            </a:r>
            <a:r>
              <a:rPr kumimoji="1" lang="en-US" altLang="ja-JP" sz="1050" dirty="0" smtClean="0"/>
              <a:t>5</a:t>
            </a:r>
            <a:r>
              <a:rPr kumimoji="1" lang="ja-JP" altLang="en-US" sz="1050" dirty="0" err="1" smtClean="0"/>
              <a:t>つの</a:t>
            </a:r>
            <a:r>
              <a:rPr kumimoji="1" lang="ja-JP" altLang="en-US" sz="1050" dirty="0" smtClean="0"/>
              <a:t>目標が設定されているが、各目標の達成において、最も選択され、またその妥当性が高いと評価された指標のトップ</a:t>
            </a:r>
            <a:r>
              <a:rPr kumimoji="1" lang="en-US" altLang="ja-JP" sz="1050" dirty="0" smtClean="0"/>
              <a:t>10</a:t>
            </a:r>
            <a:r>
              <a:rPr kumimoji="1" lang="ja-JP" altLang="en-US" sz="1050" dirty="0" smtClean="0"/>
              <a:t>を確認することができる。</a:t>
            </a:r>
            <a:endParaRPr kumimoji="1" lang="en-US" altLang="ja-JP" sz="1050" dirty="0" smtClean="0"/>
          </a:p>
          <a:p>
            <a:pPr>
              <a:lnSpc>
                <a:spcPts val="1200"/>
              </a:lnSpc>
            </a:pPr>
            <a:endParaRPr kumimoji="1" lang="en-US" altLang="ja-JP" sz="1050" dirty="0" smtClean="0"/>
          </a:p>
          <a:p>
            <a:pPr>
              <a:lnSpc>
                <a:spcPts val="1200"/>
              </a:lnSpc>
            </a:pPr>
            <a:r>
              <a:rPr kumimoji="1" lang="en-US" altLang="ja-JP" sz="1050" dirty="0" smtClean="0"/>
              <a:t>IMPI</a:t>
            </a:r>
            <a:r>
              <a:rPr kumimoji="1" lang="ja-JP" altLang="en-US" sz="1050" dirty="0" smtClean="0"/>
              <a:t>の全指標は</a:t>
            </a:r>
            <a:r>
              <a:rPr kumimoji="1" lang="en-US" altLang="ja-JP" sz="1050" dirty="0" smtClean="0"/>
              <a:t>IMPI</a:t>
            </a:r>
            <a:r>
              <a:rPr kumimoji="1" lang="ja-JP" altLang="en-US" sz="1050" dirty="0" smtClean="0"/>
              <a:t>のホームページで英語でご覧いただけますが、私どもの科研でこの４８９指標を日本語に翻訳しました。中間報告として間もなく出ますので、ご利用いただければ幸いです。</a:t>
            </a:r>
            <a:endParaRPr kumimoji="1" lang="en-US" altLang="ja-JP" sz="1050"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9C971FF-EF28-4195-A575-329446EFAA55}" type="slidenum">
              <a:rPr lang="en-US" altLang="ja-JP" smtClean="0"/>
              <a:pPr/>
              <a:t>5</a:t>
            </a:fld>
            <a:endParaRPr kumimoji="1" lang="ja-JP" altLang="en-US" dirty="0"/>
          </a:p>
        </p:txBody>
      </p:sp>
    </p:spTree>
    <p:extLst>
      <p:ext uri="{BB962C8B-B14F-4D97-AF65-F5344CB8AC3E}">
        <p14:creationId xmlns:p14="http://schemas.microsoft.com/office/powerpoint/2010/main" xmlns="" val="1018529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smtClean="0"/>
              <a:t>次に二つ目の分類、大学の国際化評価への支援と助言に、移ります。</a:t>
            </a:r>
            <a:endParaRPr kumimoji="1" lang="en-US" altLang="ja-JP" sz="1050" dirty="0" smtClean="0"/>
          </a:p>
          <a:p>
            <a:endParaRPr kumimoji="1" lang="en-US" altLang="ja-JP" sz="1050" dirty="0" smtClean="0"/>
          </a:p>
          <a:p>
            <a:r>
              <a:rPr kumimoji="1" lang="ja-JP" altLang="en-US" sz="1050" dirty="0" smtClean="0"/>
              <a:t>ここには</a:t>
            </a:r>
            <a:r>
              <a:rPr kumimoji="1" lang="en-US" altLang="ja-JP" sz="1050" dirty="0" smtClean="0"/>
              <a:t>4</a:t>
            </a:r>
            <a:r>
              <a:rPr kumimoji="1" lang="ja-JP" altLang="en-US" sz="1050" dirty="0" err="1" smtClean="0"/>
              <a:t>つの</a:t>
            </a:r>
            <a:r>
              <a:rPr kumimoji="1" lang="ja-JP" altLang="en-US" sz="1050" dirty="0" smtClean="0"/>
              <a:t>取組が入りますが、どの取り組みも大学が戦略的に国際化を促進するためコンサルティング・サービスになります。</a:t>
            </a:r>
            <a:endParaRPr kumimoji="1" lang="en-US" altLang="ja-JP" sz="1050" dirty="0" smtClean="0"/>
          </a:p>
          <a:p>
            <a:r>
              <a:rPr kumimoji="1" lang="ja-JP" altLang="en-US" sz="1050" dirty="0" smtClean="0"/>
              <a:t>これらの取組では、大学の掲げた国際化の目標に対する自己評価を重視しており、その自己評価のプロセスを支援します。</a:t>
            </a:r>
            <a:endParaRPr kumimoji="1" lang="en-US" altLang="ja-JP" sz="1050" dirty="0" smtClean="0"/>
          </a:p>
          <a:p>
            <a:r>
              <a:rPr kumimoji="1" lang="ja-JP" altLang="en-US" sz="1050" dirty="0" smtClean="0"/>
              <a:t>専門家の調査チームによる現地調査も実施し、ピアレビューも行います。自己評価報告書と調査結果を分析し、国際化の</a:t>
            </a:r>
            <a:endParaRPr kumimoji="1" lang="en-US" altLang="ja-JP" sz="1050" dirty="0" smtClean="0"/>
          </a:p>
          <a:p>
            <a:r>
              <a:rPr kumimoji="1" lang="ja-JP" altLang="en-US" sz="1050" dirty="0" smtClean="0"/>
              <a:t>現状と今後の戦略への助言を行います。またこれらの国際化の評価は主に機関レベルの評価となっています。</a:t>
            </a:r>
            <a:endParaRPr kumimoji="1" lang="en-US" altLang="ja-JP" sz="1050" dirty="0" smtClean="0"/>
          </a:p>
          <a:p>
            <a:endParaRPr kumimoji="1" lang="en-US" altLang="ja-JP" sz="1050" dirty="0" smtClean="0"/>
          </a:p>
          <a:p>
            <a:r>
              <a:rPr kumimoji="1" lang="ja-JP" altLang="en-US" sz="1050" dirty="0" smtClean="0"/>
              <a:t>この</a:t>
            </a:r>
            <a:r>
              <a:rPr kumimoji="1" lang="en-US" altLang="ja-JP" sz="1050" dirty="0" smtClean="0"/>
              <a:t>4</a:t>
            </a:r>
            <a:r>
              <a:rPr kumimoji="1" lang="ja-JP" altLang="en-US" sz="1050" dirty="0" err="1" smtClean="0"/>
              <a:t>つの</a:t>
            </a:r>
            <a:r>
              <a:rPr kumimoji="1" lang="ja-JP" altLang="en-US" sz="1050" dirty="0" smtClean="0"/>
              <a:t>取組の主な違いは、支援の対象である。これは実施機関組織の特性を反映していると言えますが、</a:t>
            </a:r>
            <a:endParaRPr kumimoji="1" lang="en-US" altLang="ja-JP" sz="1050" dirty="0" smtClean="0"/>
          </a:p>
          <a:p>
            <a:r>
              <a:rPr kumimoji="1" lang="ja-JP" altLang="en-US" sz="1050" dirty="0" smtClean="0"/>
              <a:t>まず</a:t>
            </a:r>
            <a:r>
              <a:rPr kumimoji="1" lang="en-US" altLang="ja-JP" sz="1050" dirty="0" smtClean="0"/>
              <a:t>HRK-Audit</a:t>
            </a:r>
            <a:r>
              <a:rPr kumimoji="1" lang="ja-JP" altLang="en-US" sz="1050" dirty="0" smtClean="0"/>
              <a:t>はドイツ学長会議が実施しており、ドイツ学長会議のメンバー高等教育機関を対象としている。</a:t>
            </a:r>
            <a:endParaRPr kumimoji="1" lang="en-US" altLang="ja-JP" sz="1050" dirty="0" smtClean="0"/>
          </a:p>
          <a:p>
            <a:r>
              <a:rPr kumimoji="1" lang="en-US" altLang="ja-JP" sz="1050" dirty="0" smtClean="0"/>
              <a:t>IAU</a:t>
            </a:r>
            <a:r>
              <a:rPr kumimoji="1" lang="ja-JP" altLang="en-US" sz="1050" dirty="0" smtClean="0"/>
              <a:t>はユネスコの諮問機関国際大学協会で、彼らの取組の</a:t>
            </a:r>
            <a:r>
              <a:rPr kumimoji="1" lang="en-US" altLang="ja-JP" sz="1050" dirty="0" smtClean="0"/>
              <a:t>ISAS</a:t>
            </a:r>
            <a:r>
              <a:rPr kumimoji="1" lang="ja-JP" altLang="en-US" sz="1050" dirty="0" smtClean="0"/>
              <a:t>では世界の</a:t>
            </a:r>
            <a:r>
              <a:rPr kumimoji="1" lang="en-US" altLang="ja-JP" sz="1050" dirty="0" smtClean="0"/>
              <a:t>IAU</a:t>
            </a:r>
            <a:r>
              <a:rPr kumimoji="1" lang="ja-JP" altLang="en-US" sz="1050" dirty="0" smtClean="0"/>
              <a:t>のメンバー大学を主対象としている。</a:t>
            </a:r>
            <a:endParaRPr kumimoji="1" lang="en-US" altLang="ja-JP" sz="1050" dirty="0" smtClean="0"/>
          </a:p>
          <a:p>
            <a:r>
              <a:rPr kumimoji="1" lang="en-US" altLang="ja-JP" sz="1050" dirty="0" smtClean="0"/>
              <a:t>ACA</a:t>
            </a:r>
            <a:r>
              <a:rPr kumimoji="1" lang="ja-JP" altLang="en-US" sz="1050" dirty="0" smtClean="0"/>
              <a:t>はヨーロッパ学術協力会議で、主対象は欧州の大学となっている。</a:t>
            </a:r>
            <a:endParaRPr kumimoji="1" lang="en-US" altLang="ja-JP" sz="1050" dirty="0" smtClean="0"/>
          </a:p>
          <a:p>
            <a:r>
              <a:rPr kumimoji="1" lang="ja-JP" altLang="en-US" sz="1050" dirty="0" smtClean="0"/>
              <a:t>最後にオランダ高等教育国際協力機構</a:t>
            </a:r>
            <a:r>
              <a:rPr kumimoji="1" lang="en-US" altLang="ja-JP" sz="1050" dirty="0" err="1" smtClean="0"/>
              <a:t>Nuffic</a:t>
            </a:r>
            <a:r>
              <a:rPr kumimoji="1" lang="ja-JP" altLang="en-US" sz="1050" dirty="0" smtClean="0"/>
              <a:t>はオランダの高等教育機関を対象としている。</a:t>
            </a:r>
            <a:endParaRPr kumimoji="1" lang="en-US" altLang="ja-JP" sz="1050" dirty="0" smtClean="0"/>
          </a:p>
          <a:p>
            <a:r>
              <a:rPr kumimoji="1" lang="en-US" altLang="ja-JP" sz="1050" dirty="0" err="1" smtClean="0"/>
              <a:t>Nuffice</a:t>
            </a:r>
            <a:r>
              <a:rPr kumimoji="1" lang="ja-JP" altLang="en-US" sz="1050" dirty="0" smtClean="0"/>
              <a:t>の取組の</a:t>
            </a:r>
            <a:r>
              <a:rPr kumimoji="1" lang="en-US" altLang="ja-JP" sz="1050" dirty="0" smtClean="0"/>
              <a:t>MINT</a:t>
            </a:r>
            <a:r>
              <a:rPr kumimoji="1" lang="ja-JP" altLang="en-US" sz="1050" dirty="0" smtClean="0"/>
              <a:t>においては最初は大学が自分で国際化プロセスを観察し、評価するためのオンライン・ツールを提供することを</a:t>
            </a:r>
            <a:endParaRPr kumimoji="1" lang="en-US" altLang="ja-JP" sz="1050" dirty="0" smtClean="0"/>
          </a:p>
          <a:p>
            <a:r>
              <a:rPr kumimoji="1" lang="ja-JP" altLang="en-US" sz="1050" dirty="0" smtClean="0"/>
              <a:t>目的としていたが、</a:t>
            </a:r>
            <a:r>
              <a:rPr kumimoji="1" lang="en-US" altLang="ja-JP" sz="1050" dirty="0" smtClean="0"/>
              <a:t>2012</a:t>
            </a:r>
            <a:r>
              <a:rPr kumimoji="1" lang="ja-JP" altLang="en-US" sz="1050" dirty="0" smtClean="0"/>
              <a:t>年より、他の</a:t>
            </a:r>
            <a:r>
              <a:rPr kumimoji="1" lang="en-US" altLang="ja-JP" sz="1050" dirty="0" smtClean="0"/>
              <a:t>3</a:t>
            </a:r>
            <a:r>
              <a:rPr kumimoji="1" lang="ja-JP" altLang="en-US" sz="1050" dirty="0" err="1" smtClean="0"/>
              <a:t>つの</a:t>
            </a:r>
            <a:r>
              <a:rPr kumimoji="1" lang="ja-JP" altLang="en-US" sz="1050" dirty="0" smtClean="0"/>
              <a:t>取組のようにコンサルてティングサービス機能を提供し始めました</a:t>
            </a:r>
            <a:r>
              <a:rPr kumimoji="1" lang="ja-JP" altLang="en-US" dirty="0" smtClean="0"/>
              <a:t>。</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0AEEDF8C-6500-464F-AB57-B9E7DDA9BC87}" type="slidenum">
              <a:rPr kumimoji="1" lang="ja-JP" altLang="en-US" smtClean="0"/>
              <a:pPr/>
              <a:t>6</a:t>
            </a:fld>
            <a:endParaRPr kumimoji="1" lang="ja-JP" altLang="en-US" dirty="0"/>
          </a:p>
        </p:txBody>
      </p:sp>
    </p:spTree>
    <p:extLst>
      <p:ext uri="{BB962C8B-B14F-4D97-AF65-F5344CB8AC3E}">
        <p14:creationId xmlns:p14="http://schemas.microsoft.com/office/powerpoint/2010/main" xmlns="" val="1857394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それでは最後の</a:t>
            </a:r>
            <a:r>
              <a:rPr kumimoji="1" lang="en-US" altLang="ja-JP" dirty="0" smtClean="0"/>
              <a:t>3</a:t>
            </a:r>
            <a:r>
              <a:rPr kumimoji="1" lang="ja-JP" altLang="en-US" dirty="0" smtClean="0"/>
              <a:t>つ目の分類ですが、大学国際化の評価と認定です。これは</a:t>
            </a:r>
            <a:r>
              <a:rPr kumimoji="1" lang="en-US" altLang="ja-JP" dirty="0" smtClean="0"/>
              <a:t>NVAO</a:t>
            </a:r>
            <a:r>
              <a:rPr kumimoji="1" lang="ja-JP" altLang="en-US" dirty="0" smtClean="0"/>
              <a:t>－国際化の特に優れた特徴があります。</a:t>
            </a:r>
            <a:endParaRPr kumimoji="1" lang="en-US" altLang="ja-JP" dirty="0" smtClean="0"/>
          </a:p>
          <a:p>
            <a:endParaRPr kumimoji="1" lang="en-US" altLang="ja-JP" dirty="0" smtClean="0"/>
          </a:p>
          <a:p>
            <a:r>
              <a:rPr kumimoji="1" lang="en-US" altLang="ja-JP" dirty="0" smtClean="0"/>
              <a:t>2</a:t>
            </a:r>
            <a:r>
              <a:rPr kumimoji="1" lang="ja-JP" altLang="en-US" dirty="0" smtClean="0"/>
              <a:t>つ目の分類で開発された国際化評価の支援サービスは機関レベルの評価が主流でした。</a:t>
            </a:r>
            <a:endParaRPr kumimoji="1" lang="en-US" altLang="ja-JP" dirty="0" smtClean="0"/>
          </a:p>
          <a:p>
            <a:r>
              <a:rPr kumimoji="1" lang="en-US" altLang="ja-JP" dirty="0" smtClean="0"/>
              <a:t>NVAO</a:t>
            </a:r>
            <a:r>
              <a:rPr kumimoji="1" lang="ja-JP" altLang="en-US" dirty="0" smtClean="0"/>
              <a:t>の取組の特徴は、教育の質の向上、特に学習成果に焦点をあてたプログラム評価フレームワークの開発を目的としている点です。</a:t>
            </a:r>
            <a:endParaRPr kumimoji="1" lang="en-US" altLang="ja-JP" dirty="0" smtClean="0"/>
          </a:p>
          <a:p>
            <a:r>
              <a:rPr kumimoji="1" lang="ja-JP" altLang="en-US" dirty="0" smtClean="0"/>
              <a:t>オランダ・フランダースの</a:t>
            </a:r>
            <a:r>
              <a:rPr kumimoji="1" lang="en-US" altLang="ja-JP" dirty="0" smtClean="0"/>
              <a:t>21</a:t>
            </a:r>
            <a:r>
              <a:rPr kumimoji="1" lang="ja-JP" altLang="en-US" dirty="0" smtClean="0"/>
              <a:t>プログラムでパイロット・プロジェクトを実施し、プログラム評価フレームワークを作りました。大学から、機関レベル</a:t>
            </a:r>
            <a:endParaRPr kumimoji="1" lang="en-US" altLang="ja-JP" dirty="0" smtClean="0"/>
          </a:p>
          <a:p>
            <a:r>
              <a:rPr kumimoji="1" lang="ja-JP" altLang="en-US" dirty="0" smtClean="0"/>
              <a:t>評価の要望があり、機関レベル評価フレームワークを開発しています。</a:t>
            </a:r>
            <a:endParaRPr kumimoji="1" lang="en-US" altLang="ja-JP" dirty="0" smtClean="0"/>
          </a:p>
          <a:p>
            <a:endParaRPr kumimoji="1" lang="en-US" altLang="ja-JP" dirty="0" smtClean="0"/>
          </a:p>
          <a:p>
            <a:r>
              <a:rPr kumimoji="1" lang="ja-JP" altLang="en-US" dirty="0" smtClean="0"/>
              <a:t>評価のアプローチはプログラムレベル・機関レベルの双方の評価において、教育の質の向上、特に学習成果を重視しています。</a:t>
            </a:r>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9C971FF-EF28-4195-A575-329446EFAA55}" type="slidenum">
              <a:rPr lang="en-US" altLang="ja-JP" smtClean="0"/>
              <a:pPr/>
              <a:t>7</a:t>
            </a:fld>
            <a:endParaRPr kumimoji="1" lang="ja-JP" altLang="en-US" dirty="0"/>
          </a:p>
        </p:txBody>
      </p:sp>
    </p:spTree>
    <p:extLst>
      <p:ext uri="{BB962C8B-B14F-4D97-AF65-F5344CB8AC3E}">
        <p14:creationId xmlns:p14="http://schemas.microsoft.com/office/powerpoint/2010/main" xmlns="" val="3121383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NVAO</a:t>
            </a:r>
            <a:r>
              <a:rPr kumimoji="1" lang="ja-JP" altLang="en-US" dirty="0" smtClean="0"/>
              <a:t>が他の評価サービスと異なるもう一つの点は、大学の国際化に対する認定を行う点です。</a:t>
            </a:r>
            <a:r>
              <a:rPr kumimoji="1" lang="en-US" altLang="ja-JP" dirty="0" smtClean="0"/>
              <a:t>NVAO</a:t>
            </a:r>
            <a:r>
              <a:rPr kumimoji="1" lang="ja-JP" altLang="en-US" dirty="0" smtClean="0"/>
              <a:t>は今回調査した他の</a:t>
            </a:r>
          </a:p>
          <a:p>
            <a:r>
              <a:rPr kumimoji="1" lang="ja-JP" altLang="en-US" dirty="0" smtClean="0"/>
              <a:t>機関と異なり、アクレディテーション機関であるため、国際化の質に対して何らかの認定を実施するのに適切な機関であると言</a:t>
            </a:r>
          </a:p>
          <a:p>
            <a:r>
              <a:rPr kumimoji="1" lang="ja-JP" altLang="en-US" dirty="0" smtClean="0"/>
              <a:t>えます。</a:t>
            </a:r>
            <a:endParaRPr kumimoji="1" lang="en-US" altLang="ja-JP" dirty="0" smtClean="0"/>
          </a:p>
          <a:p>
            <a:endParaRPr kumimoji="1" lang="en-US" altLang="ja-JP" dirty="0" smtClean="0"/>
          </a:p>
          <a:p>
            <a:r>
              <a:rPr kumimoji="1" lang="en-US" altLang="ja-JP" dirty="0" smtClean="0"/>
              <a:t>NVAO</a:t>
            </a:r>
            <a:r>
              <a:rPr kumimoji="1" lang="ja-JP" altLang="en-US" dirty="0" smtClean="0"/>
              <a:t>では国際化の特徴について評価・認定をしますので、評価基準を設定しています。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ご覧いただいているのは、</a:t>
            </a:r>
            <a:r>
              <a:rPr kumimoji="1" lang="en-US" altLang="ja-JP" dirty="0" smtClean="0"/>
              <a:t>NVAO</a:t>
            </a:r>
            <a:r>
              <a:rPr kumimoji="1" lang="ja-JP" altLang="en-US" dirty="0" smtClean="0"/>
              <a:t>の機関レベルの評価フレームワークです。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5</a:t>
            </a:r>
            <a:r>
              <a:rPr kumimoji="1" lang="ja-JP" altLang="en-US" dirty="0" err="1" smtClean="0"/>
              <a:t>つの</a:t>
            </a:r>
            <a:r>
              <a:rPr kumimoji="1" lang="ja-JP" altLang="en-US" dirty="0" smtClean="0"/>
              <a:t>評価基準を設定し、各基準を定義しています。</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69C971FF-EF28-4195-A575-329446EFAA55}" type="slidenum">
              <a:rPr lang="en-US" altLang="ja-JP" smtClean="0"/>
              <a:pPr/>
              <a:t>8</a:t>
            </a:fld>
            <a:endParaRPr kumimoji="1" lang="ja-JP" altLang="en-US" dirty="0"/>
          </a:p>
        </p:txBody>
      </p:sp>
    </p:spTree>
    <p:extLst>
      <p:ext uri="{BB962C8B-B14F-4D97-AF65-F5344CB8AC3E}">
        <p14:creationId xmlns:p14="http://schemas.microsoft.com/office/powerpoint/2010/main" xmlns="" val="679107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そして</a:t>
            </a:r>
            <a:r>
              <a:rPr kumimoji="1" lang="en-US" altLang="ja-JP" dirty="0" smtClean="0"/>
              <a:t>5</a:t>
            </a:r>
            <a:r>
              <a:rPr kumimoji="1" lang="ja-JP" altLang="en-US" dirty="0" err="1" smtClean="0"/>
              <a:t>つの</a:t>
            </a:r>
            <a:r>
              <a:rPr kumimoji="1" lang="ja-JP" altLang="en-US" dirty="0" smtClean="0"/>
              <a:t>評価基準を</a:t>
            </a:r>
            <a:r>
              <a:rPr kumimoji="1" lang="en-US" altLang="ja-JP" dirty="0" smtClean="0"/>
              <a:t>3</a:t>
            </a:r>
            <a:r>
              <a:rPr kumimoji="1" lang="ja-JP" altLang="en-US" dirty="0" smtClean="0"/>
              <a:t>段階で評価し、最終的に総合評価・判定をする。</a:t>
            </a:r>
            <a:endParaRPr kumimoji="1" lang="en-US" altLang="ja-JP" dirty="0" smtClean="0"/>
          </a:p>
          <a:p>
            <a:r>
              <a:rPr kumimoji="1" lang="ja-JP" altLang="en-US" dirty="0" smtClean="0"/>
              <a:t>この判定は大学の国際化ビジョンに基づいて、教育の質も向上において効果的な国際化施策の実施ができたかどうかを評価する。</a:t>
            </a:r>
            <a:endParaRPr kumimoji="1" lang="en-US" altLang="ja-JP" dirty="0" smtClean="0"/>
          </a:p>
          <a:p>
            <a:r>
              <a:rPr kumimoji="1" lang="ja-JP" altLang="en-US" dirty="0" smtClean="0"/>
              <a:t>判定は適格、不適格のどちらかである。</a:t>
            </a:r>
            <a:endParaRPr kumimoji="1" lang="en-US" altLang="ja-JP" dirty="0" smtClean="0"/>
          </a:p>
          <a:p>
            <a:endParaRPr kumimoji="1" lang="en-US" altLang="ja-JP" dirty="0" smtClean="0"/>
          </a:p>
          <a:p>
            <a:r>
              <a:rPr kumimoji="1" lang="ja-JP" altLang="en-US" dirty="0" smtClean="0"/>
              <a:t>各基準を評価する際に、どこまでできていれば基準を満たしているのか、部分的に満たしているのか、満たしていないのかを判断するその基準は明示されていません。</a:t>
            </a:r>
            <a:endParaRPr kumimoji="1" lang="en-US" altLang="ja-JP" dirty="0" smtClean="0"/>
          </a:p>
          <a:p>
            <a:r>
              <a:rPr kumimoji="1" lang="en-US" altLang="ja-JP" dirty="0" smtClean="0"/>
              <a:t>NVAO</a:t>
            </a:r>
            <a:r>
              <a:rPr kumimoji="1" lang="ja-JP" altLang="en-US" dirty="0" smtClean="0"/>
              <a:t>については文献調査のみですのですので、今後さらに調査を進めたいと思います。</a:t>
            </a:r>
            <a:endParaRPr kumimoji="1" lang="en-US" altLang="ja-JP" dirty="0" smtClean="0"/>
          </a:p>
          <a:p>
            <a:endParaRPr kumimoji="1" lang="en-US" altLang="ja-JP" dirty="0" smtClean="0"/>
          </a:p>
          <a:p>
            <a:r>
              <a:rPr kumimoji="1" lang="ja-JP" altLang="en-US" dirty="0" smtClean="0"/>
              <a:t>その評価方法についての詳細は専門家のパネルの自己評価報告書や訪問調査の客観的分析結果と主観的な考察によるものであるということしかわかっていない。</a:t>
            </a:r>
          </a:p>
          <a:p>
            <a:endParaRPr kumimoji="1" lang="en-US" altLang="ja-JP"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69C971FF-EF28-4195-A575-329446EFAA55}" type="slidenum">
              <a:rPr lang="en-US" altLang="ja-JP" smtClean="0"/>
              <a:pPr/>
              <a:t>9</a:t>
            </a:fld>
            <a:endParaRPr kumimoji="1" lang="ja-JP" altLang="en-US" dirty="0"/>
          </a:p>
        </p:txBody>
      </p:sp>
    </p:spTree>
    <p:extLst>
      <p:ext uri="{BB962C8B-B14F-4D97-AF65-F5344CB8AC3E}">
        <p14:creationId xmlns:p14="http://schemas.microsoft.com/office/powerpoint/2010/main" xmlns="" val="3432978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3448" y="1828800"/>
            <a:ext cx="7317105" cy="3048001"/>
          </a:xfrm>
        </p:spPr>
        <p:txBody>
          <a:bodyPr>
            <a:normAutofit/>
          </a:bodyPr>
          <a:lstStyle>
            <a:lvl1pPr latinLnBrk="0">
              <a:defRPr kumimoji="1" lang="ja-JP" sz="4400"/>
            </a:lvl1pPr>
          </a:lstStyle>
          <a:p>
            <a:r>
              <a:rPr kumimoji="1" lang="ja-JP" altLang="en-US" smtClean="0"/>
              <a:t>マスター タイトルの書式設定</a:t>
            </a:r>
            <a:endParaRPr kumimoji="1" lang="ja-JP"/>
          </a:p>
        </p:txBody>
      </p:sp>
      <p:sp>
        <p:nvSpPr>
          <p:cNvPr id="3" name=" サブタイトル 2"/>
          <p:cNvSpPr>
            <a:spLocks noGrp="1"/>
          </p:cNvSpPr>
          <p:nvPr>
            <p:ph type="subTitle" idx="1"/>
          </p:nvPr>
        </p:nvSpPr>
        <p:spPr>
          <a:xfrm>
            <a:off x="913449" y="5029200"/>
            <a:ext cx="5887983" cy="1143000"/>
          </a:xfrm>
        </p:spPr>
        <p:txBody>
          <a:bodyPr>
            <a:normAutofit/>
          </a:bodyPr>
          <a:lstStyle>
            <a:lvl1pPr marL="0" indent="0" algn="l" latinLnBrk="0">
              <a:spcBef>
                <a:spcPts val="0"/>
              </a:spcBef>
              <a:buNone/>
              <a:defRPr kumimoji="1" lang="ja-JP" sz="2000">
                <a:solidFill>
                  <a:schemeClr val="tx1"/>
                </a:solidFill>
              </a:defRPr>
            </a:lvl1pPr>
            <a:lvl2pPr marL="457200" indent="0" algn="ctr" latinLnBrk="0">
              <a:buNone/>
              <a:defRPr kumimoji="1" lang="ja-JP">
                <a:solidFill>
                  <a:schemeClr val="tx1">
                    <a:tint val="75000"/>
                  </a:schemeClr>
                </a:solidFill>
              </a:defRPr>
            </a:lvl2pPr>
            <a:lvl3pPr marL="914400" indent="0" algn="ctr" latinLnBrk="0">
              <a:buNone/>
              <a:defRPr kumimoji="1" lang="ja-JP">
                <a:solidFill>
                  <a:schemeClr val="tx1">
                    <a:tint val="75000"/>
                  </a:schemeClr>
                </a:solidFill>
              </a:defRPr>
            </a:lvl3pPr>
            <a:lvl4pPr marL="1371600" indent="0" algn="ctr" latinLnBrk="0">
              <a:buNone/>
              <a:defRPr kumimoji="1" lang="ja-JP">
                <a:solidFill>
                  <a:schemeClr val="tx1">
                    <a:tint val="75000"/>
                  </a:schemeClr>
                </a:solidFill>
              </a:defRPr>
            </a:lvl4pPr>
            <a:lvl5pPr marL="1828800" indent="0" algn="ctr" latinLnBrk="0">
              <a:buNone/>
              <a:defRPr kumimoji="1" lang="ja-JP">
                <a:solidFill>
                  <a:schemeClr val="tx1">
                    <a:tint val="75000"/>
                  </a:schemeClr>
                </a:solidFill>
              </a:defRPr>
            </a:lvl5pPr>
            <a:lvl6pPr marL="2286000" indent="0" algn="ctr" latinLnBrk="0">
              <a:buNone/>
              <a:defRPr kumimoji="1" lang="ja-JP">
                <a:solidFill>
                  <a:schemeClr val="tx1">
                    <a:tint val="75000"/>
                  </a:schemeClr>
                </a:solidFill>
              </a:defRPr>
            </a:lvl6pPr>
            <a:lvl7pPr marL="2743200" indent="0" algn="ctr" latinLnBrk="0">
              <a:buNone/>
              <a:defRPr kumimoji="1" lang="ja-JP">
                <a:solidFill>
                  <a:schemeClr val="tx1">
                    <a:tint val="75000"/>
                  </a:schemeClr>
                </a:solidFill>
              </a:defRPr>
            </a:lvl7pPr>
            <a:lvl8pPr marL="3200400" indent="0" algn="ctr" latinLnBrk="0">
              <a:buNone/>
              <a:defRPr kumimoji="1" lang="ja-JP">
                <a:solidFill>
                  <a:schemeClr val="tx1">
                    <a:tint val="75000"/>
                  </a:schemeClr>
                </a:solidFill>
              </a:defRPr>
            </a:lvl8pPr>
            <a:lvl9pPr marL="3657600" indent="0" algn="ctr" latinLnBrk="0">
              <a:buNone/>
              <a:defRPr kumimoji="1" lang="ja-JP">
                <a:solidFill>
                  <a:schemeClr val="tx1">
                    <a:tint val="75000"/>
                  </a:schemeClr>
                </a:solidFill>
              </a:defRPr>
            </a:lvl9pPr>
          </a:lstStyle>
          <a:p>
            <a:r>
              <a:rPr kumimoji="1" lang="ja-JP" altLang="en-US" smtClean="0"/>
              <a:t>マスター サブタイトルの書式設定</a:t>
            </a:r>
            <a:endParaRPr kumimoji="1" lang="ja-JP"/>
          </a:p>
        </p:txBody>
      </p:sp>
      <p:sp>
        <p:nvSpPr>
          <p:cNvPr id="5" name="フリーフォーム 4"/>
          <p:cNvSpPr>
            <a:spLocks noEditPoints="1"/>
          </p:cNvSpPr>
          <p:nvPr/>
        </p:nvSpPr>
        <p:spPr bwMode="auto">
          <a:xfrm>
            <a:off x="2854672" y="0"/>
            <a:ext cx="6286947"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kumimoji="1" lang="ja-JP" dirty="0">
              <a:solidFill>
                <a:schemeClr val="lt1"/>
              </a:solidFill>
            </a:endParaRPr>
          </a:p>
        </p:txBody>
      </p:sp>
    </p:spTree>
    <p:extLst>
      <p:ext uri="{BB962C8B-B14F-4D97-AF65-F5344CB8AC3E}">
        <p14:creationId xmlns:p14="http://schemas.microsoft.com/office/powerpoint/2010/main" xmlns="" val="9252458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p>
        </p:txBody>
      </p:sp>
      <p:sp>
        <p:nvSpPr>
          <p:cNvPr id="3" name="縦書きテキスト プレースホルダー 2"/>
          <p:cNvSpPr>
            <a:spLocks noGrp="1"/>
          </p:cNvSpPr>
          <p:nvPr>
            <p:ph type="body" orient="vert" idx="1"/>
          </p:nvPr>
        </p:nvSpPr>
        <p:spPr/>
        <p:txBody>
          <a:bodyPr vert="eaVert"/>
          <a:lstStyle>
            <a:lvl5pPr latinLnBrk="0">
              <a:defRPr kumimoji="1" lang="ja-JP"/>
            </a:lvl5pPr>
            <a:lvl6pPr latinLnBrk="0">
              <a:defRPr kumimoji="1" lang="ja-JP"/>
            </a:lvl6pPr>
            <a:lvl7pPr latinLnBrk="0">
              <a:defRPr kumimoji="1" lang="ja-JP" baseline="0"/>
            </a:lvl7pPr>
            <a:lvl8pPr latinLnBrk="0">
              <a:defRPr kumimoji="1" lang="ja-JP" baseline="0"/>
            </a:lvl8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日付プレースホルダー 3"/>
          <p:cNvSpPr>
            <a:spLocks noGrp="1"/>
          </p:cNvSpPr>
          <p:nvPr>
            <p:ph type="dt" sz="half" idx="10"/>
          </p:nvPr>
        </p:nvSpPr>
        <p:spPr/>
        <p:txBody>
          <a:bodyPr/>
          <a:lstStyle/>
          <a:p>
            <a:endParaRPr kumimoji="1" lang="ja-JP" dirty="0"/>
          </a:p>
        </p:txBody>
      </p:sp>
      <p:sp>
        <p:nvSpPr>
          <p:cNvPr id="5" name="フッター プレースホルダー 4"/>
          <p:cNvSpPr>
            <a:spLocks noGrp="1"/>
          </p:cNvSpPr>
          <p:nvPr>
            <p:ph type="ftr" sz="quarter" idx="11"/>
          </p:nvPr>
        </p:nvSpPr>
        <p:spPr/>
        <p:txBody>
          <a:bodyPr/>
          <a:lstStyle/>
          <a:p>
            <a:endParaRPr kumimoji="1" lang="ja-JP" dirty="0"/>
          </a:p>
        </p:txBody>
      </p:sp>
      <p:sp>
        <p:nvSpPr>
          <p:cNvPr id="6" name="スライド番号プレースホルダー 5"/>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29448548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85800"/>
            <a:ext cx="1601153" cy="5486400"/>
          </a:xfrm>
        </p:spPr>
        <p:txBody>
          <a:bodyPr vert="eaVert"/>
          <a:lstStyle/>
          <a:p>
            <a:r>
              <a:rPr kumimoji="1" lang="ja-JP" altLang="en-US" smtClean="0"/>
              <a:t>マスター タイトルの書式設定</a:t>
            </a:r>
            <a:endParaRPr kumimoji="1" lang="ja-JP"/>
          </a:p>
        </p:txBody>
      </p:sp>
      <p:sp>
        <p:nvSpPr>
          <p:cNvPr id="3" name="縦書きテキスト プレースホルダー 2"/>
          <p:cNvSpPr>
            <a:spLocks noGrp="1"/>
          </p:cNvSpPr>
          <p:nvPr>
            <p:ph type="body" orient="vert" idx="1"/>
          </p:nvPr>
        </p:nvSpPr>
        <p:spPr>
          <a:xfrm>
            <a:off x="913448" y="685800"/>
            <a:ext cx="5563552" cy="5486400"/>
          </a:xfrm>
        </p:spPr>
        <p:txBody>
          <a:bodyPr vert="eaVert"/>
          <a:lstStyle>
            <a:lvl5pPr latinLnBrk="0">
              <a:defRPr kumimoji="1" lang="ja-JP"/>
            </a:lvl5pPr>
            <a:lvl6pPr latinLnBrk="0">
              <a:defRPr kumimoji="1" lang="ja-JP"/>
            </a:lvl6pPr>
            <a:lvl7pPr latinLnBrk="0">
              <a:defRPr kumimoji="1" lang="ja-JP"/>
            </a:lvl7pPr>
            <a:lvl8pPr latinLnBrk="0">
              <a:defRPr kumimoji="1" lang="ja-JP"/>
            </a:lvl8pPr>
            <a:lvl9pPr latinLnBrk="0">
              <a:defRPr kumimoji="1" lang="ja-JP"/>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日付プレースホルダー 3"/>
          <p:cNvSpPr>
            <a:spLocks noGrp="1"/>
          </p:cNvSpPr>
          <p:nvPr>
            <p:ph type="dt" sz="half" idx="10"/>
          </p:nvPr>
        </p:nvSpPr>
        <p:spPr/>
        <p:txBody>
          <a:bodyPr/>
          <a:lstStyle/>
          <a:p>
            <a:endParaRPr kumimoji="1" lang="ja-JP" dirty="0"/>
          </a:p>
        </p:txBody>
      </p:sp>
      <p:sp>
        <p:nvSpPr>
          <p:cNvPr id="5" name="フッター プレースホルダー 4"/>
          <p:cNvSpPr>
            <a:spLocks noGrp="1"/>
          </p:cNvSpPr>
          <p:nvPr>
            <p:ph type="ftr" sz="quarter" idx="11"/>
          </p:nvPr>
        </p:nvSpPr>
        <p:spPr/>
        <p:txBody>
          <a:bodyPr/>
          <a:lstStyle/>
          <a:p>
            <a:endParaRPr kumimoji="1" lang="ja-JP" dirty="0"/>
          </a:p>
        </p:txBody>
      </p:sp>
      <p:sp>
        <p:nvSpPr>
          <p:cNvPr id="6" name="スライド番号プレースホルダー 5"/>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28294243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p>
        </p:txBody>
      </p:sp>
      <p:sp>
        <p:nvSpPr>
          <p:cNvPr id="3" name="コンテンツ プレースホルダー 2"/>
          <p:cNvSpPr>
            <a:spLocks noGrp="1"/>
          </p:cNvSpPr>
          <p:nvPr>
            <p:ph idx="1"/>
          </p:nvPr>
        </p:nvSpPr>
        <p:spPr/>
        <p:txBody>
          <a:bodyPr/>
          <a:lstStyle>
            <a:lvl5pPr latinLnBrk="0">
              <a:defRPr kumimoji="1" lang="ja-JP"/>
            </a:lvl5pPr>
            <a:lvl6pPr latinLnBrk="0">
              <a:defRPr kumimoji="1" lang="ja-JP"/>
            </a:lvl6pPr>
            <a:lvl7pPr latinLnBrk="0">
              <a:defRPr kumimoji="1" lang="ja-JP" baseline="0"/>
            </a:lvl7pPr>
            <a:lvl8pPr latinLnBrk="0">
              <a:defRPr kumimoji="1" lang="ja-JP" baseline="0"/>
            </a:lvl8pPr>
            <a:lvl9pPr latinLnBrk="0">
              <a:defRPr kumimoji="1" lang="ja-JP" baseline="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日付プレースホルダー 3"/>
          <p:cNvSpPr>
            <a:spLocks noGrp="1"/>
          </p:cNvSpPr>
          <p:nvPr>
            <p:ph type="dt" sz="half" idx="10"/>
          </p:nvPr>
        </p:nvSpPr>
        <p:spPr/>
        <p:txBody>
          <a:bodyPr/>
          <a:lstStyle/>
          <a:p>
            <a:endParaRPr kumimoji="1" lang="ja-JP" dirty="0"/>
          </a:p>
        </p:txBody>
      </p:sp>
      <p:sp>
        <p:nvSpPr>
          <p:cNvPr id="5" name="フッター プレースホルダー 4"/>
          <p:cNvSpPr>
            <a:spLocks noGrp="1"/>
          </p:cNvSpPr>
          <p:nvPr>
            <p:ph type="ftr" sz="quarter" idx="11"/>
          </p:nvPr>
        </p:nvSpPr>
        <p:spPr/>
        <p:txBody>
          <a:bodyPr/>
          <a:lstStyle/>
          <a:p>
            <a:endParaRPr kumimoji="1" lang="ja-JP" dirty="0"/>
          </a:p>
        </p:txBody>
      </p:sp>
      <p:sp>
        <p:nvSpPr>
          <p:cNvPr id="6" name="スライド番号プレースホルダー 5"/>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794642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13449" y="3429001"/>
            <a:ext cx="7317105" cy="2362199"/>
          </a:xfrm>
        </p:spPr>
        <p:txBody>
          <a:bodyPr anchor="b">
            <a:normAutofit/>
          </a:bodyPr>
          <a:lstStyle>
            <a:lvl1pPr algn="l" latinLnBrk="0">
              <a:defRPr kumimoji="1" lang="ja-JP" sz="4400" b="0" cap="all"/>
            </a:lvl1pPr>
          </a:lstStyle>
          <a:p>
            <a:r>
              <a:rPr kumimoji="1" lang="ja-JP" altLang="en-US" smtClean="0"/>
              <a:t>マスター タイトルの書式設定</a:t>
            </a:r>
            <a:endParaRPr kumimoji="1" lang="ja-JP"/>
          </a:p>
        </p:txBody>
      </p:sp>
      <p:sp>
        <p:nvSpPr>
          <p:cNvPr id="3" name="テキスト プレースホルダー 2"/>
          <p:cNvSpPr>
            <a:spLocks noGrp="1"/>
          </p:cNvSpPr>
          <p:nvPr>
            <p:ph type="body" idx="1"/>
          </p:nvPr>
        </p:nvSpPr>
        <p:spPr>
          <a:xfrm>
            <a:off x="910100" y="685802"/>
            <a:ext cx="5891331" cy="1142999"/>
          </a:xfrm>
        </p:spPr>
        <p:txBody>
          <a:bodyPr anchor="t"/>
          <a:lstStyle>
            <a:lvl1pPr marL="0" indent="0" latinLnBrk="0">
              <a:spcBef>
                <a:spcPts val="0"/>
              </a:spcBef>
              <a:buNone/>
              <a:defRPr kumimoji="1" lang="ja-JP" sz="2000">
                <a:solidFill>
                  <a:schemeClr val="tx1"/>
                </a:solidFill>
              </a:defRPr>
            </a:lvl1pPr>
            <a:lvl2pPr marL="457200" indent="0" latinLnBrk="0">
              <a:buNone/>
              <a:defRPr kumimoji="1" lang="ja-JP" sz="1800">
                <a:solidFill>
                  <a:schemeClr val="tx1">
                    <a:tint val="75000"/>
                  </a:schemeClr>
                </a:solidFill>
              </a:defRPr>
            </a:lvl2pPr>
            <a:lvl3pPr marL="914400" indent="0" latinLnBrk="0">
              <a:buNone/>
              <a:defRPr kumimoji="1" lang="ja-JP" sz="1600">
                <a:solidFill>
                  <a:schemeClr val="tx1">
                    <a:tint val="75000"/>
                  </a:schemeClr>
                </a:solidFill>
              </a:defRPr>
            </a:lvl3pPr>
            <a:lvl4pPr marL="1371600" indent="0" latinLnBrk="0">
              <a:buNone/>
              <a:defRPr kumimoji="1" lang="ja-JP" sz="1400">
                <a:solidFill>
                  <a:schemeClr val="tx1">
                    <a:tint val="75000"/>
                  </a:schemeClr>
                </a:solidFill>
              </a:defRPr>
            </a:lvl4pPr>
            <a:lvl5pPr marL="1828800" indent="0" latinLnBrk="0">
              <a:buNone/>
              <a:defRPr kumimoji="1" lang="ja-JP" sz="1400">
                <a:solidFill>
                  <a:schemeClr val="tx1">
                    <a:tint val="75000"/>
                  </a:schemeClr>
                </a:solidFill>
              </a:defRPr>
            </a:lvl5pPr>
            <a:lvl6pPr marL="2286000" indent="0" latinLnBrk="0">
              <a:buNone/>
              <a:defRPr kumimoji="1" lang="ja-JP" sz="1400">
                <a:solidFill>
                  <a:schemeClr val="tx1">
                    <a:tint val="75000"/>
                  </a:schemeClr>
                </a:solidFill>
              </a:defRPr>
            </a:lvl6pPr>
            <a:lvl7pPr marL="2743200" indent="0" latinLnBrk="0">
              <a:buNone/>
              <a:defRPr kumimoji="1" lang="ja-JP" sz="1400">
                <a:solidFill>
                  <a:schemeClr val="tx1">
                    <a:tint val="75000"/>
                  </a:schemeClr>
                </a:solidFill>
              </a:defRPr>
            </a:lvl7pPr>
            <a:lvl8pPr marL="3200400" indent="0" latinLnBrk="0">
              <a:buNone/>
              <a:defRPr kumimoji="1" lang="ja-JP" sz="1400">
                <a:solidFill>
                  <a:schemeClr val="tx1">
                    <a:tint val="75000"/>
                  </a:schemeClr>
                </a:solidFill>
              </a:defRPr>
            </a:lvl8pPr>
            <a:lvl9pPr marL="3657600" indent="0" latinLnBrk="0">
              <a:buNone/>
              <a:defRPr kumimoji="1" lang="ja-JP"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dirty="0"/>
          </a:p>
        </p:txBody>
      </p:sp>
      <p:sp>
        <p:nvSpPr>
          <p:cNvPr id="5" name=" フッター プレースホルダー 4"/>
          <p:cNvSpPr>
            <a:spLocks noGrp="1"/>
          </p:cNvSpPr>
          <p:nvPr>
            <p:ph type="ftr" sz="quarter" idx="11"/>
          </p:nvPr>
        </p:nvSpPr>
        <p:spPr/>
        <p:txBody>
          <a:bodyPr/>
          <a:lstStyle/>
          <a:p>
            <a:endParaRPr kumimoji="1" lang="ja-JP" dirty="0"/>
          </a:p>
        </p:txBody>
      </p:sp>
      <p:sp>
        <p:nvSpPr>
          <p:cNvPr id="6" name="スライド番号プレースホルダー 5"/>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9456923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p>
        </p:txBody>
      </p:sp>
      <p:sp>
        <p:nvSpPr>
          <p:cNvPr id="3" name="コンテンツ プレースホルダー 2"/>
          <p:cNvSpPr>
            <a:spLocks noGrp="1"/>
          </p:cNvSpPr>
          <p:nvPr>
            <p:ph sz="half" idx="1"/>
          </p:nvPr>
        </p:nvSpPr>
        <p:spPr>
          <a:xfrm>
            <a:off x="925200" y="1828800"/>
            <a:ext cx="3532470" cy="4343400"/>
          </a:xfrm>
        </p:spPr>
        <p:txBody>
          <a:bodyPr>
            <a:normAutofit/>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baseline="0"/>
            </a:lvl7pPr>
            <a:lvl8pPr latinLnBrk="0">
              <a:defRPr kumimoji="1" lang="ja-JP" sz="1600" baseline="0"/>
            </a:lvl8pPr>
            <a:lvl9pPr latinLnBrk="0">
              <a:defRPr kumimoji="1" lang="ja-JP" sz="1600" baseline="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コンテンツ プレースホルダー 3"/>
          <p:cNvSpPr>
            <a:spLocks noGrp="1"/>
          </p:cNvSpPr>
          <p:nvPr>
            <p:ph sz="half" idx="2"/>
          </p:nvPr>
        </p:nvSpPr>
        <p:spPr>
          <a:xfrm>
            <a:off x="4698083" y="1828800"/>
            <a:ext cx="3532470" cy="4343400"/>
          </a:xfrm>
        </p:spPr>
        <p:txBody>
          <a:bodyPr>
            <a:normAutofit/>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日付プレースホルダー 4"/>
          <p:cNvSpPr>
            <a:spLocks noGrp="1"/>
          </p:cNvSpPr>
          <p:nvPr>
            <p:ph type="dt" sz="half" idx="10"/>
          </p:nvPr>
        </p:nvSpPr>
        <p:spPr/>
        <p:txBody>
          <a:bodyPr/>
          <a:lstStyle/>
          <a:p>
            <a:endParaRPr kumimoji="1" lang="ja-JP" dirty="0"/>
          </a:p>
        </p:txBody>
      </p:sp>
      <p:sp>
        <p:nvSpPr>
          <p:cNvPr id="6" name="フッター プレースホルダー 5"/>
          <p:cNvSpPr>
            <a:spLocks noGrp="1"/>
          </p:cNvSpPr>
          <p:nvPr>
            <p:ph type="ftr" sz="quarter" idx="11"/>
          </p:nvPr>
        </p:nvSpPr>
        <p:spPr/>
        <p:txBody>
          <a:bodyPr/>
          <a:lstStyle/>
          <a:p>
            <a:endParaRPr kumimoji="1" lang="ja-JP" dirty="0"/>
          </a:p>
        </p:txBody>
      </p:sp>
      <p:sp>
        <p:nvSpPr>
          <p:cNvPr id="7" name="スライド番号プレースホルダー 6"/>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7977842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3449" y="274638"/>
            <a:ext cx="7317105" cy="1325562"/>
          </a:xfrm>
        </p:spPr>
        <p:txBody>
          <a:bodyPr/>
          <a:lstStyle>
            <a:lvl1pPr latinLnBrk="0">
              <a:defRPr kumimoji="1" lang="ja-JP"/>
            </a:lvl1pPr>
          </a:lstStyle>
          <a:p>
            <a:r>
              <a:rPr kumimoji="1" lang="ja-JP" altLang="en-US" smtClean="0"/>
              <a:t>マスター タイトルの書式設定</a:t>
            </a:r>
            <a:endParaRPr kumimoji="1" lang="ja-JP"/>
          </a:p>
        </p:txBody>
      </p:sp>
      <p:sp>
        <p:nvSpPr>
          <p:cNvPr id="3" name="テキスト プレースホルダー 2"/>
          <p:cNvSpPr>
            <a:spLocks noGrp="1"/>
          </p:cNvSpPr>
          <p:nvPr>
            <p:ph type="body" idx="1"/>
          </p:nvPr>
        </p:nvSpPr>
        <p:spPr>
          <a:xfrm>
            <a:off x="913448" y="1828800"/>
            <a:ext cx="3532790" cy="838201"/>
          </a:xfrm>
        </p:spPr>
        <p:txBody>
          <a:bodyPr anchor="ctr"/>
          <a:lstStyle>
            <a:lvl1pPr marL="0" indent="0" latinLnBrk="0">
              <a:spcBef>
                <a:spcPts val="0"/>
              </a:spcBef>
              <a:buNone/>
              <a:defRPr kumimoji="1" lang="ja-JP" sz="2400" b="0" cap="all" baseline="0">
                <a:solidFill>
                  <a:schemeClr val="tx1">
                    <a:lumMod val="50000"/>
                  </a:schemeClr>
                </a:solidFill>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913448" y="2743201"/>
            <a:ext cx="3532790" cy="3428999"/>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a:lvl8pPr>
            <a:lvl9pPr latinLnBrk="0">
              <a:defRPr kumimoji="1" lang="ja-JP" sz="1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テキスト プレースホルダー 4"/>
          <p:cNvSpPr>
            <a:spLocks noGrp="1"/>
          </p:cNvSpPr>
          <p:nvPr>
            <p:ph type="body" sz="quarter" idx="3"/>
          </p:nvPr>
        </p:nvSpPr>
        <p:spPr>
          <a:xfrm>
            <a:off x="4697764" y="1828800"/>
            <a:ext cx="3532790" cy="838201"/>
          </a:xfrm>
        </p:spPr>
        <p:txBody>
          <a:bodyPr anchor="ctr"/>
          <a:lstStyle>
            <a:lvl1pPr marL="0" indent="0" latinLnBrk="0">
              <a:spcBef>
                <a:spcPts val="0"/>
              </a:spcBef>
              <a:buNone/>
              <a:defRPr kumimoji="1" lang="ja-JP" sz="2400" b="0" cap="all" baseline="0">
                <a:solidFill>
                  <a:schemeClr val="tx1">
                    <a:lumMod val="50000"/>
                  </a:schemeClr>
                </a:solidFill>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97764" y="2743201"/>
            <a:ext cx="3532790" cy="3428999"/>
          </a:xfrm>
        </p:spPr>
        <p:txBody>
          <a:bodyPr>
            <a:normAutofit/>
          </a:bodyPr>
          <a:lstStyle>
            <a:lvl1pPr latinLnBrk="0">
              <a:defRPr kumimoji="1" lang="ja-JP" sz="2000"/>
            </a:lvl1pPr>
            <a:lvl2pPr latinLnBrk="0">
              <a:defRPr kumimoji="1" lang="ja-JP" sz="1800"/>
            </a:lvl2pPr>
            <a:lvl3pPr latinLnBrk="0">
              <a:defRPr kumimoji="1" lang="ja-JP" sz="1600"/>
            </a:lvl3pPr>
            <a:lvl4pPr latinLnBrk="0">
              <a:defRPr kumimoji="1" lang="ja-JP" sz="1400"/>
            </a:lvl4pPr>
            <a:lvl5pPr latinLnBrk="0">
              <a:defRPr kumimoji="1" lang="ja-JP" sz="1400"/>
            </a:lvl5pPr>
            <a:lvl6pPr latinLnBrk="0">
              <a:defRPr kumimoji="1" lang="ja-JP" sz="1400"/>
            </a:lvl6pPr>
            <a:lvl7pPr latinLnBrk="0">
              <a:defRPr kumimoji="1" lang="ja-JP" sz="1400"/>
            </a:lvl7pPr>
            <a:lvl8pPr latinLnBrk="0">
              <a:defRPr kumimoji="1" lang="ja-JP" sz="1400" baseline="0"/>
            </a:lvl8pPr>
            <a:lvl9pPr latinLnBrk="0">
              <a:defRPr kumimoji="1" lang="ja-JP" sz="1400" baseline="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7" name="日付プレースホルダー 6"/>
          <p:cNvSpPr>
            <a:spLocks noGrp="1"/>
          </p:cNvSpPr>
          <p:nvPr>
            <p:ph type="dt" sz="half" idx="10"/>
          </p:nvPr>
        </p:nvSpPr>
        <p:spPr/>
        <p:txBody>
          <a:bodyPr/>
          <a:lstStyle/>
          <a:p>
            <a:endParaRPr kumimoji="1" lang="ja-JP" dirty="0"/>
          </a:p>
        </p:txBody>
      </p:sp>
      <p:sp>
        <p:nvSpPr>
          <p:cNvPr id="8" name="フッター プレースホルダー 7"/>
          <p:cNvSpPr>
            <a:spLocks noGrp="1"/>
          </p:cNvSpPr>
          <p:nvPr>
            <p:ph type="ftr" sz="quarter" idx="11"/>
          </p:nvPr>
        </p:nvSpPr>
        <p:spPr/>
        <p:txBody>
          <a:bodyPr/>
          <a:lstStyle/>
          <a:p>
            <a:endParaRPr kumimoji="1" lang="ja-JP" dirty="0"/>
          </a:p>
        </p:txBody>
      </p:sp>
      <p:sp>
        <p:nvSpPr>
          <p:cNvPr id="9" name="スライド番号プレースホルダー 8"/>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8624473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p>
        </p:txBody>
      </p:sp>
      <p:sp>
        <p:nvSpPr>
          <p:cNvPr id="3" name="日付プレースホルダー 2"/>
          <p:cNvSpPr>
            <a:spLocks noGrp="1"/>
          </p:cNvSpPr>
          <p:nvPr>
            <p:ph type="dt" sz="half" idx="10"/>
          </p:nvPr>
        </p:nvSpPr>
        <p:spPr/>
        <p:txBody>
          <a:bodyPr/>
          <a:lstStyle/>
          <a:p>
            <a:endParaRPr kumimoji="1" lang="ja-JP" dirty="0"/>
          </a:p>
        </p:txBody>
      </p:sp>
      <p:sp>
        <p:nvSpPr>
          <p:cNvPr id="4" name="フッター プレースホルダー 3"/>
          <p:cNvSpPr>
            <a:spLocks noGrp="1"/>
          </p:cNvSpPr>
          <p:nvPr>
            <p:ph type="ftr" sz="quarter" idx="11"/>
          </p:nvPr>
        </p:nvSpPr>
        <p:spPr/>
        <p:txBody>
          <a:bodyPr/>
          <a:lstStyle/>
          <a:p>
            <a:endParaRPr kumimoji="1" lang="ja-JP" dirty="0"/>
          </a:p>
        </p:txBody>
      </p:sp>
      <p:sp>
        <p:nvSpPr>
          <p:cNvPr id="5" name="スライド番号プレースホルダー 4"/>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13362238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dirty="0"/>
          </a:p>
        </p:txBody>
      </p:sp>
      <p:sp>
        <p:nvSpPr>
          <p:cNvPr id="3" name="フッター プレースホルダー 2"/>
          <p:cNvSpPr>
            <a:spLocks noGrp="1"/>
          </p:cNvSpPr>
          <p:nvPr>
            <p:ph type="ftr" sz="quarter" idx="11"/>
          </p:nvPr>
        </p:nvSpPr>
        <p:spPr/>
        <p:txBody>
          <a:bodyPr/>
          <a:lstStyle/>
          <a:p>
            <a:endParaRPr kumimoji="1" lang="ja-JP" dirty="0"/>
          </a:p>
        </p:txBody>
      </p:sp>
      <p:sp>
        <p:nvSpPr>
          <p:cNvPr id="4" name="スライド番号プレースホルダー 3"/>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25534117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1" name=""/>
        <p:cNvGrpSpPr/>
        <p:nvPr/>
      </p:nvGrpSpPr>
      <p:grpSpPr>
        <a:xfrm>
          <a:off x="0" y="0"/>
          <a:ext cx="0" cy="0"/>
          <a:chOff x="0" y="0"/>
          <a:chExt cx="0" cy="0"/>
        </a:xfrm>
      </p:grpSpPr>
      <p:sp>
        <p:nvSpPr>
          <p:cNvPr id="8" name="長方形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dirty="0"/>
          </a:p>
        </p:txBody>
      </p:sp>
      <p:sp>
        <p:nvSpPr>
          <p:cNvPr id="2" name="タイトル 1"/>
          <p:cNvSpPr>
            <a:spLocks noGrp="1"/>
          </p:cNvSpPr>
          <p:nvPr>
            <p:ph type="title"/>
          </p:nvPr>
        </p:nvSpPr>
        <p:spPr>
          <a:xfrm>
            <a:off x="513294" y="685800"/>
            <a:ext cx="2915409" cy="4038600"/>
          </a:xfrm>
        </p:spPr>
        <p:txBody>
          <a:bodyPr anchor="b">
            <a:noAutofit/>
          </a:bodyPr>
          <a:lstStyle>
            <a:lvl1pPr algn="l" latinLnBrk="0">
              <a:defRPr kumimoji="1" lang="ja-JP" sz="4000" b="0"/>
            </a:lvl1pPr>
          </a:lstStyle>
          <a:p>
            <a:r>
              <a:rPr kumimoji="1" lang="ja-JP" altLang="en-US" smtClean="0"/>
              <a:t>マスター タイトルの書式設定</a:t>
            </a:r>
            <a:endParaRPr kumimoji="1" lang="ja-JP"/>
          </a:p>
        </p:txBody>
      </p:sp>
      <p:sp>
        <p:nvSpPr>
          <p:cNvPr id="3" name="コンテンツ プレースホルダー 2"/>
          <p:cNvSpPr>
            <a:spLocks noGrp="1"/>
          </p:cNvSpPr>
          <p:nvPr>
            <p:ph idx="1"/>
          </p:nvPr>
        </p:nvSpPr>
        <p:spPr>
          <a:xfrm>
            <a:off x="4400506" y="685800"/>
            <a:ext cx="4230202" cy="5486400"/>
          </a:xfrm>
        </p:spPr>
        <p:txBody>
          <a:bodyPr>
            <a:normAutofit/>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テキスト プレースホルダー 3"/>
          <p:cNvSpPr>
            <a:spLocks noGrp="1"/>
          </p:cNvSpPr>
          <p:nvPr>
            <p:ph type="body" sz="half" idx="2"/>
          </p:nvPr>
        </p:nvSpPr>
        <p:spPr>
          <a:xfrm>
            <a:off x="513294" y="4876800"/>
            <a:ext cx="2915409" cy="1295400"/>
          </a:xfrm>
        </p:spPr>
        <p:txBody>
          <a:bodyPr>
            <a:normAutofit/>
          </a:bodyPr>
          <a:lstStyle>
            <a:lvl1pPr marL="0" indent="0" latinLnBrk="0">
              <a:spcBef>
                <a:spcPts val="0"/>
              </a:spcBef>
              <a:buNone/>
              <a:defRPr kumimoji="1" lang="ja-JP" sz="1800"/>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dirty="0"/>
          </a:p>
        </p:txBody>
      </p:sp>
      <p:sp>
        <p:nvSpPr>
          <p:cNvPr id="6" name="フッター プレースホルダー 5"/>
          <p:cNvSpPr>
            <a:spLocks noGrp="1"/>
          </p:cNvSpPr>
          <p:nvPr>
            <p:ph type="ftr" sz="quarter" idx="11"/>
          </p:nvPr>
        </p:nvSpPr>
        <p:spPr/>
        <p:txBody>
          <a:bodyPr/>
          <a:lstStyle/>
          <a:p>
            <a:endParaRPr kumimoji="1" lang="ja-JP" dirty="0"/>
          </a:p>
        </p:txBody>
      </p:sp>
      <p:sp>
        <p:nvSpPr>
          <p:cNvPr id="7" name="スライド番号プレースホルダー 6"/>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26584830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8" name=" 長方形 7"/>
          <p:cNvSpPr/>
          <p:nvPr/>
        </p:nvSpPr>
        <p:spPr>
          <a:xfrm>
            <a:off x="0" y="0"/>
            <a:ext cx="3886022"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dirty="0"/>
          </a:p>
        </p:txBody>
      </p:sp>
      <p:sp>
        <p:nvSpPr>
          <p:cNvPr id="2" name="タイトル 1"/>
          <p:cNvSpPr>
            <a:spLocks noGrp="1"/>
          </p:cNvSpPr>
          <p:nvPr>
            <p:ph type="title"/>
          </p:nvPr>
        </p:nvSpPr>
        <p:spPr>
          <a:xfrm>
            <a:off x="513294" y="685800"/>
            <a:ext cx="2915409" cy="4038600"/>
          </a:xfrm>
        </p:spPr>
        <p:txBody>
          <a:bodyPr anchor="b">
            <a:noAutofit/>
          </a:bodyPr>
          <a:lstStyle>
            <a:lvl1pPr algn="l" latinLnBrk="0">
              <a:defRPr kumimoji="1" lang="ja-JP" sz="4000" b="0"/>
            </a:lvl1pPr>
          </a:lstStyle>
          <a:p>
            <a:r>
              <a:rPr kumimoji="1" lang="ja-JP" altLang="en-US" smtClean="0"/>
              <a:t>マスター タイトルの書式設定</a:t>
            </a:r>
            <a:endParaRPr kumimoji="1" lang="ja-JP"/>
          </a:p>
        </p:txBody>
      </p:sp>
      <p:sp>
        <p:nvSpPr>
          <p:cNvPr id="3" name="図プレースホルダー 2"/>
          <p:cNvSpPr>
            <a:spLocks noGrp="1"/>
          </p:cNvSpPr>
          <p:nvPr>
            <p:ph type="pic" idx="1"/>
          </p:nvPr>
        </p:nvSpPr>
        <p:spPr>
          <a:xfrm>
            <a:off x="4400506" y="685800"/>
            <a:ext cx="4230202" cy="5486400"/>
          </a:xfrm>
          <a:solidFill>
            <a:schemeClr val="bg1">
              <a:lumMod val="95000"/>
            </a:schemeClr>
          </a:solidFill>
          <a:ln w="3175">
            <a:solidFill>
              <a:schemeClr val="bg1">
                <a:lumMod val="75000"/>
              </a:schemeClr>
            </a:solidFill>
            <a:miter lim="800000"/>
          </a:ln>
        </p:spPr>
        <p:txBody>
          <a:bodyPr tIns="914400">
            <a:normAutofit/>
          </a:bodyPr>
          <a:lstStyle>
            <a:lvl1pPr marL="0" indent="0" algn="ctr" latinLnBrk="0">
              <a:buNone/>
              <a:defRPr kumimoji="1" lang="ja-JP" sz="2400"/>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ltLang="en-US" dirty="0" smtClean="0"/>
              <a:t>アイコンをクリックして図を追加</a:t>
            </a:r>
            <a:endParaRPr kumimoji="1" lang="ja-JP" dirty="0"/>
          </a:p>
        </p:txBody>
      </p:sp>
      <p:sp>
        <p:nvSpPr>
          <p:cNvPr id="4" name="テキスト プレースホルダー 3"/>
          <p:cNvSpPr>
            <a:spLocks noGrp="1"/>
          </p:cNvSpPr>
          <p:nvPr>
            <p:ph type="body" sz="half" idx="2"/>
          </p:nvPr>
        </p:nvSpPr>
        <p:spPr>
          <a:xfrm>
            <a:off x="513294" y="4876800"/>
            <a:ext cx="2915409" cy="1295400"/>
          </a:xfrm>
        </p:spPr>
        <p:txBody>
          <a:bodyPr>
            <a:normAutofit/>
          </a:bodyPr>
          <a:lstStyle>
            <a:lvl1pPr marL="0" indent="0" latinLnBrk="0">
              <a:spcBef>
                <a:spcPts val="0"/>
              </a:spcBef>
              <a:buNone/>
              <a:defRPr kumimoji="1" lang="ja-JP" sz="1800"/>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dirty="0"/>
          </a:p>
        </p:txBody>
      </p:sp>
      <p:sp>
        <p:nvSpPr>
          <p:cNvPr id="6" name="フッター プレースホルダー 5"/>
          <p:cNvSpPr>
            <a:spLocks noGrp="1"/>
          </p:cNvSpPr>
          <p:nvPr>
            <p:ph type="ftr" sz="quarter" idx="11"/>
          </p:nvPr>
        </p:nvSpPr>
        <p:spPr/>
        <p:txBody>
          <a:bodyPr/>
          <a:lstStyle/>
          <a:p>
            <a:endParaRPr kumimoji="1" lang="ja-JP" dirty="0"/>
          </a:p>
        </p:txBody>
      </p:sp>
      <p:sp>
        <p:nvSpPr>
          <p:cNvPr id="7" name="スライド番号プレースホルダー 6"/>
          <p:cNvSpPr>
            <a:spLocks noGrp="1"/>
          </p:cNvSpPr>
          <p:nvPr>
            <p:ph type="sldNum" sz="quarter" idx="12"/>
          </p:nvPr>
        </p:nvSpPr>
        <p:spPr/>
        <p:txBody>
          <a:body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31924382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913449" y="274638"/>
            <a:ext cx="7317105" cy="1325562"/>
          </a:xfrm>
          <a:prstGeom prst="rect">
            <a:avLst/>
          </a:prstGeom>
        </p:spPr>
        <p:txBody>
          <a:bodyPr vert="horz" lIns="91440" tIns="45720" rIns="91440" bIns="45720" rtlCol="0" anchor="b">
            <a:normAutofit/>
          </a:body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913449" y="1828800"/>
            <a:ext cx="7317105" cy="4343400"/>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6115452" y="6448427"/>
            <a:ext cx="1047467" cy="180974"/>
          </a:xfrm>
          <a:prstGeom prst="rect">
            <a:avLst/>
          </a:prstGeom>
        </p:spPr>
        <p:txBody>
          <a:bodyPr vert="horz" lIns="91440" tIns="45720" rIns="91440" bIns="45720" rtlCol="0" anchor="ctr"/>
          <a:lstStyle>
            <a:lvl1pPr algn="r" latinLnBrk="0">
              <a:defRPr kumimoji="1" lang="ja-JP" sz="1000">
                <a:solidFill>
                  <a:schemeClr val="tx1"/>
                </a:solidFill>
              </a:defRPr>
            </a:lvl1pPr>
          </a:lstStyle>
          <a:p>
            <a:endParaRPr kumimoji="1" lang="ja-JP" dirty="0"/>
          </a:p>
        </p:txBody>
      </p:sp>
      <p:sp>
        <p:nvSpPr>
          <p:cNvPr id="5" name="フッター プレースホルダー 4"/>
          <p:cNvSpPr>
            <a:spLocks noGrp="1"/>
          </p:cNvSpPr>
          <p:nvPr>
            <p:ph type="ftr" sz="quarter" idx="3"/>
          </p:nvPr>
        </p:nvSpPr>
        <p:spPr>
          <a:xfrm>
            <a:off x="906863" y="6448427"/>
            <a:ext cx="4979929" cy="180974"/>
          </a:xfrm>
          <a:prstGeom prst="rect">
            <a:avLst/>
          </a:prstGeom>
        </p:spPr>
        <p:txBody>
          <a:bodyPr vert="horz" lIns="91440" tIns="45720" rIns="91440" bIns="45720" rtlCol="0" anchor="ctr"/>
          <a:lstStyle>
            <a:lvl1pPr algn="l" latinLnBrk="0">
              <a:defRPr kumimoji="1" lang="ja-JP" sz="1000" cap="all" baseline="0">
                <a:solidFill>
                  <a:schemeClr val="tx1"/>
                </a:solidFill>
              </a:defRPr>
            </a:lvl1pPr>
          </a:lstStyle>
          <a:p>
            <a:endParaRPr kumimoji="1" lang="ja-JP" dirty="0"/>
          </a:p>
        </p:txBody>
      </p:sp>
      <p:sp>
        <p:nvSpPr>
          <p:cNvPr id="6" name="スライド番号プレースホルダー 5"/>
          <p:cNvSpPr>
            <a:spLocks noGrp="1"/>
          </p:cNvSpPr>
          <p:nvPr>
            <p:ph type="sldNum" sz="quarter" idx="4"/>
          </p:nvPr>
        </p:nvSpPr>
        <p:spPr>
          <a:xfrm>
            <a:off x="7373079" y="6448427"/>
            <a:ext cx="857474" cy="180974"/>
          </a:xfrm>
          <a:prstGeom prst="rect">
            <a:avLst/>
          </a:prstGeom>
        </p:spPr>
        <p:txBody>
          <a:bodyPr vert="horz" lIns="91440" tIns="45720" rIns="91440" bIns="45720" rtlCol="0" anchor="ctr"/>
          <a:lstStyle>
            <a:lvl1pPr algn="r" latinLnBrk="0">
              <a:defRPr kumimoji="1" lang="ja-JP" sz="1000">
                <a:solidFill>
                  <a:schemeClr val="tx1"/>
                </a:solidFill>
              </a:defRPr>
            </a:lvl1pPr>
          </a:lstStyle>
          <a:p>
            <a:fld id="{F36C87F6-986D-49E6-AF40-1B3A1EE8064D}" type="slidenum">
              <a:rPr/>
              <a:pPr/>
              <a:t>&lt;#&gt;</a:t>
            </a:fld>
            <a:endParaRPr kumimoji="1" lang="ja-JP" dirty="0"/>
          </a:p>
        </p:txBody>
      </p:sp>
    </p:spTree>
    <p:extLst>
      <p:ext uri="{BB962C8B-B14F-4D97-AF65-F5344CB8AC3E}">
        <p14:creationId xmlns:p14="http://schemas.microsoft.com/office/powerpoint/2010/main" xmlns=""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lang="ja-JP"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kumimoji="1" lang="ja-JP"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kumimoji="1" lang="ja-JP"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kumimoji="1" lang="ja-JP"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kumimoji="1" lang="ja-JP"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kumimoji="1" lang="ja-JP"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kumimoji="1" lang="ja-JP"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kumimoji="1" lang="ja-JP"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kumimoji="1" lang="ja-JP"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kumimoji="1" lang="ja-JP" sz="1600" kern="1200" baseline="0">
          <a:solidFill>
            <a:schemeClr val="tx1"/>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13448" y="1828801"/>
            <a:ext cx="7317105" cy="2032248"/>
          </a:xfrm>
        </p:spPr>
        <p:txBody>
          <a:bodyPr anchor="t">
            <a:normAutofit/>
          </a:bodyPr>
          <a:lstStyle/>
          <a:p>
            <a:pPr algn="ctr"/>
            <a:r>
              <a:rPr lang="ja-JP" altLang="en-US" sz="4000" dirty="0"/>
              <a:t>欧州に</a:t>
            </a:r>
            <a:r>
              <a:rPr lang="ja-JP" altLang="en-US" sz="4000" dirty="0" smtClean="0"/>
              <a:t>おける</a:t>
            </a:r>
            <a:r>
              <a:rPr lang="en-US" altLang="ja-JP" sz="4000" dirty="0" smtClean="0"/>
              <a:t/>
            </a:r>
            <a:br>
              <a:rPr lang="en-US" altLang="ja-JP" sz="4000" dirty="0" smtClean="0"/>
            </a:br>
            <a:r>
              <a:rPr lang="ja-JP" altLang="en-US" sz="4000" dirty="0" smtClean="0"/>
              <a:t>大学国際化評価の動向</a:t>
            </a:r>
            <a:endParaRPr kumimoji="1" lang="ja-JP" altLang="en-US" sz="4000" dirty="0"/>
          </a:p>
        </p:txBody>
      </p:sp>
      <p:sp>
        <p:nvSpPr>
          <p:cNvPr id="5" name="サブタイトル 4"/>
          <p:cNvSpPr>
            <a:spLocks noGrp="1"/>
          </p:cNvSpPr>
          <p:nvPr>
            <p:ph type="subTitle" idx="1"/>
          </p:nvPr>
        </p:nvSpPr>
        <p:spPr>
          <a:xfrm>
            <a:off x="913449" y="3717032"/>
            <a:ext cx="7330959" cy="2455168"/>
          </a:xfrm>
        </p:spPr>
        <p:txBody>
          <a:bodyPr>
            <a:normAutofit/>
          </a:bodyPr>
          <a:lstStyle/>
          <a:p>
            <a:pPr algn="ctr"/>
            <a:r>
              <a:rPr kumimoji="1" lang="ja-JP" altLang="en-US" sz="2800" dirty="0" smtClean="0">
                <a:solidFill>
                  <a:schemeClr val="tx2"/>
                </a:solidFill>
              </a:rPr>
              <a:t>渡部　由紀（京都大学国際交流推進機構）</a:t>
            </a:r>
            <a:endParaRPr kumimoji="1" lang="en-US" altLang="ja-JP" sz="2800" dirty="0" smtClean="0">
              <a:solidFill>
                <a:schemeClr val="tx2"/>
              </a:solidFill>
            </a:endParaRPr>
          </a:p>
          <a:p>
            <a:pPr algn="ctr"/>
            <a:endParaRPr lang="en-US" altLang="ja-JP" sz="2400" dirty="0">
              <a:solidFill>
                <a:schemeClr val="tx2"/>
              </a:solidFill>
              <a:latin typeface="Times New Roman" pitchFamily="18" charset="0"/>
              <a:ea typeface="HGS明朝B" pitchFamily="18" charset="-128"/>
              <a:cs typeface="Times New Roman" pitchFamily="18" charset="0"/>
            </a:endParaRPr>
          </a:p>
          <a:p>
            <a:pPr algn="ctr"/>
            <a:endParaRPr lang="en-US" altLang="ja-JP" sz="2400" dirty="0" smtClean="0">
              <a:solidFill>
                <a:schemeClr val="tx2"/>
              </a:solidFill>
              <a:latin typeface="Times New Roman" pitchFamily="18" charset="0"/>
              <a:ea typeface="HGS明朝B" pitchFamily="18" charset="-128"/>
              <a:cs typeface="Times New Roman" pitchFamily="18" charset="0"/>
            </a:endParaRPr>
          </a:p>
          <a:p>
            <a:pPr algn="ctr"/>
            <a:endParaRPr lang="en-US" altLang="ja-JP" sz="2400" dirty="0">
              <a:solidFill>
                <a:schemeClr val="tx2"/>
              </a:solidFill>
              <a:latin typeface="Times New Roman" pitchFamily="18" charset="0"/>
              <a:ea typeface="HGS明朝B" pitchFamily="18" charset="-128"/>
              <a:cs typeface="Times New Roman" pitchFamily="18" charset="0"/>
            </a:endParaRPr>
          </a:p>
          <a:p>
            <a:pPr algn="ctr"/>
            <a:endParaRPr lang="en-US" altLang="ja-JP" sz="2400" dirty="0" smtClean="0">
              <a:solidFill>
                <a:schemeClr val="tx2"/>
              </a:solidFill>
              <a:latin typeface="Times New Roman" pitchFamily="18" charset="0"/>
              <a:ea typeface="HGS明朝B" pitchFamily="18" charset="-128"/>
              <a:cs typeface="Times New Roman" pitchFamily="18" charset="0"/>
            </a:endParaRPr>
          </a:p>
          <a:p>
            <a:pPr algn="ctr"/>
            <a:r>
              <a:rPr lang="ja-JP" altLang="en-US" sz="2400" dirty="0" smtClean="0">
                <a:solidFill>
                  <a:schemeClr val="tx2"/>
                </a:solidFill>
                <a:latin typeface="+mj-ea"/>
                <a:ea typeface="+mj-ea"/>
                <a:cs typeface="Times New Roman" pitchFamily="18" charset="0"/>
              </a:rPr>
              <a:t>平成</a:t>
            </a:r>
            <a:r>
              <a:rPr lang="en-US" altLang="ja-JP" sz="2400" dirty="0">
                <a:solidFill>
                  <a:schemeClr val="tx2"/>
                </a:solidFill>
                <a:latin typeface="+mj-ea"/>
                <a:ea typeface="+mj-ea"/>
                <a:cs typeface="Times New Roman" pitchFamily="18" charset="0"/>
              </a:rPr>
              <a:t>24</a:t>
            </a:r>
            <a:r>
              <a:rPr lang="ja-JP" altLang="en-US" sz="2400" dirty="0">
                <a:solidFill>
                  <a:schemeClr val="tx2"/>
                </a:solidFill>
                <a:latin typeface="+mj-ea"/>
                <a:ea typeface="+mj-ea"/>
                <a:cs typeface="Times New Roman" pitchFamily="18" charset="0"/>
              </a:rPr>
              <a:t>年度東京国際交流館国際シンポジウム</a:t>
            </a:r>
            <a:endParaRPr lang="en-US" altLang="ja-JP" sz="2400" dirty="0">
              <a:solidFill>
                <a:schemeClr val="tx2"/>
              </a:solidFill>
              <a:latin typeface="+mj-ea"/>
              <a:ea typeface="+mj-ea"/>
              <a:cs typeface="Times New Roman" pitchFamily="18" charset="0"/>
            </a:endParaRPr>
          </a:p>
          <a:p>
            <a:pPr algn="ctr"/>
            <a:r>
              <a:rPr lang="en-US" altLang="ja-JP" sz="2400" b="1" dirty="0">
                <a:solidFill>
                  <a:schemeClr val="tx2"/>
                </a:solidFill>
                <a:latin typeface="+mj-ea"/>
                <a:ea typeface="+mj-ea"/>
                <a:cs typeface="Times New Roman" pitchFamily="18" charset="0"/>
              </a:rPr>
              <a:t>2013</a:t>
            </a:r>
            <a:r>
              <a:rPr lang="ja-JP" altLang="en-US" sz="2400" b="1" dirty="0">
                <a:solidFill>
                  <a:schemeClr val="tx2"/>
                </a:solidFill>
                <a:latin typeface="+mj-ea"/>
                <a:ea typeface="+mj-ea"/>
                <a:cs typeface="Times New Roman" pitchFamily="18" charset="0"/>
              </a:rPr>
              <a:t>年</a:t>
            </a:r>
            <a:r>
              <a:rPr lang="en-US" altLang="ja-JP" sz="2400" b="1" dirty="0">
                <a:solidFill>
                  <a:schemeClr val="tx2"/>
                </a:solidFill>
                <a:latin typeface="+mj-ea"/>
                <a:ea typeface="+mj-ea"/>
                <a:cs typeface="Times New Roman" pitchFamily="18" charset="0"/>
              </a:rPr>
              <a:t>3</a:t>
            </a:r>
            <a:r>
              <a:rPr lang="ja-JP" altLang="en-US" sz="2400" b="1" dirty="0">
                <a:solidFill>
                  <a:schemeClr val="tx2"/>
                </a:solidFill>
                <a:latin typeface="+mj-ea"/>
                <a:ea typeface="+mj-ea"/>
                <a:cs typeface="Times New Roman" pitchFamily="18" charset="0"/>
              </a:rPr>
              <a:t>月</a:t>
            </a:r>
            <a:r>
              <a:rPr lang="en-US" altLang="ja-JP" sz="2400" b="1" dirty="0">
                <a:solidFill>
                  <a:schemeClr val="tx2"/>
                </a:solidFill>
                <a:latin typeface="+mj-ea"/>
                <a:ea typeface="+mj-ea"/>
                <a:cs typeface="Times New Roman" pitchFamily="18" charset="0"/>
              </a:rPr>
              <a:t>18</a:t>
            </a:r>
            <a:r>
              <a:rPr lang="ja-JP" altLang="en-US" sz="2400" b="1" dirty="0">
                <a:solidFill>
                  <a:schemeClr val="tx2"/>
                </a:solidFill>
                <a:latin typeface="+mj-ea"/>
                <a:ea typeface="+mj-ea"/>
                <a:cs typeface="Times New Roman" pitchFamily="18" charset="0"/>
              </a:rPr>
              <a:t>日</a:t>
            </a:r>
            <a:endParaRPr lang="en-US" altLang="ja-JP" sz="2400" b="1" dirty="0">
              <a:solidFill>
                <a:schemeClr val="tx2"/>
              </a:solidFill>
              <a:latin typeface="+mj-ea"/>
              <a:ea typeface="+mj-ea"/>
              <a:cs typeface="Times New Roman" pitchFamily="18" charset="0"/>
            </a:endParaRPr>
          </a:p>
          <a:p>
            <a:pPr algn="ctr"/>
            <a:endParaRPr kumimoji="1" lang="ja-JP" altLang="en-US" sz="2400" dirty="0"/>
          </a:p>
        </p:txBody>
      </p:sp>
    </p:spTree>
    <p:extLst>
      <p:ext uri="{BB962C8B-B14F-4D97-AF65-F5344CB8AC3E}">
        <p14:creationId xmlns:p14="http://schemas.microsoft.com/office/powerpoint/2010/main" xmlns="" val="4025013544"/>
      </p:ext>
    </p:extLst>
  </p:cSld>
  <p:clrMapOvr>
    <a:masterClrMapping/>
  </p:clrMapOvr>
  <mc:AlternateContent xmlns:mc="http://schemas.openxmlformats.org/markup-compatibility/2006">
    <mc:Choice xmlns:p14="http://schemas.microsoft.com/office/powerpoint/2010/main" xmlns="" Requires="p14">
      <p:transition spd="med" p14:dur="700" advTm="19399">
        <p:fade/>
      </p:transition>
    </mc:Choice>
    <mc:Fallback>
      <p:transition spd="med" advTm="19399">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449" y="274638"/>
            <a:ext cx="7317105" cy="1066130"/>
          </a:xfrm>
        </p:spPr>
        <p:txBody>
          <a:bodyPr/>
          <a:lstStyle/>
          <a:p>
            <a:pPr algn="ctr"/>
            <a:r>
              <a:rPr kumimoji="1" lang="ja-JP" altLang="en-US" dirty="0" smtClean="0"/>
              <a:t>大学の国際化評価の傾向</a:t>
            </a:r>
            <a:endParaRPr kumimoji="1" lang="ja-JP" altLang="en-US" dirty="0"/>
          </a:p>
        </p:txBody>
      </p:sp>
      <p:sp>
        <p:nvSpPr>
          <p:cNvPr id="3" name="コンテンツ プレースホルダー 2"/>
          <p:cNvSpPr>
            <a:spLocks noGrp="1"/>
          </p:cNvSpPr>
          <p:nvPr>
            <p:ph idx="1"/>
          </p:nvPr>
        </p:nvSpPr>
        <p:spPr>
          <a:xfrm>
            <a:off x="899592" y="1628800"/>
            <a:ext cx="7317105" cy="4624536"/>
          </a:xfrm>
        </p:spPr>
        <p:txBody>
          <a:bodyPr>
            <a:normAutofit lnSpcReduction="10000"/>
          </a:bodyPr>
          <a:lstStyle/>
          <a:p>
            <a:pPr marL="502920" indent="-457200">
              <a:buFont typeface="+mj-lt"/>
              <a:buAutoNum type="arabicPeriod"/>
            </a:pPr>
            <a:r>
              <a:rPr lang="ja-JP" altLang="en-US" dirty="0"/>
              <a:t>評価</a:t>
            </a:r>
            <a:r>
              <a:rPr lang="ja-JP" altLang="en-US" dirty="0" smtClean="0"/>
              <a:t>の主目的は自己点検と改善</a:t>
            </a:r>
            <a:endParaRPr lang="en-US" altLang="ja-JP" dirty="0" smtClean="0"/>
          </a:p>
          <a:p>
            <a:pPr lvl="1">
              <a:buFont typeface="Wingdings" pitchFamily="2" charset="2"/>
              <a:buChar char="l"/>
            </a:pPr>
            <a:r>
              <a:rPr lang="ja-JP" altLang="en-US" dirty="0"/>
              <a:t>国際化</a:t>
            </a:r>
            <a:r>
              <a:rPr lang="ja-JP" altLang="en-US" dirty="0" smtClean="0"/>
              <a:t>は大学の質向上のための手段</a:t>
            </a:r>
            <a:endParaRPr lang="en-US" altLang="ja-JP" dirty="0" smtClean="0"/>
          </a:p>
          <a:p>
            <a:pPr lvl="1">
              <a:buFont typeface="Wingdings" pitchFamily="2" charset="2"/>
              <a:buChar char="l"/>
            </a:pPr>
            <a:r>
              <a:rPr lang="ja-JP" altLang="en-US" dirty="0"/>
              <a:t>大学には</a:t>
            </a:r>
            <a:r>
              <a:rPr lang="ja-JP" altLang="en-US" dirty="0" smtClean="0"/>
              <a:t>第三者による国際的な大学（国際性の高い大学）の認定も目的としてあり</a:t>
            </a:r>
            <a:endParaRPr lang="en-US" altLang="ja-JP" dirty="0" smtClean="0"/>
          </a:p>
          <a:p>
            <a:pPr marL="502920" indent="-457200">
              <a:buFont typeface="+mj-lt"/>
              <a:buAutoNum type="arabicPeriod"/>
            </a:pPr>
            <a:r>
              <a:rPr lang="ja-JP" altLang="en-US" dirty="0"/>
              <a:t>合目的性</a:t>
            </a:r>
            <a:r>
              <a:rPr lang="ja-JP" altLang="en-US" dirty="0" smtClean="0"/>
              <a:t>を</a:t>
            </a:r>
            <a:r>
              <a:rPr lang="ja-JP" altLang="en-US" dirty="0"/>
              <a:t>重視</a:t>
            </a:r>
            <a:r>
              <a:rPr lang="ja-JP" altLang="en-US" dirty="0" smtClean="0"/>
              <a:t>した評価</a:t>
            </a:r>
            <a:endParaRPr lang="en-US" altLang="ja-JP" dirty="0" smtClean="0"/>
          </a:p>
          <a:p>
            <a:pPr lvl="1">
              <a:buFont typeface="Wingdings" pitchFamily="2" charset="2"/>
              <a:buChar char="l"/>
            </a:pPr>
            <a:r>
              <a:rPr kumimoji="1" lang="ja-JP" altLang="en-US" dirty="0" smtClean="0"/>
              <a:t>各大学のミッションや特性を反映した国際化の目標</a:t>
            </a:r>
            <a:endParaRPr lang="en-US" altLang="ja-JP" dirty="0" smtClean="0"/>
          </a:p>
          <a:p>
            <a:pPr lvl="1">
              <a:buFont typeface="Wingdings" pitchFamily="2" charset="2"/>
              <a:buChar char="l"/>
            </a:pPr>
            <a:r>
              <a:rPr kumimoji="1" lang="ja-JP" altLang="en-US" dirty="0" smtClean="0"/>
              <a:t>その</a:t>
            </a:r>
            <a:r>
              <a:rPr kumimoji="1" lang="ja-JP" altLang="en-US" dirty="0"/>
              <a:t>目標</a:t>
            </a:r>
            <a:r>
              <a:rPr kumimoji="1" lang="ja-JP" altLang="en-US" dirty="0" smtClean="0"/>
              <a:t>を達成するためのプロセスを検証</a:t>
            </a:r>
            <a:endParaRPr kumimoji="1" lang="en-US" altLang="ja-JP" dirty="0" smtClean="0"/>
          </a:p>
          <a:p>
            <a:pPr lvl="2">
              <a:buFont typeface="Wingdings" pitchFamily="2" charset="2"/>
              <a:buChar char="l"/>
            </a:pPr>
            <a:r>
              <a:rPr lang="ja-JP" altLang="ja-JP" dirty="0"/>
              <a:t>国際化の活動や取組といった</a:t>
            </a:r>
            <a:r>
              <a:rPr lang="ja-JP" altLang="ja-JP" dirty="0" smtClean="0"/>
              <a:t>業績</a:t>
            </a:r>
            <a:endParaRPr lang="en-US" altLang="ja-JP" dirty="0" smtClean="0"/>
          </a:p>
          <a:p>
            <a:pPr lvl="2">
              <a:buFont typeface="Wingdings" pitchFamily="2" charset="2"/>
              <a:buChar char="l"/>
            </a:pPr>
            <a:r>
              <a:rPr lang="ja-JP" altLang="ja-JP" dirty="0" smtClean="0"/>
              <a:t>国際化</a:t>
            </a:r>
            <a:r>
              <a:rPr lang="ja-JP" altLang="ja-JP" dirty="0"/>
              <a:t>の内部質保証・改善システムの整備</a:t>
            </a:r>
            <a:r>
              <a:rPr lang="ja-JP" altLang="ja-JP" dirty="0" smtClean="0"/>
              <a:t>状況</a:t>
            </a:r>
            <a:r>
              <a:rPr lang="ja-JP" altLang="en-US" dirty="0" smtClean="0"/>
              <a:t>を含む実施プロセスの妥当</a:t>
            </a:r>
            <a:r>
              <a:rPr lang="ja-JP" altLang="ja-JP" dirty="0" smtClean="0"/>
              <a:t>性</a:t>
            </a:r>
            <a:endParaRPr lang="en-US" altLang="ja-JP" dirty="0" smtClean="0"/>
          </a:p>
          <a:p>
            <a:pPr marL="502920" indent="-457200">
              <a:buFont typeface="+mj-lt"/>
              <a:buAutoNum type="arabicPeriod"/>
            </a:pPr>
            <a:r>
              <a:rPr kumimoji="1" lang="ja-JP" altLang="en-US" dirty="0" smtClean="0"/>
              <a:t>国際化</a:t>
            </a:r>
            <a:r>
              <a:rPr lang="ja-JP" altLang="en-US" dirty="0" smtClean="0"/>
              <a:t>の認定</a:t>
            </a:r>
            <a:endParaRPr lang="en-US" altLang="ja-JP" dirty="0" smtClean="0"/>
          </a:p>
          <a:p>
            <a:pPr lvl="1">
              <a:buFont typeface="Wingdings" pitchFamily="2" charset="2"/>
              <a:buChar char="l"/>
            </a:pPr>
            <a:r>
              <a:rPr kumimoji="1" lang="ja-JP" altLang="en-US" dirty="0" smtClean="0"/>
              <a:t>アクレディテーション機関である</a:t>
            </a:r>
            <a:r>
              <a:rPr kumimoji="1" lang="en-US" altLang="ja-JP" dirty="0" smtClean="0"/>
              <a:t>NVAO</a:t>
            </a:r>
            <a:r>
              <a:rPr lang="ja-JP" altLang="en-US" dirty="0" smtClean="0"/>
              <a:t>は</a:t>
            </a:r>
            <a:r>
              <a:rPr kumimoji="1" lang="ja-JP" altLang="en-US" dirty="0" smtClean="0"/>
              <a:t>認定を実施</a:t>
            </a:r>
            <a:endParaRPr lang="en-US" altLang="ja-JP" dirty="0"/>
          </a:p>
          <a:p>
            <a:pPr lvl="2">
              <a:buFont typeface="Wingdings" pitchFamily="2" charset="2"/>
              <a:buChar char="l"/>
            </a:pPr>
            <a:r>
              <a:rPr kumimoji="1" lang="ja-JP" altLang="en-US" dirty="0" smtClean="0"/>
              <a:t>各大学の国際化の目標に対する達成度の判定・認定</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F36C87F6-986D-49E6-AF40-1B3A1EE8064D}" type="slidenum">
              <a:rPr lang="en-US" altLang="ja-JP" smtClean="0"/>
              <a:pPr/>
              <a:t>10</a:t>
            </a:fld>
            <a:endParaRPr kumimoji="1" lang="ja-JP" altLang="en-US" dirty="0"/>
          </a:p>
        </p:txBody>
      </p:sp>
    </p:spTree>
    <p:extLst>
      <p:ext uri="{BB962C8B-B14F-4D97-AF65-F5344CB8AC3E}">
        <p14:creationId xmlns:p14="http://schemas.microsoft.com/office/powerpoint/2010/main" xmlns="" val="1427885997"/>
      </p:ext>
    </p:extLst>
  </p:cSld>
  <p:clrMapOvr>
    <a:masterClrMapping/>
  </p:clrMapOvr>
  <mc:AlternateContent xmlns:mc="http://schemas.openxmlformats.org/markup-compatibility/2006">
    <mc:Choice xmlns:p14="http://schemas.microsoft.com/office/powerpoint/2010/main" xmlns="" Requires="p14">
      <p:transition spd="med" p14:dur="700" advTm="125638">
        <p:fade/>
      </p:transition>
    </mc:Choice>
    <mc:Fallback>
      <p:transition spd="med" advTm="125638">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46646"/>
            <a:ext cx="8280919" cy="994122"/>
          </a:xfrm>
        </p:spPr>
        <p:txBody>
          <a:bodyPr>
            <a:normAutofit fontScale="90000"/>
          </a:bodyPr>
          <a:lstStyle/>
          <a:p>
            <a:pPr algn="ctr"/>
            <a:r>
              <a:rPr kumimoji="1" lang="ja-JP" altLang="en-US" dirty="0" smtClean="0"/>
              <a:t>欧州の高等教育国際化に</a:t>
            </a:r>
            <a:r>
              <a:rPr kumimoji="1" lang="en-US" altLang="ja-JP" dirty="0" smtClean="0"/>
              <a:t/>
            </a:r>
            <a:br>
              <a:rPr kumimoji="1" lang="en-US" altLang="ja-JP" dirty="0" smtClean="0"/>
            </a:br>
            <a:r>
              <a:rPr kumimoji="1" lang="ja-JP" altLang="en-US" dirty="0" smtClean="0"/>
              <a:t>関連する主な政策</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xmlns="" val="2376960562"/>
              </p:ext>
            </p:extLst>
          </p:nvPr>
        </p:nvGraphicFramePr>
        <p:xfrm>
          <a:off x="323528" y="1443568"/>
          <a:ext cx="8568952" cy="5212080"/>
        </p:xfrm>
        <a:graphic>
          <a:graphicData uri="http://schemas.openxmlformats.org/drawingml/2006/table">
            <a:tbl>
              <a:tblPr firstRow="1" bandRow="1">
                <a:tableStyleId>{5940675A-B579-460E-94D1-54222C63F5DA}</a:tableStyleId>
              </a:tblPr>
              <a:tblGrid>
                <a:gridCol w="1641476"/>
                <a:gridCol w="6927476"/>
              </a:tblGrid>
              <a:tr h="613226">
                <a:tc gridSpan="2">
                  <a:txBody>
                    <a:bodyPr/>
                    <a:lstStyle/>
                    <a:p>
                      <a:r>
                        <a:rPr kumimoji="1" lang="en-US" altLang="ja-JP" sz="1800" dirty="0" smtClean="0">
                          <a:solidFill>
                            <a:schemeClr val="bg1"/>
                          </a:solidFill>
                        </a:rPr>
                        <a:t>1987</a:t>
                      </a:r>
                      <a:r>
                        <a:rPr kumimoji="1" lang="ja-JP" altLang="en-US" sz="1800" dirty="0" smtClean="0">
                          <a:solidFill>
                            <a:schemeClr val="bg1"/>
                          </a:solidFill>
                        </a:rPr>
                        <a:t>年：</a:t>
                      </a:r>
                      <a:r>
                        <a:rPr kumimoji="1" lang="en-US" altLang="ja-JP" sz="1800" dirty="0" smtClean="0">
                          <a:solidFill>
                            <a:schemeClr val="bg1"/>
                          </a:solidFill>
                        </a:rPr>
                        <a:t>Erasmus </a:t>
                      </a:r>
                    </a:p>
                    <a:p>
                      <a:r>
                        <a:rPr kumimoji="1" lang="ja-JP" altLang="en-US" sz="1800" dirty="0" smtClean="0">
                          <a:solidFill>
                            <a:schemeClr val="bg1"/>
                          </a:solidFill>
                        </a:rPr>
                        <a:t>学生交流促進とそれを支える高等教育システムの整備</a:t>
                      </a:r>
                      <a:endParaRPr kumimoji="1" lang="ja-JP" altLang="en-US" sz="1800" dirty="0">
                        <a:solidFill>
                          <a:schemeClr val="bg1"/>
                        </a:solidFill>
                      </a:endParaRPr>
                    </a:p>
                  </a:txBody>
                  <a:tcPr>
                    <a:solidFill>
                      <a:srgbClr val="002060"/>
                    </a:solidFill>
                  </a:tcPr>
                </a:tc>
                <a:tc hMerge="1">
                  <a:txBody>
                    <a:bodyPr/>
                    <a:lstStyle/>
                    <a:p>
                      <a:endParaRPr kumimoji="1" lang="ja-JP" altLang="en-US"/>
                    </a:p>
                  </a:txBody>
                  <a:tcPr/>
                </a:tc>
              </a:tr>
              <a:tr h="613226">
                <a:tc>
                  <a:txBody>
                    <a:bodyPr/>
                    <a:lstStyle/>
                    <a:p>
                      <a:r>
                        <a:rPr kumimoji="1" lang="en-US" altLang="ja-JP" sz="1800" dirty="0" smtClean="0"/>
                        <a:t>1987</a:t>
                      </a:r>
                      <a:r>
                        <a:rPr kumimoji="1" lang="ja-JP" altLang="en-US" sz="1800" dirty="0" smtClean="0"/>
                        <a:t>年</a:t>
                      </a:r>
                      <a:endParaRPr kumimoji="1" lang="en-US" altLang="ja-JP" sz="1800" dirty="0" smtClean="0"/>
                    </a:p>
                    <a:p>
                      <a:endParaRPr kumimoji="1" lang="en-US" altLang="ja-JP" sz="1800" dirty="0" smtClean="0"/>
                    </a:p>
                    <a:p>
                      <a:r>
                        <a:rPr kumimoji="1" lang="en-US" altLang="ja-JP" sz="1800" dirty="0" smtClean="0"/>
                        <a:t>2004</a:t>
                      </a:r>
                      <a:r>
                        <a:rPr kumimoji="1" lang="ja-JP" altLang="en-US" sz="1800" dirty="0" smtClean="0"/>
                        <a:t>年</a:t>
                      </a:r>
                      <a:endParaRPr kumimoji="1" lang="en-US" altLang="ja-JP" sz="1800" dirty="0" smtClean="0"/>
                    </a:p>
                    <a:p>
                      <a:endParaRPr kumimoji="1" lang="en-US" altLang="ja-JP" sz="1800" dirty="0" smtClean="0"/>
                    </a:p>
                    <a:p>
                      <a:r>
                        <a:rPr kumimoji="1" lang="en-US" altLang="ja-JP" sz="1800" dirty="0" smtClean="0"/>
                        <a:t>2014</a:t>
                      </a:r>
                      <a:r>
                        <a:rPr kumimoji="1" lang="ja-JP" altLang="en-US" sz="1800" dirty="0" smtClean="0"/>
                        <a:t>年</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Erasmus Program</a:t>
                      </a:r>
                      <a:r>
                        <a:rPr kumimoji="1" lang="ja-JP" altLang="en-US" sz="1800" dirty="0" smtClean="0"/>
                        <a:t>（</a:t>
                      </a:r>
                      <a:r>
                        <a:rPr kumimoji="1" lang="en-US" altLang="ja-JP" sz="1800" dirty="0" smtClean="0"/>
                        <a:t>EU</a:t>
                      </a:r>
                      <a:r>
                        <a:rPr kumimoji="1" lang="ja-JP" altLang="en-US" sz="1800" dirty="0" smtClean="0"/>
                        <a:t>加盟国内での学生交流促進）開始</a:t>
                      </a:r>
                      <a:endParaRPr kumimoji="1"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現在</a:t>
                      </a:r>
                      <a:r>
                        <a:rPr kumimoji="1" lang="en-US" altLang="ja-JP" sz="1800" dirty="0" smtClean="0"/>
                        <a:t>4</a:t>
                      </a:r>
                      <a:r>
                        <a:rPr kumimoji="1" lang="ja-JP" altLang="en-US" sz="1800" dirty="0" smtClean="0"/>
                        <a:t>期目（</a:t>
                      </a:r>
                      <a:r>
                        <a:rPr kumimoji="1" lang="en-US" altLang="ja-JP" sz="1800" dirty="0" smtClean="0"/>
                        <a:t>2007-2013</a:t>
                      </a:r>
                      <a:r>
                        <a:rPr kumimoji="1" lang="ja-JP" altLang="en-US" sz="1800" dirty="0" smtClean="0"/>
                        <a:t>年）</a:t>
                      </a:r>
                      <a:endParaRPr kumimoji="1"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Erasmus Mundus</a:t>
                      </a:r>
                      <a:r>
                        <a:rPr lang="ja-JP" altLang="en-US" sz="1800" dirty="0" smtClean="0"/>
                        <a:t>（欧州と欧州以外地域との学生交流促進）開始現在</a:t>
                      </a:r>
                      <a:r>
                        <a:rPr lang="en-US" altLang="ja-JP" sz="1800" dirty="0" smtClean="0"/>
                        <a:t>2</a:t>
                      </a:r>
                      <a:r>
                        <a:rPr lang="ja-JP" altLang="en-US" sz="1800" dirty="0" smtClean="0"/>
                        <a:t>期目（</a:t>
                      </a:r>
                      <a:r>
                        <a:rPr lang="en-US" altLang="ja-JP" sz="1800" dirty="0" smtClean="0"/>
                        <a:t>2009-2013</a:t>
                      </a:r>
                      <a:r>
                        <a:rPr lang="ja-JP" altLang="en-US" sz="1800" dirty="0" smtClean="0"/>
                        <a:t>年）</a:t>
                      </a: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t>Erasmus for All</a:t>
                      </a:r>
                      <a:r>
                        <a:rPr lang="ja-JP" altLang="en-US" sz="1800" dirty="0" smtClean="0"/>
                        <a:t>（</a:t>
                      </a:r>
                      <a:r>
                        <a:rPr lang="en-US" altLang="ja-JP" sz="1800" dirty="0" smtClean="0"/>
                        <a:t>7</a:t>
                      </a:r>
                      <a:r>
                        <a:rPr lang="ja-JP" altLang="en-US" sz="1800" dirty="0" smtClean="0"/>
                        <a:t>つある学生交流プログラムを統合）</a:t>
                      </a: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実施予定（</a:t>
                      </a:r>
                      <a:r>
                        <a:rPr lang="en-US" altLang="ja-JP" sz="1800" dirty="0" smtClean="0"/>
                        <a:t>2014</a:t>
                      </a:r>
                      <a:r>
                        <a:rPr lang="ja-JP" altLang="en-US" sz="1800" dirty="0" smtClean="0"/>
                        <a:t>－</a:t>
                      </a:r>
                      <a:r>
                        <a:rPr lang="en-US" altLang="ja-JP" sz="1800" dirty="0" smtClean="0"/>
                        <a:t>2020</a:t>
                      </a:r>
                      <a:r>
                        <a:rPr lang="ja-JP" altLang="en-US" sz="1800" dirty="0" smtClean="0"/>
                        <a:t>年）</a:t>
                      </a: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目標：</a:t>
                      </a:r>
                      <a:r>
                        <a:rPr lang="en-US" altLang="ja-JP" sz="1800" dirty="0" smtClean="0"/>
                        <a:t>190</a:t>
                      </a:r>
                      <a:r>
                        <a:rPr lang="ja-JP" altLang="en-US" sz="1800" dirty="0" smtClean="0"/>
                        <a:t>億ユーロで、交流学生数</a:t>
                      </a:r>
                      <a:r>
                        <a:rPr lang="en-US" altLang="ja-JP" sz="1800" dirty="0" smtClean="0"/>
                        <a:t>500</a:t>
                      </a:r>
                      <a:r>
                        <a:rPr lang="ja-JP" altLang="en-US" sz="1800" dirty="0" smtClean="0"/>
                        <a:t>万人（高等教育</a:t>
                      </a:r>
                      <a:r>
                        <a:rPr lang="en-US" altLang="ja-JP" sz="1800" dirty="0" smtClean="0"/>
                        <a:t>:220</a:t>
                      </a:r>
                      <a:r>
                        <a:rPr lang="ja-JP" altLang="en-US" sz="1800" dirty="0" smtClean="0"/>
                        <a:t>万人）</a:t>
                      </a:r>
                      <a:endParaRPr lang="en-US" altLang="ja-JP" sz="1800" dirty="0" smtClean="0"/>
                    </a:p>
                  </a:txBody>
                  <a:tcPr/>
                </a:tc>
              </a:tr>
              <a:tr h="613226">
                <a:tc gridSpan="2">
                  <a:txBody>
                    <a:bodyPr/>
                    <a:lstStyle/>
                    <a:p>
                      <a:r>
                        <a:rPr kumimoji="1" lang="en-US" altLang="ja-JP" sz="1800" dirty="0" smtClean="0">
                          <a:solidFill>
                            <a:schemeClr val="bg1"/>
                          </a:solidFill>
                        </a:rPr>
                        <a:t>1999</a:t>
                      </a:r>
                      <a:r>
                        <a:rPr kumimoji="1" lang="ja-JP" altLang="en-US" sz="1800" dirty="0" smtClean="0">
                          <a:solidFill>
                            <a:schemeClr val="bg1"/>
                          </a:solidFill>
                        </a:rPr>
                        <a:t>年：</a:t>
                      </a:r>
                      <a:r>
                        <a:rPr kumimoji="1" lang="en-US" altLang="ja-JP" sz="1800" dirty="0" smtClean="0">
                          <a:solidFill>
                            <a:schemeClr val="bg1"/>
                          </a:solidFill>
                        </a:rPr>
                        <a:t>Bologna Process</a:t>
                      </a:r>
                    </a:p>
                    <a:p>
                      <a:r>
                        <a:rPr kumimoji="1" lang="ja-JP" altLang="en-US" sz="1800" dirty="0" smtClean="0">
                          <a:solidFill>
                            <a:schemeClr val="bg1"/>
                          </a:solidFill>
                        </a:rPr>
                        <a:t>欧州高等教育圏の構築</a:t>
                      </a:r>
                      <a:endParaRPr kumimoji="1" lang="ja-JP" altLang="en-US" sz="1800" dirty="0">
                        <a:solidFill>
                          <a:schemeClr val="bg1"/>
                        </a:solidFill>
                      </a:endParaRPr>
                    </a:p>
                  </a:txBody>
                  <a:tcPr>
                    <a:solidFill>
                      <a:srgbClr val="002060"/>
                    </a:solidFill>
                  </a:tcPr>
                </a:tc>
                <a:tc hMerge="1">
                  <a:txBody>
                    <a:bodyPr/>
                    <a:lstStyle/>
                    <a:p>
                      <a:endParaRPr kumimoji="1" lang="ja-JP" altLang="en-US"/>
                    </a:p>
                  </a:txBody>
                  <a:tcPr/>
                </a:tc>
              </a:tr>
              <a:tr h="350415">
                <a:tc>
                  <a:txBody>
                    <a:bodyPr/>
                    <a:lstStyle/>
                    <a:p>
                      <a:r>
                        <a:rPr kumimoji="1" lang="en-US" altLang="ja-JP" sz="1800" dirty="0" smtClean="0"/>
                        <a:t>1999</a:t>
                      </a:r>
                      <a:r>
                        <a:rPr kumimoji="1" lang="ja-JP" altLang="en-US" sz="1800" dirty="0" smtClean="0"/>
                        <a:t>年</a:t>
                      </a:r>
                      <a:endParaRPr kumimoji="1" lang="en-US" altLang="ja-JP" sz="1800" dirty="0" smtClean="0"/>
                    </a:p>
                    <a:p>
                      <a:r>
                        <a:rPr kumimoji="1" lang="en-US" altLang="ja-JP" sz="1800" dirty="0" smtClean="0"/>
                        <a:t>2001-2010</a:t>
                      </a:r>
                      <a:r>
                        <a:rPr kumimoji="1" lang="ja-JP" altLang="en-US" sz="1800" dirty="0" smtClean="0"/>
                        <a:t>年</a:t>
                      </a:r>
                      <a:endParaRPr kumimoji="1" lang="en-US" altLang="ja-JP" sz="1800" dirty="0" smtClean="0"/>
                    </a:p>
                    <a:p>
                      <a:r>
                        <a:rPr kumimoji="1" lang="en-US" altLang="ja-JP" sz="1800" dirty="0" smtClean="0"/>
                        <a:t>2011-2020</a:t>
                      </a:r>
                      <a:r>
                        <a:rPr kumimoji="1" lang="ja-JP" altLang="en-US" sz="1800" dirty="0" smtClean="0"/>
                        <a:t>年</a:t>
                      </a:r>
                      <a:endParaRPr kumimoji="1" lang="ja-JP" alt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Bologna</a:t>
                      </a:r>
                      <a:r>
                        <a:rPr kumimoji="1" lang="en-US" altLang="ja-JP" sz="1800" baseline="0" dirty="0" smtClean="0"/>
                        <a:t> Declaration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Bologna Process</a:t>
                      </a:r>
                      <a:endParaRPr kumimoji="1"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Bologna Process 2020</a:t>
                      </a:r>
                      <a:endParaRPr kumimoji="1" lang="ja-JP" altLang="en-US" sz="1800" dirty="0" smtClean="0"/>
                    </a:p>
                  </a:txBody>
                  <a:tcPr/>
                </a:tc>
              </a:tr>
              <a:tr h="0">
                <a:tc gridSpan="2">
                  <a:txBody>
                    <a:bodyPr/>
                    <a:lstStyle/>
                    <a:p>
                      <a:r>
                        <a:rPr kumimoji="1" lang="en-US" altLang="ja-JP" sz="1800" dirty="0" smtClean="0">
                          <a:solidFill>
                            <a:schemeClr val="bg1"/>
                          </a:solidFill>
                        </a:rPr>
                        <a:t>2010</a:t>
                      </a:r>
                      <a:r>
                        <a:rPr kumimoji="1" lang="ja-JP" altLang="en-US" sz="1800" dirty="0" smtClean="0">
                          <a:solidFill>
                            <a:schemeClr val="bg1"/>
                          </a:solidFill>
                        </a:rPr>
                        <a:t>年：</a:t>
                      </a:r>
                      <a:r>
                        <a:rPr kumimoji="1" lang="en-US" altLang="ja-JP" sz="1800" dirty="0" smtClean="0">
                          <a:solidFill>
                            <a:schemeClr val="bg1"/>
                          </a:solidFill>
                        </a:rPr>
                        <a:t>Europe</a:t>
                      </a:r>
                      <a:r>
                        <a:rPr kumimoji="1" lang="en-US" altLang="ja-JP" sz="1800" baseline="0" dirty="0" smtClean="0">
                          <a:solidFill>
                            <a:schemeClr val="bg1"/>
                          </a:solidFill>
                        </a:rPr>
                        <a:t> </a:t>
                      </a:r>
                      <a:r>
                        <a:rPr kumimoji="1" lang="en-US" altLang="ja-JP" sz="1800" dirty="0" smtClean="0">
                          <a:solidFill>
                            <a:schemeClr val="bg1"/>
                          </a:solidFill>
                        </a:rPr>
                        <a:t>2020</a:t>
                      </a:r>
                    </a:p>
                    <a:p>
                      <a:r>
                        <a:rPr kumimoji="1" lang="en-US" altLang="ja-JP" sz="1800" dirty="0" smtClean="0">
                          <a:solidFill>
                            <a:schemeClr val="bg1"/>
                          </a:solidFill>
                        </a:rPr>
                        <a:t>Lisbon Strategy</a:t>
                      </a:r>
                      <a:r>
                        <a:rPr kumimoji="1" lang="ja-JP" altLang="en-US" sz="1800" dirty="0" smtClean="0">
                          <a:solidFill>
                            <a:schemeClr val="bg1"/>
                          </a:solidFill>
                        </a:rPr>
                        <a:t>（</a:t>
                      </a:r>
                      <a:r>
                        <a:rPr kumimoji="1" lang="en-US" altLang="ja-JP" sz="1800" dirty="0" smtClean="0">
                          <a:solidFill>
                            <a:schemeClr val="bg1"/>
                          </a:solidFill>
                        </a:rPr>
                        <a:t>2000-2010</a:t>
                      </a:r>
                      <a:r>
                        <a:rPr kumimoji="1" lang="ja-JP" altLang="en-US" sz="1800" dirty="0" smtClean="0">
                          <a:solidFill>
                            <a:schemeClr val="bg1"/>
                          </a:solidFill>
                        </a:rPr>
                        <a:t>年）に続く欧州の中長期成長戦略</a:t>
                      </a:r>
                      <a:endParaRPr kumimoji="1" lang="ja-JP" altLang="en-US" sz="1800" dirty="0">
                        <a:solidFill>
                          <a:schemeClr val="bg1"/>
                        </a:solidFill>
                      </a:endParaRPr>
                    </a:p>
                  </a:txBody>
                  <a:tcPr>
                    <a:solidFill>
                      <a:srgbClr val="002060"/>
                    </a:solidFill>
                  </a:tcPr>
                </a:tc>
                <a:tc hMerge="1">
                  <a:txBody>
                    <a:bodyPr/>
                    <a:lstStyle/>
                    <a:p>
                      <a:endParaRPr kumimoji="1" lang="ja-JP" altLang="en-US"/>
                    </a:p>
                  </a:txBody>
                  <a:tcPr/>
                </a:tc>
              </a:tr>
              <a:tr h="0">
                <a:tc>
                  <a:txBody>
                    <a:bodyPr/>
                    <a:lstStyle/>
                    <a:p>
                      <a:r>
                        <a:rPr kumimoji="1" lang="en-US" altLang="ja-JP" sz="1800" dirty="0" smtClean="0"/>
                        <a:t>2011-2020</a:t>
                      </a:r>
                      <a:r>
                        <a:rPr kumimoji="1" lang="ja-JP" altLang="en-US" sz="1800" dirty="0" smtClean="0"/>
                        <a:t>年</a:t>
                      </a:r>
                      <a:endParaRPr kumimoji="1" lang="ja-JP" altLang="en-US" sz="1800" dirty="0"/>
                    </a:p>
                  </a:txBody>
                  <a:tcPr/>
                </a:tc>
                <a:tc>
                  <a:txBody>
                    <a:bodyPr/>
                    <a:lstStyle/>
                    <a:p>
                      <a:r>
                        <a:rPr kumimoji="1" lang="en-US" altLang="ja-JP" dirty="0" smtClean="0"/>
                        <a:t>5</a:t>
                      </a:r>
                      <a:r>
                        <a:rPr kumimoji="1" lang="ja-JP" altLang="en-US" dirty="0" smtClean="0"/>
                        <a:t>大重点項目で直接的・間接的に教育に関わる項目がある。</a:t>
                      </a:r>
                      <a:endParaRPr kumimoji="1" lang="ja-JP" altLang="en-US" dirty="0"/>
                    </a:p>
                  </a:txBody>
                  <a:tcPr/>
                </a:tc>
              </a:tr>
            </a:tbl>
          </a:graphicData>
        </a:graphic>
      </p:graphicFrame>
      <p:sp>
        <p:nvSpPr>
          <p:cNvPr id="3" name="スライド番号プレースホルダー 2"/>
          <p:cNvSpPr>
            <a:spLocks noGrp="1"/>
          </p:cNvSpPr>
          <p:nvPr>
            <p:ph type="sldNum" sz="quarter" idx="12"/>
          </p:nvPr>
        </p:nvSpPr>
        <p:spPr>
          <a:xfrm>
            <a:off x="7380312" y="6677026"/>
            <a:ext cx="857474" cy="180974"/>
          </a:xfrm>
        </p:spPr>
        <p:txBody>
          <a:bodyPr/>
          <a:lstStyle/>
          <a:p>
            <a:fld id="{F36C87F6-986D-49E6-AF40-1B3A1EE8064D}" type="slidenum">
              <a:rPr lang="en-US" altLang="ja-JP" smtClean="0"/>
              <a:pPr/>
              <a:t>2</a:t>
            </a:fld>
            <a:endParaRPr kumimoji="1" lang="ja-JP" altLang="en-US" dirty="0"/>
          </a:p>
        </p:txBody>
      </p:sp>
    </p:spTree>
    <p:extLst>
      <p:ext uri="{BB962C8B-B14F-4D97-AF65-F5344CB8AC3E}">
        <p14:creationId xmlns:p14="http://schemas.microsoft.com/office/powerpoint/2010/main" xmlns="" val="409105413"/>
      </p:ext>
    </p:extLst>
  </p:cSld>
  <p:clrMapOvr>
    <a:masterClrMapping/>
  </p:clrMapOvr>
  <mc:AlternateContent xmlns:mc="http://schemas.openxmlformats.org/markup-compatibility/2006">
    <mc:Choice xmlns:p14="http://schemas.microsoft.com/office/powerpoint/2010/main" xmlns="" Requires="p14">
      <p:transition spd="med" p14:dur="700" advTm="134834">
        <p:fade/>
      </p:transition>
    </mc:Choice>
    <mc:Fallback>
      <p:transition spd="med" advTm="134834">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449" y="274638"/>
            <a:ext cx="7317105" cy="850106"/>
          </a:xfrm>
        </p:spPr>
        <p:txBody>
          <a:bodyPr>
            <a:normAutofit fontScale="90000"/>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国際化評価に関する欧州での取組</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xmlns="" val="1750333351"/>
              </p:ext>
            </p:extLst>
          </p:nvPr>
        </p:nvGraphicFramePr>
        <p:xfrm>
          <a:off x="323528" y="1242040"/>
          <a:ext cx="8568952" cy="4923264"/>
        </p:xfrm>
        <a:graphic>
          <a:graphicData uri="http://schemas.openxmlformats.org/drawingml/2006/table">
            <a:tbl>
              <a:tblPr firstRow="1" bandRow="1">
                <a:tableStyleId>{5940675A-B579-460E-94D1-54222C63F5DA}</a:tableStyleId>
              </a:tblPr>
              <a:tblGrid>
                <a:gridCol w="1296144"/>
                <a:gridCol w="6192688"/>
                <a:gridCol w="1080120"/>
              </a:tblGrid>
              <a:tr h="370840">
                <a:tc>
                  <a:txBody>
                    <a:bodyPr/>
                    <a:lstStyle/>
                    <a:p>
                      <a:pPr algn="ctr"/>
                      <a:r>
                        <a:rPr kumimoji="1" lang="ja-JP" altLang="en-US" sz="1600" dirty="0" smtClean="0">
                          <a:solidFill>
                            <a:schemeClr val="bg1"/>
                          </a:solidFill>
                        </a:rPr>
                        <a:t>分類</a:t>
                      </a:r>
                      <a:endParaRPr kumimoji="1" lang="ja-JP" altLang="en-US" sz="1600" dirty="0">
                        <a:solidFill>
                          <a:schemeClr val="bg1"/>
                        </a:solidFill>
                      </a:endParaRPr>
                    </a:p>
                  </a:txBody>
                  <a:tcPr anchor="ctr">
                    <a:solidFill>
                      <a:srgbClr val="002060"/>
                    </a:solidFill>
                  </a:tcPr>
                </a:tc>
                <a:tc>
                  <a:txBody>
                    <a:bodyPr/>
                    <a:lstStyle/>
                    <a:p>
                      <a:pPr algn="ctr"/>
                      <a:r>
                        <a:rPr kumimoji="1" lang="ja-JP" altLang="en-US" sz="1600" dirty="0" smtClean="0">
                          <a:solidFill>
                            <a:schemeClr val="bg1"/>
                          </a:solidFill>
                        </a:rPr>
                        <a:t>大学国際化の評価支援サービスやツール</a:t>
                      </a:r>
                      <a:endParaRPr kumimoji="1" lang="en-US" altLang="ja-JP" sz="1600" dirty="0" smtClean="0">
                        <a:solidFill>
                          <a:schemeClr val="bg1"/>
                        </a:solidFill>
                      </a:endParaRPr>
                    </a:p>
                    <a:p>
                      <a:pPr algn="ctr"/>
                      <a:r>
                        <a:rPr kumimoji="1" lang="en-US" altLang="ja-JP" sz="1600" dirty="0" smtClean="0">
                          <a:solidFill>
                            <a:schemeClr val="bg1"/>
                          </a:solidFill>
                        </a:rPr>
                        <a:t>【</a:t>
                      </a:r>
                      <a:r>
                        <a:rPr kumimoji="1" lang="ja-JP" altLang="en-US" sz="1600" dirty="0" smtClean="0">
                          <a:solidFill>
                            <a:schemeClr val="bg1"/>
                          </a:solidFill>
                        </a:rPr>
                        <a:t>実　施　機　関</a:t>
                      </a:r>
                      <a:r>
                        <a:rPr kumimoji="1" lang="en-US" altLang="ja-JP" sz="1600" dirty="0" smtClean="0">
                          <a:solidFill>
                            <a:schemeClr val="bg1"/>
                          </a:solidFill>
                        </a:rPr>
                        <a:t>】</a:t>
                      </a:r>
                    </a:p>
                  </a:txBody>
                  <a:tcPr anchor="ctr">
                    <a:solidFill>
                      <a:srgbClr val="002060"/>
                    </a:solidFill>
                  </a:tcPr>
                </a:tc>
                <a:tc>
                  <a:txBody>
                    <a:bodyPr/>
                    <a:lstStyle/>
                    <a:p>
                      <a:pPr algn="ctr"/>
                      <a:r>
                        <a:rPr kumimoji="1" lang="ja-JP" altLang="en-US" sz="1600" dirty="0" smtClean="0">
                          <a:solidFill>
                            <a:schemeClr val="bg1"/>
                          </a:solidFill>
                        </a:rPr>
                        <a:t>開始年度</a:t>
                      </a:r>
                      <a:endParaRPr kumimoji="1" lang="ja-JP" altLang="en-US" sz="1600" dirty="0">
                        <a:solidFill>
                          <a:schemeClr val="bg1"/>
                        </a:solidFill>
                      </a:endParaRPr>
                    </a:p>
                  </a:txBody>
                  <a:tcPr anchor="ctr">
                    <a:solidFill>
                      <a:srgbClr val="002060"/>
                    </a:solidFill>
                  </a:tcPr>
                </a:tc>
              </a:tr>
              <a:tr h="370840">
                <a:tc>
                  <a:txBody>
                    <a:bodyPr/>
                    <a:lstStyle/>
                    <a:p>
                      <a:r>
                        <a:rPr kumimoji="1" lang="ja-JP" altLang="en-US" sz="1600" dirty="0" smtClean="0"/>
                        <a:t>国際化評価指標の開発</a:t>
                      </a:r>
                      <a:endParaRPr kumimoji="1" lang="ja-JP" altLang="en-US"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ja-JP" sz="1600" dirty="0" smtClean="0"/>
                        <a:t>Indicators for Mapping and Profiling Internationalisation</a:t>
                      </a:r>
                      <a:r>
                        <a:rPr lang="ja-JP" altLang="en-US" sz="1600" dirty="0" smtClean="0"/>
                        <a:t>（</a:t>
                      </a:r>
                      <a:r>
                        <a:rPr lang="en-US" altLang="ja-JP" sz="1600" dirty="0" smtClean="0"/>
                        <a:t>IMPI</a:t>
                      </a:r>
                      <a:r>
                        <a:rPr lang="ja-JP" altLang="en-US" sz="1600" dirty="0" smtClean="0"/>
                        <a:t>）</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ja-JP" sz="1600" dirty="0" smtClean="0"/>
                        <a:t>【</a:t>
                      </a:r>
                      <a:r>
                        <a:rPr lang="ja-JP" altLang="en-US" sz="1600" dirty="0" smtClean="0"/>
                        <a:t>欧州の国際教育交流推進を担う</a:t>
                      </a:r>
                      <a:r>
                        <a:rPr lang="en-US" altLang="ja-JP" sz="1600" dirty="0" smtClean="0"/>
                        <a:t>6</a:t>
                      </a:r>
                      <a:r>
                        <a:rPr lang="ja-JP" altLang="en-US" sz="1600" dirty="0" smtClean="0"/>
                        <a:t>機関</a:t>
                      </a:r>
                      <a:r>
                        <a:rPr lang="en-US" altLang="ja-JP" sz="1600" dirty="0" smtClean="0"/>
                        <a:t>-CHE Consult</a:t>
                      </a:r>
                      <a:r>
                        <a:rPr lang="en-US" altLang="ja-JP" sz="1600" baseline="0" dirty="0" smtClean="0"/>
                        <a:t>, Nuffic</a:t>
                      </a:r>
                      <a:r>
                        <a:rPr lang="ja-JP" altLang="en-US" sz="1600" baseline="0" dirty="0" smtClean="0"/>
                        <a:t>他</a:t>
                      </a:r>
                      <a:r>
                        <a:rPr lang="en-US" altLang="ja-JP" sz="1600" dirty="0" smtClean="0"/>
                        <a:t>】</a:t>
                      </a:r>
                    </a:p>
                  </a:txBody>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ja-JP" sz="1600" dirty="0" smtClean="0"/>
                        <a:t>2009-2012</a:t>
                      </a:r>
                    </a:p>
                  </a:txBody>
                  <a:tcPr/>
                </a:tc>
              </a:tr>
              <a:tr h="445264">
                <a:tc rowSpan="4">
                  <a:txBody>
                    <a:bodyPr/>
                    <a:lstStyle/>
                    <a:p>
                      <a:r>
                        <a:rPr kumimoji="1" lang="ja-JP" altLang="en-US" sz="1600" dirty="0" smtClean="0"/>
                        <a:t>国際化評価への支援と助言</a:t>
                      </a:r>
                      <a:endParaRPr kumimoji="1" lang="ja-JP" altLang="en-US" sz="1600" dirty="0"/>
                    </a:p>
                  </a:txBody>
                  <a:tcPr/>
                </a:tc>
                <a:tc>
                  <a:txBody>
                    <a:bodyPr/>
                    <a:lstStyle/>
                    <a:p>
                      <a:pPr marL="0" lvl="0" indent="0">
                        <a:buFont typeface="Arial" pitchFamily="34" charset="0"/>
                        <a:buNone/>
                      </a:pPr>
                      <a:r>
                        <a:rPr lang="en-US" altLang="ja-JP" sz="1600" dirty="0" smtClean="0">
                          <a:ea typeface="ＭＳ 明朝"/>
                          <a:cs typeface="Arial"/>
                        </a:rPr>
                        <a:t>HRK-Audit Internationalisation of Universities </a:t>
                      </a:r>
                    </a:p>
                    <a:p>
                      <a:pPr marL="0" lvl="0" indent="0">
                        <a:buFont typeface="Arial" pitchFamily="34" charset="0"/>
                        <a:buNone/>
                      </a:pPr>
                      <a:r>
                        <a:rPr lang="en-US" altLang="ja-JP" sz="1600" dirty="0" smtClean="0">
                          <a:ea typeface="ＭＳ 明朝"/>
                          <a:cs typeface="Arial"/>
                        </a:rPr>
                        <a:t>【</a:t>
                      </a:r>
                      <a:r>
                        <a:rPr lang="en-US" altLang="ja-JP" sz="1600" kern="1200" dirty="0" smtClean="0">
                          <a:solidFill>
                            <a:schemeClr val="tx1"/>
                          </a:solidFill>
                          <a:effectLst/>
                          <a:latin typeface="+mn-ea"/>
                          <a:ea typeface="+mn-ea"/>
                          <a:cs typeface="Arial"/>
                        </a:rPr>
                        <a:t>HRK</a:t>
                      </a:r>
                      <a:r>
                        <a:rPr lang="ja-JP" altLang="en-US" sz="1600" kern="1200" dirty="0" smtClean="0">
                          <a:solidFill>
                            <a:schemeClr val="tx1"/>
                          </a:solidFill>
                          <a:effectLst/>
                          <a:latin typeface="+mn-ea"/>
                          <a:ea typeface="+mn-ea"/>
                          <a:cs typeface="Arial"/>
                        </a:rPr>
                        <a:t>（</a:t>
                      </a:r>
                      <a:r>
                        <a:rPr lang="ja-JP" altLang="en-US" sz="1600" b="0" kern="1200" dirty="0" smtClean="0">
                          <a:solidFill>
                            <a:schemeClr val="tx1"/>
                          </a:solidFill>
                          <a:effectLst/>
                          <a:latin typeface="+mn-ea"/>
                          <a:ea typeface="+mn-ea"/>
                          <a:cs typeface="Arial"/>
                        </a:rPr>
                        <a:t>ドイツ</a:t>
                      </a:r>
                      <a:r>
                        <a:rPr lang="ja-JP" altLang="en-US" sz="1600" kern="1200" dirty="0" smtClean="0">
                          <a:solidFill>
                            <a:schemeClr val="tx1"/>
                          </a:solidFill>
                          <a:effectLst/>
                          <a:latin typeface="+mn-ea"/>
                          <a:ea typeface="+mn-ea"/>
                          <a:cs typeface="Arial"/>
                        </a:rPr>
                        <a:t>大学学長会議）</a:t>
                      </a:r>
                      <a:r>
                        <a:rPr lang="en-US" altLang="ja-JP" sz="1600" dirty="0" smtClean="0">
                          <a:ea typeface="ＭＳ 明朝"/>
                          <a:cs typeface="Arial"/>
                        </a:rPr>
                        <a:t>】</a:t>
                      </a:r>
                      <a:endParaRPr lang="ja-JP" altLang="ja-JP" sz="1600" dirty="0" smtClean="0">
                        <a:cs typeface="ＭＳ Ｐゴシック"/>
                      </a:endParaRPr>
                    </a:p>
                  </a:txBody>
                  <a:tcPr/>
                </a:tc>
                <a:tc>
                  <a:txBody>
                    <a:bodyPr/>
                    <a:lstStyle/>
                    <a:p>
                      <a:pPr marL="0" lvl="0" indent="0">
                        <a:buFont typeface="Arial" pitchFamily="34" charset="0"/>
                        <a:buNone/>
                      </a:pPr>
                      <a:r>
                        <a:rPr lang="en-US" altLang="ja-JP" sz="1600" dirty="0" smtClean="0">
                          <a:ea typeface="ＭＳ 明朝"/>
                          <a:cs typeface="Arial"/>
                        </a:rPr>
                        <a:t>2009</a:t>
                      </a:r>
                      <a:endParaRPr lang="en-US" altLang="ja-JP" sz="1600" dirty="0" smtClean="0">
                        <a:ea typeface="Meiryo UI" panose="020B0604030504040204" pitchFamily="50" charset="-128"/>
                        <a:cs typeface="Meiryo UI" panose="020B0604030504040204" pitchFamily="50" charset="-128"/>
                      </a:endParaRPr>
                    </a:p>
                  </a:txBody>
                  <a:tcPr/>
                </a:tc>
              </a:tr>
              <a:tr h="648072">
                <a:tc vMerge="1">
                  <a:txBody>
                    <a:bodyPr/>
                    <a:lstStyle/>
                    <a:p>
                      <a:endParaRPr kumimoji="1" lang="ja-JP" altLang="en-US"/>
                    </a:p>
                  </a:txBody>
                  <a:tcPr/>
                </a:tc>
                <a:tc>
                  <a:txBody>
                    <a:bodyPr/>
                    <a:lstStyle/>
                    <a:p>
                      <a:pPr marL="0" lvl="0" indent="0">
                        <a:buFont typeface="Arial" pitchFamily="34" charset="0"/>
                        <a:buNone/>
                      </a:pPr>
                      <a:r>
                        <a:rPr lang="en-US" altLang="ja-JP" sz="1600" dirty="0" smtClean="0">
                          <a:ea typeface="ＭＳ 明朝"/>
                          <a:cs typeface="Arial"/>
                        </a:rPr>
                        <a:t>Internationalization Strategies Advisory Service</a:t>
                      </a:r>
                      <a:r>
                        <a:rPr lang="ja-JP" altLang="ja-JP" sz="1600" dirty="0" smtClean="0">
                          <a:ea typeface="ＭＳ 明朝"/>
                          <a:cs typeface="Arial"/>
                        </a:rPr>
                        <a:t>（</a:t>
                      </a:r>
                      <a:r>
                        <a:rPr lang="en-US" altLang="ja-JP" sz="1600" dirty="0" smtClean="0">
                          <a:ea typeface="ＭＳ 明朝"/>
                          <a:cs typeface="Arial"/>
                        </a:rPr>
                        <a:t>ISAS</a:t>
                      </a:r>
                      <a:r>
                        <a:rPr lang="ja-JP" altLang="ja-JP" sz="1600" dirty="0" smtClean="0">
                          <a:ea typeface="ＭＳ 明朝"/>
                          <a:cs typeface="Arial"/>
                        </a:rPr>
                        <a:t>）</a:t>
                      </a:r>
                      <a:r>
                        <a:rPr lang="ja-JP" altLang="ja-JP" sz="1600" dirty="0" smtClean="0">
                          <a:ea typeface="Century"/>
                          <a:cs typeface="Arial"/>
                        </a:rPr>
                        <a:t> </a:t>
                      </a:r>
                      <a:endParaRPr lang="en-US" altLang="ja-JP" sz="1600" dirty="0" smtClean="0">
                        <a:ea typeface="Century"/>
                        <a:cs typeface="Arial"/>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ja-JP" sz="1600" dirty="0" smtClean="0">
                          <a:ea typeface="ＭＳ 明朝"/>
                          <a:cs typeface="Arial"/>
                        </a:rPr>
                        <a:t>【</a:t>
                      </a:r>
                      <a:r>
                        <a:rPr lang="en-US" altLang="ja-JP" sz="1600" kern="1200" dirty="0" smtClean="0">
                          <a:solidFill>
                            <a:schemeClr val="tx1"/>
                          </a:solidFill>
                          <a:effectLst/>
                          <a:latin typeface="+mn-ea"/>
                          <a:ea typeface="+mn-ea"/>
                          <a:cs typeface="Arial"/>
                        </a:rPr>
                        <a:t>IAU</a:t>
                      </a:r>
                      <a:r>
                        <a:rPr lang="ja-JP" altLang="en-US" sz="1600" kern="1200" dirty="0" smtClean="0">
                          <a:solidFill>
                            <a:schemeClr val="tx1"/>
                          </a:solidFill>
                          <a:effectLst/>
                          <a:latin typeface="+mn-ea"/>
                          <a:ea typeface="+mn-ea"/>
                          <a:cs typeface="Arial"/>
                        </a:rPr>
                        <a:t>（ユネスコの諮問機関国際大学協会）</a:t>
                      </a:r>
                      <a:r>
                        <a:rPr lang="en-US" altLang="ja-JP" sz="1600" dirty="0" smtClean="0">
                          <a:ea typeface="Meiryo UI" panose="020B0604030504040204" pitchFamily="50" charset="-128"/>
                          <a:cs typeface="Arial"/>
                        </a:rPr>
                        <a:t>】</a:t>
                      </a:r>
                      <a:endParaRPr lang="en-US" altLang="ja-JP" sz="1600" dirty="0" smtClean="0">
                        <a:ea typeface="Meiryo UI" panose="020B0604030504040204" pitchFamily="50" charset="-128"/>
                        <a:cs typeface="Meiryo UI" panose="020B0604030504040204" pitchFamily="50" charset="-128"/>
                      </a:endParaRPr>
                    </a:p>
                  </a:txBody>
                  <a:tcPr/>
                </a:tc>
                <a:tc>
                  <a:txBody>
                    <a:bodyPr/>
                    <a:lstStyle/>
                    <a:p>
                      <a:pPr marL="0" lvl="0" indent="0">
                        <a:buFont typeface="Arial" pitchFamily="34" charset="0"/>
                        <a:buNone/>
                      </a:pPr>
                      <a:r>
                        <a:rPr lang="en-US" altLang="ja-JP" sz="1600" dirty="0" smtClean="0">
                          <a:ea typeface="Century"/>
                          <a:cs typeface="Arial"/>
                        </a:rPr>
                        <a:t>2010</a:t>
                      </a:r>
                      <a:endParaRPr lang="en-US" altLang="ja-JP" sz="1600" dirty="0" smtClean="0">
                        <a:ea typeface="Meiryo UI" panose="020B0604030504040204" pitchFamily="50" charset="-128"/>
                        <a:cs typeface="Meiryo UI" panose="020B0604030504040204" pitchFamily="50" charset="-128"/>
                      </a:endParaRPr>
                    </a:p>
                  </a:txBody>
                  <a:tcPr/>
                </a:tc>
              </a:tr>
              <a:tr h="504056">
                <a:tc vMerge="1">
                  <a:txBody>
                    <a:bodyPr/>
                    <a:lstStyle/>
                    <a:p>
                      <a:endParaRPr kumimoji="1" lang="ja-JP" altLang="en-US"/>
                    </a:p>
                  </a:txBody>
                  <a:tcPr/>
                </a:tc>
                <a:tc>
                  <a:txBody>
                    <a:bodyPr/>
                    <a:lstStyle/>
                    <a:p>
                      <a:pPr marL="0" lvl="0" indent="0">
                        <a:buFont typeface="Arial" pitchFamily="34" charset="0"/>
                        <a:buNone/>
                      </a:pPr>
                      <a:r>
                        <a:rPr lang="en-US" altLang="ja-JP" sz="1600" dirty="0" smtClean="0">
                          <a:ea typeface="ＭＳ 明朝"/>
                          <a:cs typeface="Arial"/>
                        </a:rPr>
                        <a:t>ACA Internationalisation Monitor</a:t>
                      </a:r>
                      <a:r>
                        <a:rPr lang="ja-JP" altLang="ja-JP" sz="1600" dirty="0" smtClean="0">
                          <a:ea typeface="ＭＳ 明朝"/>
                          <a:cs typeface="Arial"/>
                        </a:rPr>
                        <a:t>（</a:t>
                      </a:r>
                      <a:r>
                        <a:rPr lang="en-US" altLang="ja-JP" sz="1600" dirty="0" smtClean="0">
                          <a:ea typeface="ＭＳ 明朝"/>
                          <a:cs typeface="Arial"/>
                        </a:rPr>
                        <a:t>AIM</a:t>
                      </a:r>
                      <a:r>
                        <a:rPr lang="ja-JP" altLang="en-US" sz="1600" dirty="0" smtClean="0">
                          <a:ea typeface="ＭＳ 明朝"/>
                          <a:cs typeface="Arial"/>
                        </a:rPr>
                        <a:t>）</a:t>
                      </a:r>
                      <a:endParaRPr lang="en-US" altLang="ja-JP" sz="1600" dirty="0" smtClean="0">
                        <a:ea typeface="ＭＳ 明朝"/>
                        <a:cs typeface="Arial"/>
                      </a:endParaRPr>
                    </a:p>
                    <a:p>
                      <a:pPr marL="0" lvl="0" indent="0">
                        <a:buFont typeface="Arial" pitchFamily="34" charset="0"/>
                        <a:buNone/>
                      </a:pPr>
                      <a:r>
                        <a:rPr lang="en-US" altLang="ja-JP" sz="1600" dirty="0" smtClean="0">
                          <a:ea typeface="ＭＳ 明朝"/>
                          <a:cs typeface="Arial"/>
                        </a:rPr>
                        <a:t>【</a:t>
                      </a:r>
                      <a:r>
                        <a:rPr lang="en-US" altLang="ja-JP" sz="1600" kern="1200" dirty="0" smtClean="0">
                          <a:solidFill>
                            <a:schemeClr val="tx1"/>
                          </a:solidFill>
                          <a:effectLst/>
                          <a:latin typeface="+mn-ea"/>
                          <a:ea typeface="+mn-ea"/>
                          <a:cs typeface="Arial"/>
                        </a:rPr>
                        <a:t>ACA</a:t>
                      </a:r>
                      <a:r>
                        <a:rPr lang="ja-JP" altLang="en-US" sz="1600" kern="1200" dirty="0" smtClean="0">
                          <a:solidFill>
                            <a:schemeClr val="tx1"/>
                          </a:solidFill>
                          <a:effectLst/>
                          <a:latin typeface="+mn-ea"/>
                          <a:ea typeface="+mn-ea"/>
                          <a:cs typeface="Arial"/>
                        </a:rPr>
                        <a:t>（ヨーロッパ学術協力協会）</a:t>
                      </a:r>
                      <a:r>
                        <a:rPr lang="en-US" altLang="ja-JP" sz="1600" dirty="0" smtClean="0">
                          <a:ea typeface="ＭＳ 明朝"/>
                          <a:cs typeface="Arial"/>
                        </a:rPr>
                        <a:t>】</a:t>
                      </a:r>
                      <a:endParaRPr lang="en-US" altLang="ja-JP" sz="1600" dirty="0" smtClean="0">
                        <a:ea typeface="Meiryo UI" panose="020B0604030504040204" pitchFamily="50" charset="-128"/>
                        <a:cs typeface="Meiryo UI" panose="020B0604030504040204" pitchFamily="50" charset="-128"/>
                      </a:endParaRPr>
                    </a:p>
                  </a:txBody>
                  <a:tcPr/>
                </a:tc>
                <a:tc>
                  <a:txBody>
                    <a:bodyPr/>
                    <a:lstStyle/>
                    <a:p>
                      <a:pPr marL="0" lvl="0" indent="0">
                        <a:buFont typeface="Arial" pitchFamily="34" charset="0"/>
                        <a:buNone/>
                      </a:pPr>
                      <a:r>
                        <a:rPr lang="en-US" altLang="ja-JP" sz="1600" dirty="0" smtClean="0">
                          <a:ea typeface="ＭＳ 明朝"/>
                          <a:cs typeface="Arial"/>
                        </a:rPr>
                        <a:t>2011</a:t>
                      </a:r>
                      <a:endParaRPr lang="en-US" altLang="ja-JP" sz="1600" dirty="0" smtClean="0">
                        <a:ea typeface="Meiryo UI" panose="020B0604030504040204" pitchFamily="50" charset="-128"/>
                        <a:cs typeface="Meiryo UI" panose="020B0604030504040204" pitchFamily="50" charset="-128"/>
                      </a:endParaRPr>
                    </a:p>
                  </a:txBody>
                  <a:tcPr/>
                </a:tc>
              </a:tr>
              <a:tr h="648072">
                <a:tc vMerge="1">
                  <a:txBody>
                    <a:bodyPr/>
                    <a:lstStyle/>
                    <a:p>
                      <a:endParaRPr kumimoji="1" lang="ja-JP" altLang="en-US"/>
                    </a:p>
                  </a:txBody>
                  <a:tcPr/>
                </a:tc>
                <a:tc>
                  <a:txBody>
                    <a:bodyPr/>
                    <a:lstStyle/>
                    <a:p>
                      <a:pPr marL="0" lvl="0" indent="0">
                        <a:buFont typeface="Arial" pitchFamily="34" charset="0"/>
                        <a:buNone/>
                      </a:pPr>
                      <a:r>
                        <a:rPr lang="en-US" altLang="ja-JP" sz="1600" dirty="0" smtClean="0">
                          <a:ea typeface="Meiryo UI" panose="020B0604030504040204" pitchFamily="50" charset="-128"/>
                          <a:cs typeface="Meiryo UI" panose="020B0604030504040204" pitchFamily="50" charset="-128"/>
                        </a:rPr>
                        <a:t>Mapping Internationalisation</a:t>
                      </a:r>
                      <a:r>
                        <a:rPr lang="ja-JP" altLang="en-US" sz="1600" dirty="0" smtClean="0">
                          <a:ea typeface="Meiryo UI" panose="020B0604030504040204" pitchFamily="50" charset="-128"/>
                          <a:cs typeface="Meiryo UI" panose="020B0604030504040204" pitchFamily="50" charset="-128"/>
                        </a:rPr>
                        <a:t>（</a:t>
                      </a:r>
                      <a:r>
                        <a:rPr lang="en-US" altLang="ja-JP" sz="1600" dirty="0" smtClean="0">
                          <a:ea typeface="Meiryo UI" panose="020B0604030504040204" pitchFamily="50" charset="-128"/>
                          <a:cs typeface="Meiryo UI" panose="020B0604030504040204" pitchFamily="50" charset="-128"/>
                        </a:rPr>
                        <a:t>MINT</a:t>
                      </a:r>
                      <a:r>
                        <a:rPr lang="ja-JP" altLang="en-US" sz="1600" dirty="0" smtClean="0">
                          <a:ea typeface="Meiryo UI" panose="020B0604030504040204" pitchFamily="50" charset="-128"/>
                          <a:cs typeface="Meiryo UI" panose="020B0604030504040204" pitchFamily="50" charset="-128"/>
                        </a:rPr>
                        <a:t>）</a:t>
                      </a:r>
                      <a:endParaRPr lang="en-US" altLang="ja-JP" sz="1600" dirty="0" smtClean="0">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ja-JP" sz="1600" dirty="0" smtClean="0">
                          <a:ea typeface="ＭＳ 明朝"/>
                          <a:cs typeface="Arial"/>
                        </a:rPr>
                        <a:t>【</a:t>
                      </a:r>
                      <a:r>
                        <a:rPr lang="en-US" altLang="ja-JP" sz="1600" kern="1200" dirty="0" smtClean="0">
                          <a:solidFill>
                            <a:schemeClr val="tx1"/>
                          </a:solidFill>
                          <a:effectLst/>
                          <a:latin typeface="+mn-ea"/>
                          <a:ea typeface="+mn-ea"/>
                          <a:cs typeface="Arial"/>
                        </a:rPr>
                        <a:t>Nuffic</a:t>
                      </a:r>
                      <a:r>
                        <a:rPr lang="ja-JP" altLang="en-US" sz="1600" kern="1200" dirty="0" smtClean="0">
                          <a:solidFill>
                            <a:schemeClr val="tx1"/>
                          </a:solidFill>
                          <a:effectLst/>
                          <a:latin typeface="+mn-ea"/>
                          <a:ea typeface="+mn-ea"/>
                          <a:cs typeface="Arial"/>
                        </a:rPr>
                        <a:t>（オランダ高等教育国際協力機構）</a:t>
                      </a:r>
                      <a:r>
                        <a:rPr lang="en-US" altLang="ja-JP" sz="1600" dirty="0" smtClean="0">
                          <a:ea typeface="Meiryo UI" panose="020B0604030504040204" pitchFamily="50" charset="-128"/>
                          <a:cs typeface="Meiryo UI" panose="020B0604030504040204" pitchFamily="50" charset="-128"/>
                        </a:rPr>
                        <a:t>】</a:t>
                      </a:r>
                    </a:p>
                  </a:txBody>
                  <a:tcPr/>
                </a:tc>
                <a:tc>
                  <a:txBody>
                    <a:bodyPr/>
                    <a:lstStyle/>
                    <a:p>
                      <a:pPr marL="0" lvl="0" indent="0">
                        <a:buFont typeface="Arial" pitchFamily="34" charset="0"/>
                        <a:buNone/>
                      </a:pPr>
                      <a:r>
                        <a:rPr lang="en-US" altLang="ja-JP" sz="1600" dirty="0" smtClean="0">
                          <a:ea typeface="Meiryo UI" panose="020B0604030504040204" pitchFamily="50" charset="-128"/>
                          <a:cs typeface="Meiryo UI" panose="020B0604030504040204" pitchFamily="50" charset="-128"/>
                        </a:rPr>
                        <a:t>2009</a:t>
                      </a:r>
                    </a:p>
                    <a:p>
                      <a:pPr marL="0" lvl="0" indent="0">
                        <a:buFont typeface="Arial" pitchFamily="34" charset="0"/>
                        <a:buNone/>
                      </a:pPr>
                      <a:r>
                        <a:rPr lang="en-US" altLang="ja-JP" sz="1600" dirty="0" smtClean="0">
                          <a:ea typeface="Meiryo UI" panose="020B0604030504040204" pitchFamily="50" charset="-128"/>
                          <a:cs typeface="Meiryo UI" panose="020B0604030504040204" pitchFamily="50" charset="-128"/>
                        </a:rPr>
                        <a:t>[2008] </a:t>
                      </a:r>
                    </a:p>
                  </a:txBody>
                  <a:tcPr/>
                </a:tc>
              </a:tr>
              <a:tr h="370840">
                <a:tc>
                  <a:txBody>
                    <a:bodyPr/>
                    <a:lstStyle/>
                    <a:p>
                      <a:r>
                        <a:rPr kumimoji="1" lang="ja-JP" altLang="en-US" sz="1600" dirty="0" smtClean="0"/>
                        <a:t>国際化の評価と認定</a:t>
                      </a:r>
                      <a:endParaRPr kumimoji="1" lang="ja-JP" altLang="en-US" sz="1600" dirty="0"/>
                    </a:p>
                  </a:txBody>
                  <a:tcPr/>
                </a:tc>
                <a:tc>
                  <a:txBody>
                    <a:bodyPr/>
                    <a:lstStyle/>
                    <a:p>
                      <a:pPr marL="0" indent="0">
                        <a:buFont typeface="Arial" pitchFamily="34" charset="0"/>
                        <a:buNone/>
                      </a:pPr>
                      <a:r>
                        <a:rPr kumimoji="1" lang="en-US" altLang="ja-JP" sz="1600" dirty="0" smtClean="0"/>
                        <a:t>NVAO</a:t>
                      </a:r>
                      <a:r>
                        <a:rPr kumimoji="1" lang="ja-JP" altLang="en-US" sz="1600" dirty="0" smtClean="0"/>
                        <a:t>：国際化の特に優れた特徴（</a:t>
                      </a:r>
                      <a:r>
                        <a:rPr kumimoji="1" lang="en-US" altLang="ja-JP" sz="1600" dirty="0" smtClean="0"/>
                        <a:t>distinctive quality feature Internationalisation: DQF-Internationalisation</a:t>
                      </a:r>
                      <a:r>
                        <a:rPr kumimoji="1" lang="ja-JP" altLang="en-US" sz="1600" dirty="0" smtClean="0"/>
                        <a:t>）</a:t>
                      </a:r>
                      <a:endParaRPr kumimoji="1" lang="en-US" altLang="ja-JP" sz="1600" dirty="0" smtClean="0"/>
                    </a:p>
                    <a:p>
                      <a:pPr marL="0" indent="0">
                        <a:buFont typeface="Arial" pitchFamily="34" charset="0"/>
                        <a:buNone/>
                      </a:pPr>
                      <a:r>
                        <a:rPr kumimoji="1" lang="en-US" altLang="ja-JP" sz="1600" dirty="0" smtClean="0"/>
                        <a:t>【NVAO</a:t>
                      </a:r>
                      <a:r>
                        <a:rPr kumimoji="1" lang="ja-JP" altLang="en-US" sz="1600" dirty="0" smtClean="0"/>
                        <a:t>（オランダ・フランダースアクレディテーション機構）</a:t>
                      </a:r>
                      <a:r>
                        <a:rPr kumimoji="1" lang="en-US" altLang="ja-JP" sz="1600" dirty="0" smtClean="0"/>
                        <a:t>】</a:t>
                      </a:r>
                      <a:endParaRPr kumimoji="1" lang="ja-JP" altLang="en-US" sz="1600" dirty="0" smtClean="0"/>
                    </a:p>
                  </a:txBody>
                  <a:tcPr/>
                </a:tc>
                <a:tc>
                  <a:txBody>
                    <a:bodyPr/>
                    <a:lstStyle/>
                    <a:p>
                      <a:pPr marL="0" indent="0">
                        <a:buFont typeface="Arial" pitchFamily="34" charset="0"/>
                        <a:buNone/>
                      </a:pPr>
                      <a:r>
                        <a:rPr kumimoji="1" lang="en-US" altLang="ja-JP" sz="1600" dirty="0" smtClean="0"/>
                        <a:t>2011</a:t>
                      </a:r>
                    </a:p>
                    <a:p>
                      <a:pPr marL="0" indent="0">
                        <a:buFont typeface="Arial" pitchFamily="34" charset="0"/>
                        <a:buNone/>
                      </a:pPr>
                      <a:r>
                        <a:rPr kumimoji="1" lang="en-US" altLang="ja-JP" sz="1600" dirty="0" smtClean="0"/>
                        <a:t>[2010]</a:t>
                      </a:r>
                      <a:endParaRPr kumimoji="1" lang="ja-JP" altLang="en-US" sz="1600" dirty="0" smtClean="0"/>
                    </a:p>
                  </a:txBody>
                  <a:tcPr/>
                </a:tc>
              </a:tr>
            </a:tbl>
          </a:graphicData>
        </a:graphic>
      </p:graphicFrame>
      <p:sp>
        <p:nvSpPr>
          <p:cNvPr id="3" name="スライド番号プレースホルダー 2"/>
          <p:cNvSpPr>
            <a:spLocks noGrp="1"/>
          </p:cNvSpPr>
          <p:nvPr>
            <p:ph type="sldNum" sz="quarter" idx="12"/>
          </p:nvPr>
        </p:nvSpPr>
        <p:spPr/>
        <p:txBody>
          <a:bodyPr/>
          <a:lstStyle/>
          <a:p>
            <a:fld id="{F36C87F6-986D-49E6-AF40-1B3A1EE8064D}" type="slidenum">
              <a:rPr lang="en-US" altLang="ja-JP" smtClean="0"/>
              <a:pPr/>
              <a:t>3</a:t>
            </a:fld>
            <a:endParaRPr kumimoji="1" lang="ja-JP" altLang="en-US" dirty="0"/>
          </a:p>
        </p:txBody>
      </p:sp>
    </p:spTree>
    <p:extLst>
      <p:ext uri="{BB962C8B-B14F-4D97-AF65-F5344CB8AC3E}">
        <p14:creationId xmlns:p14="http://schemas.microsoft.com/office/powerpoint/2010/main" xmlns="" val="2156909721"/>
      </p:ext>
    </p:extLst>
  </p:cSld>
  <p:clrMapOvr>
    <a:masterClrMapping/>
  </p:clrMapOvr>
  <mc:AlternateContent xmlns:mc="http://schemas.openxmlformats.org/markup-compatibility/2006">
    <mc:Choice xmlns:p14="http://schemas.microsoft.com/office/powerpoint/2010/main" xmlns="" Requires="p14">
      <p:transition spd="med" p14:dur="700" advTm="33101">
        <p:fade/>
      </p:transition>
    </mc:Choice>
    <mc:Fallback>
      <p:transition spd="med" advTm="33101">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取組</a:t>
            </a:r>
            <a:r>
              <a:rPr lang="ja-JP" altLang="en-US" dirty="0" smtClean="0"/>
              <a:t>①：</a:t>
            </a:r>
            <a:r>
              <a:rPr kumimoji="1" lang="ja-JP" altLang="en-US" dirty="0" smtClean="0"/>
              <a:t>国際化評価指標の開発</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45720" indent="0">
              <a:buNone/>
            </a:pPr>
            <a:r>
              <a:rPr lang="en-US" altLang="ja-JP" b="1" dirty="0"/>
              <a:t>Indicators for Mapping and Profiling </a:t>
            </a:r>
            <a:r>
              <a:rPr lang="en-US" altLang="ja-JP" b="1" dirty="0" smtClean="0"/>
              <a:t>Internationalisation</a:t>
            </a:r>
            <a:r>
              <a:rPr lang="ja-JP" altLang="en-US" b="1" dirty="0" smtClean="0"/>
              <a:t>（</a:t>
            </a:r>
            <a:r>
              <a:rPr lang="en-US" altLang="ja-JP" b="1" dirty="0" smtClean="0"/>
              <a:t>IMPI</a:t>
            </a:r>
            <a:r>
              <a:rPr lang="ja-JP" altLang="en-US" b="1" dirty="0" smtClean="0"/>
              <a:t>）（</a:t>
            </a:r>
            <a:r>
              <a:rPr lang="en-US" altLang="ja-JP" b="1" dirty="0" smtClean="0"/>
              <a:t>2009</a:t>
            </a:r>
            <a:r>
              <a:rPr lang="ja-JP" altLang="en-US" b="1" dirty="0"/>
              <a:t>～</a:t>
            </a:r>
            <a:r>
              <a:rPr lang="en-US" altLang="ja-JP" b="1" dirty="0"/>
              <a:t>2012</a:t>
            </a:r>
            <a:r>
              <a:rPr lang="ja-JP" altLang="en-US" b="1" dirty="0" smtClean="0"/>
              <a:t>年）</a:t>
            </a:r>
            <a:endParaRPr lang="en-US" altLang="ja-JP" dirty="0" smtClean="0"/>
          </a:p>
          <a:p>
            <a:pPr>
              <a:buFont typeface="Wingdings" pitchFamily="2" charset="2"/>
              <a:buChar char="l"/>
            </a:pPr>
            <a:r>
              <a:rPr lang="ja-JP" altLang="en-US" dirty="0"/>
              <a:t>多様な高等</a:t>
            </a:r>
            <a:r>
              <a:rPr lang="ja-JP" altLang="en-US" dirty="0" smtClean="0"/>
              <a:t>教育</a:t>
            </a:r>
            <a:r>
              <a:rPr lang="ja-JP" altLang="en-US" dirty="0"/>
              <a:t>機関</a:t>
            </a:r>
            <a:r>
              <a:rPr lang="ja-JP" altLang="en-US" dirty="0" smtClean="0"/>
              <a:t>の国際化に対応できる包括的な</a:t>
            </a:r>
            <a:r>
              <a:rPr lang="ja-JP" altLang="en-US" dirty="0"/>
              <a:t>評価</a:t>
            </a:r>
            <a:r>
              <a:rPr lang="ja-JP" altLang="en-US" dirty="0" smtClean="0"/>
              <a:t>指標（</a:t>
            </a:r>
            <a:r>
              <a:rPr lang="en-US" altLang="ja-JP" dirty="0" smtClean="0"/>
              <a:t>489</a:t>
            </a:r>
            <a:r>
              <a:rPr lang="ja-JP" altLang="en-US" dirty="0" smtClean="0"/>
              <a:t>指標）と指標選択支援ツールの開発</a:t>
            </a:r>
            <a:endParaRPr lang="en-US" altLang="ja-JP" dirty="0" smtClean="0"/>
          </a:p>
          <a:p>
            <a:pPr>
              <a:buFont typeface="Wingdings" pitchFamily="2" charset="2"/>
              <a:buChar char="l"/>
            </a:pPr>
            <a:r>
              <a:rPr lang="ja-JP" altLang="ja-JP" dirty="0" smtClean="0"/>
              <a:t>欧州</a:t>
            </a:r>
            <a:r>
              <a:rPr lang="ja-JP" altLang="ja-JP" dirty="0"/>
              <a:t>委員会の支援プロジェクト </a:t>
            </a:r>
          </a:p>
          <a:p>
            <a:pPr lvl="1">
              <a:buFont typeface="Wingdings" pitchFamily="2" charset="2"/>
              <a:buChar char="l"/>
            </a:pPr>
            <a:r>
              <a:rPr lang="ja-JP" altLang="en-US" dirty="0" smtClean="0"/>
              <a:t>欧州の国際教育交流推進を担う</a:t>
            </a:r>
            <a:r>
              <a:rPr lang="en-US" altLang="ja-JP" dirty="0" smtClean="0"/>
              <a:t>6</a:t>
            </a:r>
            <a:r>
              <a:rPr lang="ja-JP" altLang="en-US" dirty="0" smtClean="0"/>
              <a:t>機関により実施</a:t>
            </a:r>
            <a:endParaRPr lang="en-US" altLang="ja-JP" dirty="0" smtClean="0"/>
          </a:p>
          <a:p>
            <a:pPr lvl="2">
              <a:buFont typeface="Wingdings" pitchFamily="2" charset="2"/>
              <a:buChar char="l"/>
            </a:pPr>
            <a:r>
              <a:rPr lang="en-US" altLang="ja-JP" dirty="0"/>
              <a:t>CHE Consult</a:t>
            </a:r>
            <a:r>
              <a:rPr lang="ja-JP" altLang="ja-JP" dirty="0"/>
              <a:t>（ドイツ） </a:t>
            </a:r>
            <a:endParaRPr lang="en-US" altLang="ja-JP" dirty="0"/>
          </a:p>
          <a:p>
            <a:pPr lvl="2">
              <a:buFont typeface="Wingdings" pitchFamily="2" charset="2"/>
              <a:buChar char="l"/>
            </a:pPr>
            <a:r>
              <a:rPr lang="en-US" altLang="ja-JP" dirty="0"/>
              <a:t>Nuffic</a:t>
            </a:r>
            <a:r>
              <a:rPr lang="ja-JP" altLang="ja-JP" dirty="0"/>
              <a:t>（オランダ）</a:t>
            </a:r>
            <a:endParaRPr lang="en-US" altLang="ja-JP" dirty="0"/>
          </a:p>
          <a:p>
            <a:pPr lvl="2">
              <a:buFont typeface="Wingdings" pitchFamily="2" charset="2"/>
              <a:buChar char="l"/>
            </a:pPr>
            <a:r>
              <a:rPr lang="en-US" altLang="ja-JP" dirty="0" smtClean="0"/>
              <a:t>ACA</a:t>
            </a:r>
            <a:r>
              <a:rPr lang="ja-JP" altLang="ja-JP" dirty="0"/>
              <a:t>（ヨーロッパ学術協力</a:t>
            </a:r>
            <a:r>
              <a:rPr lang="ja-JP" altLang="ja-JP" dirty="0" smtClean="0"/>
              <a:t>協会） </a:t>
            </a:r>
            <a:endParaRPr lang="en-US" altLang="ja-JP" dirty="0"/>
          </a:p>
          <a:p>
            <a:pPr lvl="2">
              <a:buFont typeface="Wingdings" pitchFamily="2" charset="2"/>
              <a:buChar char="l"/>
            </a:pPr>
            <a:r>
              <a:rPr lang="en-US" altLang="ja-JP" dirty="0" smtClean="0"/>
              <a:t>Campus France</a:t>
            </a:r>
            <a:r>
              <a:rPr lang="ja-JP" altLang="ja-JP" dirty="0" smtClean="0"/>
              <a:t>（フランス） </a:t>
            </a:r>
            <a:endParaRPr lang="en-US" altLang="ja-JP" dirty="0"/>
          </a:p>
          <a:p>
            <a:pPr lvl="2">
              <a:buFont typeface="Wingdings" pitchFamily="2" charset="2"/>
              <a:buChar char="l"/>
            </a:pPr>
            <a:r>
              <a:rPr lang="en-US" altLang="ja-JP" dirty="0" smtClean="0"/>
              <a:t>SIU</a:t>
            </a:r>
            <a:r>
              <a:rPr lang="ja-JP" altLang="ja-JP" dirty="0"/>
              <a:t>（ノルウェー） </a:t>
            </a:r>
            <a:endParaRPr lang="en-US" altLang="ja-JP" dirty="0"/>
          </a:p>
          <a:p>
            <a:pPr lvl="2">
              <a:buFont typeface="Wingdings" pitchFamily="2" charset="2"/>
              <a:buChar char="l"/>
            </a:pPr>
            <a:r>
              <a:rPr lang="en-US" altLang="ja-JP" dirty="0" smtClean="0"/>
              <a:t>Persktwy</a:t>
            </a:r>
            <a:r>
              <a:rPr lang="ja-JP" altLang="ja-JP" dirty="0"/>
              <a:t>（ポーランド）</a:t>
            </a:r>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F36C87F6-986D-49E6-AF40-1B3A1EE8064D}" type="slidenum">
              <a:rPr lang="en-US" altLang="ja-JP" smtClean="0"/>
              <a:pPr/>
              <a:t>4</a:t>
            </a:fld>
            <a:endParaRPr kumimoji="1" lang="ja-JP" altLang="en-US" dirty="0"/>
          </a:p>
        </p:txBody>
      </p:sp>
    </p:spTree>
    <p:extLst>
      <p:ext uri="{BB962C8B-B14F-4D97-AF65-F5344CB8AC3E}">
        <p14:creationId xmlns:p14="http://schemas.microsoft.com/office/powerpoint/2010/main" xmlns="" val="3493162384"/>
      </p:ext>
    </p:extLst>
  </p:cSld>
  <p:clrMapOvr>
    <a:masterClrMapping/>
  </p:clrMapOvr>
  <mc:AlternateContent xmlns:mc="http://schemas.openxmlformats.org/markup-compatibility/2006">
    <mc:Choice xmlns:p14="http://schemas.microsoft.com/office/powerpoint/2010/main" xmlns="" Requires="p14">
      <p:transition spd="med" p14:dur="700" advTm="58344">
        <p:fade/>
      </p:transition>
    </mc:Choice>
    <mc:Fallback>
      <p:transition spd="med" advTm="58344">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449" y="418654"/>
            <a:ext cx="7317105" cy="706090"/>
          </a:xfrm>
        </p:spPr>
        <p:txBody>
          <a:bodyPr/>
          <a:lstStyle/>
          <a:p>
            <a:r>
              <a:rPr kumimoji="1" lang="ja-JP" altLang="en-US" dirty="0" smtClean="0"/>
              <a:t>取組①：国際化評価指標の開発</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xmlns="" val="3960063389"/>
              </p:ext>
            </p:extLst>
          </p:nvPr>
        </p:nvGraphicFramePr>
        <p:xfrm>
          <a:off x="395538" y="1700812"/>
          <a:ext cx="8352926" cy="4393523"/>
        </p:xfrm>
        <a:graphic>
          <a:graphicData uri="http://schemas.openxmlformats.org/drawingml/2006/table">
            <a:tbl>
              <a:tblPr firstRow="1" bandRow="1">
                <a:tableStyleId>{5940675A-B579-460E-94D1-54222C63F5DA}</a:tableStyleId>
              </a:tblPr>
              <a:tblGrid>
                <a:gridCol w="3384374"/>
                <a:gridCol w="4242212"/>
                <a:gridCol w="726340"/>
              </a:tblGrid>
              <a:tr h="377650">
                <a:tc gridSpan="3">
                  <a:txBody>
                    <a:bodyPr/>
                    <a:lstStyle/>
                    <a:p>
                      <a:pPr algn="ctr">
                        <a:lnSpc>
                          <a:spcPts val="1200"/>
                        </a:lnSpc>
                      </a:pPr>
                      <a:r>
                        <a:rPr kumimoji="1" lang="ja-JP" altLang="ja-JP" sz="1600" kern="1200" dirty="0" smtClean="0">
                          <a:solidFill>
                            <a:schemeClr val="bg1"/>
                          </a:solidFill>
                          <a:effectLst/>
                        </a:rPr>
                        <a:t>国際化戦略の</a:t>
                      </a:r>
                      <a:r>
                        <a:rPr kumimoji="1" lang="en-US" altLang="ja-JP" sz="1600" kern="1200" dirty="0" smtClean="0">
                          <a:solidFill>
                            <a:schemeClr val="bg1"/>
                          </a:solidFill>
                          <a:effectLst/>
                        </a:rPr>
                        <a:t>5</a:t>
                      </a:r>
                      <a:r>
                        <a:rPr kumimoji="1" lang="ja-JP" altLang="ja-JP" sz="1600" kern="1200" dirty="0" smtClean="0">
                          <a:solidFill>
                            <a:schemeClr val="bg1"/>
                          </a:solidFill>
                          <a:effectLst/>
                        </a:rPr>
                        <a:t>つの目標</a:t>
                      </a:r>
                      <a:endParaRPr kumimoji="1" lang="ja-JP" altLang="en-US" sz="1600"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nSpc>
                          <a:spcPts val="1200"/>
                        </a:lnSpc>
                      </a:pPr>
                      <a:endParaRPr kumimoji="1" lang="ja-JP" altLang="en-US" sz="1200" dirty="0"/>
                    </a:p>
                  </a:txBody>
                  <a:tcPr/>
                </a:tc>
                <a:tc hMerge="1">
                  <a:txBody>
                    <a:bodyPr/>
                    <a:lstStyle/>
                    <a:p>
                      <a:pPr>
                        <a:lnSpc>
                          <a:spcPts val="1200"/>
                        </a:lnSpc>
                      </a:pPr>
                      <a:endParaRPr kumimoji="1" lang="ja-JP" altLang="en-US" sz="1200" dirty="0"/>
                    </a:p>
                  </a:txBody>
                  <a:tcPr/>
                </a:tc>
              </a:tr>
              <a:tr h="897424">
                <a:tc gridSpan="3">
                  <a:txBody>
                    <a:bodyPr/>
                    <a:lstStyle/>
                    <a:p>
                      <a:pPr>
                        <a:lnSpc>
                          <a:spcPts val="1200"/>
                        </a:lnSpc>
                      </a:pPr>
                      <a:r>
                        <a:rPr kumimoji="1" lang="en-US" altLang="ja-JP" sz="1400" dirty="0" smtClean="0"/>
                        <a:t>1. </a:t>
                      </a:r>
                      <a:r>
                        <a:rPr kumimoji="1" lang="ja-JP" altLang="en-US" sz="1400" dirty="0" smtClean="0"/>
                        <a:t>教育の質の向上</a:t>
                      </a:r>
                    </a:p>
                    <a:p>
                      <a:pPr>
                        <a:lnSpc>
                          <a:spcPts val="1200"/>
                        </a:lnSpc>
                      </a:pPr>
                      <a:r>
                        <a:rPr kumimoji="1" lang="en-US" altLang="ja-JP" sz="1400" dirty="0" smtClean="0"/>
                        <a:t>2. </a:t>
                      </a:r>
                      <a:r>
                        <a:rPr kumimoji="1" lang="ja-JP" altLang="en-US" sz="1400" dirty="0" smtClean="0"/>
                        <a:t>研究の質の向上</a:t>
                      </a:r>
                    </a:p>
                    <a:p>
                      <a:pPr>
                        <a:lnSpc>
                          <a:spcPts val="1200"/>
                        </a:lnSpc>
                      </a:pPr>
                      <a:r>
                        <a:rPr kumimoji="1" lang="en-US" altLang="ja-JP" sz="1400" dirty="0" smtClean="0"/>
                        <a:t>3. </a:t>
                      </a:r>
                      <a:r>
                        <a:rPr kumimoji="1" lang="ja-JP" altLang="en-US" sz="1400" dirty="0" smtClean="0"/>
                        <a:t>異文化・グローバル化社会で効果的に暮らし働くことができるよう学生の教育</a:t>
                      </a:r>
                    </a:p>
                    <a:p>
                      <a:pPr>
                        <a:lnSpc>
                          <a:spcPts val="1200"/>
                        </a:lnSpc>
                      </a:pPr>
                      <a:r>
                        <a:rPr kumimoji="1" lang="en-US" altLang="ja-JP" sz="1400" dirty="0" smtClean="0"/>
                        <a:t>4. </a:t>
                      </a:r>
                      <a:r>
                        <a:rPr kumimoji="1" lang="ja-JP" altLang="en-US" sz="1400" dirty="0" smtClean="0"/>
                        <a:t>国際的な評判やプロファイルの向上</a:t>
                      </a:r>
                    </a:p>
                    <a:p>
                      <a:pPr>
                        <a:lnSpc>
                          <a:spcPts val="1200"/>
                        </a:lnSpc>
                      </a:pPr>
                      <a:r>
                        <a:rPr kumimoji="1" lang="en-US" altLang="ja-JP" sz="1400" dirty="0" smtClean="0"/>
                        <a:t>5. </a:t>
                      </a:r>
                      <a:r>
                        <a:rPr kumimoji="1" lang="ja-JP" altLang="en-US" sz="1400" dirty="0" smtClean="0"/>
                        <a:t>社会貢献や社会的取り組み</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hMerge="1">
                  <a:txBody>
                    <a:bodyPr/>
                    <a:lstStyle/>
                    <a:p>
                      <a:pPr>
                        <a:lnSpc>
                          <a:spcPts val="1200"/>
                        </a:lnSpc>
                      </a:pPr>
                      <a:endParaRPr kumimoji="1" lang="ja-JP" altLang="en-US" sz="1200" dirty="0"/>
                    </a:p>
                  </a:txBody>
                  <a:tcPr/>
                </a:tc>
                <a:tc hMerge="1">
                  <a:txBody>
                    <a:bodyPr/>
                    <a:lstStyle/>
                    <a:p>
                      <a:pPr>
                        <a:lnSpc>
                          <a:spcPts val="1200"/>
                        </a:lnSpc>
                      </a:pPr>
                      <a:endParaRPr kumimoji="1" lang="ja-JP" altLang="en-US" sz="1200" dirty="0"/>
                    </a:p>
                  </a:txBody>
                  <a:tcPr/>
                </a:tc>
              </a:tr>
              <a:tr h="344769">
                <a:tc gridSpan="3">
                  <a:txBody>
                    <a:bodyPr/>
                    <a:lstStyle/>
                    <a:p>
                      <a:pPr algn="ctr">
                        <a:lnSpc>
                          <a:spcPts val="1200"/>
                        </a:lnSpc>
                      </a:pPr>
                      <a:r>
                        <a:rPr kumimoji="1" lang="ja-JP" altLang="ja-JP" sz="1600" kern="1200" dirty="0" smtClean="0">
                          <a:solidFill>
                            <a:schemeClr val="bg1"/>
                          </a:solidFill>
                          <a:effectLst/>
                        </a:rPr>
                        <a:t>国際化の評価指標の</a:t>
                      </a:r>
                      <a:r>
                        <a:rPr kumimoji="1" lang="en-US" altLang="ja-JP" sz="1600" kern="1200" dirty="0" smtClean="0">
                          <a:solidFill>
                            <a:schemeClr val="bg1"/>
                          </a:solidFill>
                          <a:effectLst/>
                        </a:rPr>
                        <a:t>9</a:t>
                      </a:r>
                      <a:r>
                        <a:rPr kumimoji="1" lang="ja-JP" altLang="ja-JP" sz="1600" kern="1200" dirty="0" smtClean="0">
                          <a:solidFill>
                            <a:schemeClr val="bg1"/>
                          </a:solidFill>
                          <a:effectLst/>
                        </a:rPr>
                        <a:t>分類</a:t>
                      </a:r>
                      <a:endParaRPr kumimoji="1" lang="ja-JP" altLang="en-US" sz="1600" dirty="0">
                        <a:solidFill>
                          <a:schemeClr val="bg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nSpc>
                          <a:spcPts val="1200"/>
                        </a:lnSpc>
                      </a:pPr>
                      <a:endParaRPr kumimoji="1" lang="ja-JP" altLang="en-US" sz="1200" dirty="0"/>
                    </a:p>
                  </a:txBody>
                  <a:tcPr/>
                </a:tc>
                <a:tc hMerge="1">
                  <a:txBody>
                    <a:bodyPr/>
                    <a:lstStyle/>
                    <a:p>
                      <a:pPr>
                        <a:lnSpc>
                          <a:spcPts val="1200"/>
                        </a:lnSpc>
                      </a:pPr>
                      <a:endParaRPr kumimoji="1" lang="ja-JP" altLang="en-US" sz="1200" dirty="0"/>
                    </a:p>
                  </a:txBody>
                  <a:tcPr/>
                </a:tc>
              </a:tr>
              <a:tr h="192305">
                <a:tc>
                  <a:txBody>
                    <a:bodyPr/>
                    <a:lstStyle/>
                    <a:p>
                      <a:pPr algn="ctr">
                        <a:spcAft>
                          <a:spcPts val="0"/>
                        </a:spcAft>
                      </a:pPr>
                      <a:r>
                        <a:rPr lang="ja-JP" sz="1400" kern="100" dirty="0">
                          <a:effectLst/>
                        </a:rPr>
                        <a:t>大分類</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spcAft>
                          <a:spcPts val="0"/>
                        </a:spcAft>
                      </a:pPr>
                      <a:r>
                        <a:rPr lang="ja-JP" sz="1400" kern="100" dirty="0">
                          <a:effectLst/>
                        </a:rPr>
                        <a:t>小分類</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ctr">
                        <a:spcAft>
                          <a:spcPts val="0"/>
                        </a:spcAft>
                      </a:pPr>
                      <a:r>
                        <a:rPr lang="ja-JP" sz="1400" kern="100" dirty="0">
                          <a:effectLst/>
                        </a:rPr>
                        <a:t>指標数</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92305">
                <a:tc>
                  <a:txBody>
                    <a:bodyPr/>
                    <a:lstStyle/>
                    <a:p>
                      <a:pPr algn="just">
                        <a:spcAft>
                          <a:spcPts val="0"/>
                        </a:spcAft>
                      </a:pPr>
                      <a:r>
                        <a:rPr lang="en-US" sz="1400" kern="100" dirty="0">
                          <a:effectLst/>
                        </a:rPr>
                        <a:t>1. </a:t>
                      </a:r>
                      <a:r>
                        <a:rPr lang="ja-JP" sz="1400" kern="100" dirty="0">
                          <a:effectLst/>
                        </a:rPr>
                        <a:t>学生</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just">
                        <a:spcAft>
                          <a:spcPts val="0"/>
                        </a:spcAft>
                      </a:pPr>
                      <a:r>
                        <a:rPr lang="ja-JP" sz="1400" kern="100" dirty="0">
                          <a:effectLst/>
                        </a:rPr>
                        <a:t>学生派遣、留学生、学生全般</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r">
                        <a:spcAft>
                          <a:spcPts val="0"/>
                        </a:spcAft>
                      </a:pPr>
                      <a:r>
                        <a:rPr lang="en-US" sz="1400" kern="100" dirty="0">
                          <a:effectLst/>
                        </a:rPr>
                        <a:t>98</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92305">
                <a:tc>
                  <a:txBody>
                    <a:bodyPr/>
                    <a:lstStyle/>
                    <a:p>
                      <a:pPr algn="l">
                        <a:spcAft>
                          <a:spcPts val="0"/>
                        </a:spcAft>
                      </a:pPr>
                      <a:r>
                        <a:rPr lang="en-US" sz="1400" kern="100" dirty="0">
                          <a:effectLst/>
                        </a:rPr>
                        <a:t>2. </a:t>
                      </a:r>
                      <a:r>
                        <a:rPr lang="ja-JP" sz="1400" kern="100" dirty="0">
                          <a:effectLst/>
                        </a:rPr>
                        <a:t>教職員</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l">
                        <a:spcAft>
                          <a:spcPts val="0"/>
                        </a:spcAft>
                      </a:pPr>
                      <a:r>
                        <a:rPr lang="ja-JP" sz="1400" kern="100" dirty="0">
                          <a:effectLst/>
                        </a:rPr>
                        <a:t>教職員全般、教職員派遣、教職員受入、教員、職員</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r">
                        <a:spcAft>
                          <a:spcPts val="0"/>
                        </a:spcAft>
                      </a:pPr>
                      <a:r>
                        <a:rPr lang="en-US" sz="1400" kern="100" dirty="0">
                          <a:effectLst/>
                        </a:rPr>
                        <a:t>93</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92305">
                <a:tc>
                  <a:txBody>
                    <a:bodyPr/>
                    <a:lstStyle/>
                    <a:p>
                      <a:pPr algn="just">
                        <a:spcAft>
                          <a:spcPts val="0"/>
                        </a:spcAft>
                      </a:pPr>
                      <a:r>
                        <a:rPr lang="en-US" sz="1400" kern="100" dirty="0">
                          <a:effectLst/>
                        </a:rPr>
                        <a:t>3. </a:t>
                      </a:r>
                      <a:r>
                        <a:rPr lang="ja-JP" sz="1400" kern="100" dirty="0">
                          <a:effectLst/>
                        </a:rPr>
                        <a:t>組織運営</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just">
                        <a:spcAft>
                          <a:spcPts val="0"/>
                        </a:spcAft>
                      </a:pPr>
                      <a:r>
                        <a:rPr lang="en-US" sz="1400" kern="100" dirty="0">
                          <a:effectLst/>
                        </a:rPr>
                        <a:t> </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r">
                        <a:spcAft>
                          <a:spcPts val="0"/>
                        </a:spcAft>
                      </a:pPr>
                      <a:r>
                        <a:rPr lang="en-US" sz="1400" kern="100" dirty="0">
                          <a:effectLst/>
                        </a:rPr>
                        <a:t>37</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92305">
                <a:tc>
                  <a:txBody>
                    <a:bodyPr/>
                    <a:lstStyle/>
                    <a:p>
                      <a:pPr algn="l">
                        <a:spcAft>
                          <a:spcPts val="0"/>
                        </a:spcAft>
                      </a:pPr>
                      <a:r>
                        <a:rPr lang="en-US" sz="1400" kern="100" dirty="0" smtClean="0">
                          <a:effectLst/>
                        </a:rPr>
                        <a:t>4.</a:t>
                      </a:r>
                      <a:r>
                        <a:rPr lang="en-US" sz="1400" kern="100" baseline="0" dirty="0" smtClean="0">
                          <a:effectLst/>
                        </a:rPr>
                        <a:t> </a:t>
                      </a:r>
                      <a:r>
                        <a:rPr lang="ja-JP" sz="1400" kern="100" dirty="0" smtClean="0">
                          <a:effectLst/>
                        </a:rPr>
                        <a:t>資金</a:t>
                      </a:r>
                      <a:r>
                        <a:rPr lang="ja-JP" sz="1400" kern="100" dirty="0">
                          <a:effectLst/>
                        </a:rPr>
                        <a:t>と財政</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just">
                        <a:spcAft>
                          <a:spcPts val="0"/>
                        </a:spcAft>
                      </a:pPr>
                      <a:r>
                        <a:rPr lang="en-US" sz="1400" kern="100" dirty="0">
                          <a:effectLst/>
                        </a:rPr>
                        <a:t> </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r">
                        <a:spcAft>
                          <a:spcPts val="0"/>
                        </a:spcAft>
                      </a:pPr>
                      <a:r>
                        <a:rPr lang="en-US" sz="1400" kern="100" dirty="0">
                          <a:effectLst/>
                        </a:rPr>
                        <a:t>39</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92305">
                <a:tc>
                  <a:txBody>
                    <a:bodyPr/>
                    <a:lstStyle/>
                    <a:p>
                      <a:pPr algn="l">
                        <a:spcAft>
                          <a:spcPts val="0"/>
                        </a:spcAft>
                      </a:pPr>
                      <a:r>
                        <a:rPr lang="en-US" sz="1400" kern="100" dirty="0" smtClean="0">
                          <a:effectLst/>
                        </a:rPr>
                        <a:t>5.</a:t>
                      </a:r>
                      <a:r>
                        <a:rPr lang="en-US" sz="1400" kern="100" baseline="0" dirty="0" smtClean="0">
                          <a:effectLst/>
                        </a:rPr>
                        <a:t> </a:t>
                      </a:r>
                      <a:r>
                        <a:rPr lang="ja-JP" sz="1400" kern="100" dirty="0" smtClean="0">
                          <a:effectLst/>
                        </a:rPr>
                        <a:t>カリキュラム</a:t>
                      </a:r>
                      <a:r>
                        <a:rPr lang="ja-JP" sz="1400" kern="100" dirty="0">
                          <a:effectLst/>
                        </a:rPr>
                        <a:t>と教育研究関連サービス</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just">
                        <a:spcAft>
                          <a:spcPts val="0"/>
                        </a:spcAft>
                      </a:pPr>
                      <a:r>
                        <a:rPr lang="en-US" sz="1400" kern="100" dirty="0">
                          <a:effectLst/>
                        </a:rPr>
                        <a:t> </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r">
                        <a:spcAft>
                          <a:spcPts val="0"/>
                        </a:spcAft>
                      </a:pPr>
                      <a:r>
                        <a:rPr lang="en-US" sz="1400" kern="100" dirty="0">
                          <a:effectLst/>
                        </a:rPr>
                        <a:t>87</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384611">
                <a:tc>
                  <a:txBody>
                    <a:bodyPr/>
                    <a:lstStyle/>
                    <a:p>
                      <a:pPr algn="l">
                        <a:spcAft>
                          <a:spcPts val="0"/>
                        </a:spcAft>
                      </a:pPr>
                      <a:r>
                        <a:rPr lang="en-US" sz="1400" kern="100" dirty="0">
                          <a:effectLst/>
                        </a:rPr>
                        <a:t>6. </a:t>
                      </a:r>
                      <a:r>
                        <a:rPr lang="ja-JP" sz="1400" kern="100" dirty="0">
                          <a:effectLst/>
                        </a:rPr>
                        <a:t>研究</a:t>
                      </a:r>
                      <a:r>
                        <a:rPr lang="ja-JP" sz="1400" kern="100" dirty="0" smtClean="0">
                          <a:effectLst/>
                        </a:rPr>
                        <a:t>活動</a:t>
                      </a:r>
                      <a:endParaRPr lang="ja-JP" sz="1400" kern="100" dirty="0">
                        <a:effectLst/>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just">
                        <a:spcAft>
                          <a:spcPts val="0"/>
                        </a:spcAft>
                      </a:pPr>
                      <a:r>
                        <a:rPr lang="ja-JP" sz="1400" kern="100" dirty="0">
                          <a:effectLst/>
                        </a:rPr>
                        <a:t>研究者、客員研究者、研究活動、高等教育機関、在籍研究者による刊行物とその引用、特許</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r">
                        <a:spcAft>
                          <a:spcPts val="0"/>
                        </a:spcAft>
                      </a:pPr>
                      <a:r>
                        <a:rPr lang="en-US" sz="1400" kern="100" dirty="0">
                          <a:effectLst/>
                        </a:rPr>
                        <a:t>56</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92305">
                <a:tc>
                  <a:txBody>
                    <a:bodyPr/>
                    <a:lstStyle/>
                    <a:p>
                      <a:pPr algn="just">
                        <a:spcAft>
                          <a:spcPts val="0"/>
                        </a:spcAft>
                      </a:pPr>
                      <a:r>
                        <a:rPr lang="en-US" sz="1400" kern="100" dirty="0">
                          <a:effectLst/>
                        </a:rPr>
                        <a:t>7. </a:t>
                      </a:r>
                      <a:r>
                        <a:rPr lang="ja-JP" sz="1400" kern="100" dirty="0">
                          <a:effectLst/>
                        </a:rPr>
                        <a:t>広報と宣伝活動</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just">
                        <a:spcAft>
                          <a:spcPts val="0"/>
                        </a:spcAft>
                      </a:pPr>
                      <a:r>
                        <a:rPr lang="en-US" sz="1400" kern="100" dirty="0">
                          <a:effectLst/>
                        </a:rPr>
                        <a:t> </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r">
                        <a:spcAft>
                          <a:spcPts val="0"/>
                        </a:spcAft>
                      </a:pPr>
                      <a:r>
                        <a:rPr lang="en-US" sz="1400" kern="100" dirty="0">
                          <a:effectLst/>
                        </a:rPr>
                        <a:t>21</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384611">
                <a:tc>
                  <a:txBody>
                    <a:bodyPr/>
                    <a:lstStyle/>
                    <a:p>
                      <a:pPr algn="just">
                        <a:spcAft>
                          <a:spcPts val="0"/>
                        </a:spcAft>
                      </a:pPr>
                      <a:r>
                        <a:rPr lang="en-US" sz="1400" kern="100" dirty="0">
                          <a:effectLst/>
                        </a:rPr>
                        <a:t>8. </a:t>
                      </a:r>
                      <a:r>
                        <a:rPr lang="ja-JP" sz="1400" kern="100" dirty="0">
                          <a:effectLst/>
                        </a:rPr>
                        <a:t>教育研究活動以外の支援、およびキャンパスにおける学生生活や地域活動</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just">
                        <a:spcAft>
                          <a:spcPts val="0"/>
                        </a:spcAft>
                      </a:pPr>
                      <a:r>
                        <a:rPr lang="ja-JP" sz="1400" kern="100" dirty="0">
                          <a:effectLst/>
                        </a:rPr>
                        <a:t>留学生、派遣学生、教職員</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r">
                        <a:spcAft>
                          <a:spcPts val="0"/>
                        </a:spcAft>
                      </a:pPr>
                      <a:r>
                        <a:rPr lang="en-US" sz="1400" kern="100" dirty="0">
                          <a:effectLst/>
                        </a:rPr>
                        <a:t>57</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92305">
                <a:tc>
                  <a:txBody>
                    <a:bodyPr/>
                    <a:lstStyle/>
                    <a:p>
                      <a:pPr algn="just">
                        <a:spcAft>
                          <a:spcPts val="0"/>
                        </a:spcAft>
                      </a:pPr>
                      <a:r>
                        <a:rPr lang="en-US" sz="1400" kern="100" dirty="0">
                          <a:effectLst/>
                        </a:rPr>
                        <a:t>9. </a:t>
                      </a:r>
                      <a:r>
                        <a:rPr lang="ja-JP" sz="1400" kern="100" dirty="0">
                          <a:effectLst/>
                        </a:rPr>
                        <a:t>その他</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just">
                        <a:spcAft>
                          <a:spcPts val="0"/>
                        </a:spcAft>
                      </a:pPr>
                      <a:r>
                        <a:rPr lang="en-US" sz="1400" kern="100" dirty="0">
                          <a:effectLst/>
                        </a:rPr>
                        <a:t> </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gn="r">
                        <a:spcAft>
                          <a:spcPts val="0"/>
                        </a:spcAft>
                      </a:pPr>
                      <a:r>
                        <a:rPr lang="en-US" sz="1400" kern="100" dirty="0">
                          <a:effectLst/>
                        </a:rPr>
                        <a:t>1</a:t>
                      </a:r>
                      <a:endParaRPr lang="ja-JP" sz="1400" kern="100" dirty="0">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92305">
                <a:tc gridSpan="2">
                  <a:txBody>
                    <a:bodyPr/>
                    <a:lstStyle/>
                    <a:p>
                      <a:pPr algn="r">
                        <a:spcAft>
                          <a:spcPts val="0"/>
                        </a:spcAft>
                      </a:pPr>
                      <a:r>
                        <a:rPr lang="ja-JP" sz="1400" kern="100" dirty="0">
                          <a:solidFill>
                            <a:schemeClr val="bg1"/>
                          </a:solidFill>
                          <a:effectLst/>
                        </a:rPr>
                        <a:t>指標数合計</a:t>
                      </a:r>
                      <a:endParaRPr lang="ja-JP" sz="1400" kern="100" dirty="0">
                        <a:solidFill>
                          <a:schemeClr val="bg1"/>
                        </a:solidFill>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endParaRPr kumimoji="1" lang="ja-JP" altLang="en-US"/>
                    </a:p>
                  </a:txBody>
                  <a:tcPr/>
                </a:tc>
                <a:tc>
                  <a:txBody>
                    <a:bodyPr/>
                    <a:lstStyle/>
                    <a:p>
                      <a:pPr algn="r">
                        <a:spcAft>
                          <a:spcPts val="0"/>
                        </a:spcAft>
                      </a:pPr>
                      <a:r>
                        <a:rPr lang="en-US" sz="1400" kern="100" dirty="0">
                          <a:solidFill>
                            <a:schemeClr val="bg1"/>
                          </a:solidFill>
                          <a:effectLst/>
                        </a:rPr>
                        <a:t>489</a:t>
                      </a:r>
                      <a:endParaRPr lang="ja-JP" sz="1400" kern="100" dirty="0">
                        <a:solidFill>
                          <a:schemeClr val="bg1"/>
                        </a:solidFill>
                        <a:effectLst/>
                        <a:latin typeface="Century"/>
                        <a:ea typeface="ＭＳ 明朝"/>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r>
            </a:tbl>
          </a:graphicData>
        </a:graphic>
      </p:graphicFrame>
      <p:sp>
        <p:nvSpPr>
          <p:cNvPr id="8" name="テキスト ボックス 7"/>
          <p:cNvSpPr txBox="1"/>
          <p:nvPr/>
        </p:nvSpPr>
        <p:spPr>
          <a:xfrm>
            <a:off x="395536" y="1287168"/>
            <a:ext cx="8352928" cy="341632"/>
          </a:xfrm>
          <a:prstGeom prst="rect">
            <a:avLst/>
          </a:prstGeom>
          <a:noFill/>
        </p:spPr>
        <p:txBody>
          <a:bodyPr wrap="square" rtlCol="0">
            <a:spAutoFit/>
          </a:bodyPr>
          <a:lstStyle/>
          <a:p>
            <a:pPr>
              <a:lnSpc>
                <a:spcPct val="90000"/>
              </a:lnSpc>
            </a:pPr>
            <a:r>
              <a:rPr lang="en-US" altLang="ja-JP" b="1" dirty="0"/>
              <a:t>IMPI</a:t>
            </a:r>
            <a:r>
              <a:rPr lang="ja-JP" altLang="ja-JP" b="1" dirty="0"/>
              <a:t>の国際化戦略の</a:t>
            </a:r>
            <a:r>
              <a:rPr lang="en-US" altLang="ja-JP" b="1" dirty="0"/>
              <a:t>5</a:t>
            </a:r>
            <a:r>
              <a:rPr lang="ja-JP" altLang="ja-JP" b="1" dirty="0"/>
              <a:t>つの目標と国際化評価指標の</a:t>
            </a:r>
            <a:r>
              <a:rPr lang="en-US" altLang="ja-JP" b="1" dirty="0"/>
              <a:t>9</a:t>
            </a:r>
            <a:r>
              <a:rPr lang="ja-JP" altLang="ja-JP" b="1" dirty="0" smtClean="0"/>
              <a:t>分類</a:t>
            </a:r>
            <a:endParaRPr lang="ja-JP" altLang="ja-JP" b="1" dirty="0"/>
          </a:p>
        </p:txBody>
      </p:sp>
      <p:sp>
        <p:nvSpPr>
          <p:cNvPr id="9" name="テキスト ボックス 8"/>
          <p:cNvSpPr txBox="1"/>
          <p:nvPr/>
        </p:nvSpPr>
        <p:spPr>
          <a:xfrm>
            <a:off x="395536" y="6165304"/>
            <a:ext cx="8280920" cy="286232"/>
          </a:xfrm>
          <a:prstGeom prst="rect">
            <a:avLst/>
          </a:prstGeom>
          <a:noFill/>
        </p:spPr>
        <p:txBody>
          <a:bodyPr wrap="square" rtlCol="0">
            <a:spAutoFit/>
          </a:bodyPr>
          <a:lstStyle/>
          <a:p>
            <a:pPr>
              <a:lnSpc>
                <a:spcPct val="90000"/>
              </a:lnSpc>
            </a:pPr>
            <a:r>
              <a:rPr lang="ja-JP" altLang="ja-JP" sz="1400" dirty="0"/>
              <a:t>出典）</a:t>
            </a:r>
            <a:r>
              <a:rPr lang="en-US" altLang="ja-JP" sz="1400" dirty="0"/>
              <a:t>Introductory Tutorial IMPI Toolbox</a:t>
            </a:r>
            <a:r>
              <a:rPr lang="ja-JP" altLang="ja-JP" sz="1400" dirty="0"/>
              <a:t>を基に、筆者翻訳・</a:t>
            </a:r>
            <a:r>
              <a:rPr lang="ja-JP" altLang="ja-JP" sz="1400" dirty="0" smtClean="0"/>
              <a:t>作成</a:t>
            </a:r>
            <a:endParaRPr lang="ja-JP" altLang="ja-JP" sz="1400" dirty="0"/>
          </a:p>
        </p:txBody>
      </p:sp>
      <p:sp>
        <p:nvSpPr>
          <p:cNvPr id="3" name="スライド番号プレースホルダー 2"/>
          <p:cNvSpPr>
            <a:spLocks noGrp="1"/>
          </p:cNvSpPr>
          <p:nvPr>
            <p:ph type="sldNum" sz="quarter" idx="12"/>
          </p:nvPr>
        </p:nvSpPr>
        <p:spPr/>
        <p:txBody>
          <a:bodyPr/>
          <a:lstStyle/>
          <a:p>
            <a:fld id="{F36C87F6-986D-49E6-AF40-1B3A1EE8064D}" type="slidenum">
              <a:rPr lang="en-US" altLang="ja-JP" smtClean="0"/>
              <a:pPr/>
              <a:t>5</a:t>
            </a:fld>
            <a:endParaRPr kumimoji="1" lang="ja-JP" altLang="en-US" dirty="0"/>
          </a:p>
        </p:txBody>
      </p:sp>
    </p:spTree>
    <p:extLst>
      <p:ext uri="{BB962C8B-B14F-4D97-AF65-F5344CB8AC3E}">
        <p14:creationId xmlns:p14="http://schemas.microsoft.com/office/powerpoint/2010/main" xmlns="" val="3003421064"/>
      </p:ext>
    </p:extLst>
  </p:cSld>
  <p:clrMapOvr>
    <a:masterClrMapping/>
  </p:clrMapOvr>
  <mc:AlternateContent xmlns:mc="http://schemas.openxmlformats.org/markup-compatibility/2006">
    <mc:Choice xmlns:p14="http://schemas.microsoft.com/office/powerpoint/2010/main" xmlns="" Requires="p14">
      <p:transition spd="med" p14:dur="700" advTm="94428">
        <p:fade/>
      </p:transition>
    </mc:Choice>
    <mc:Fallback>
      <p:transition spd="med" advTm="94428">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350168"/>
            <a:ext cx="8640960" cy="702568"/>
          </a:xfrm>
        </p:spPr>
        <p:txBody>
          <a:bodyPr>
            <a:normAutofit/>
          </a:bodyPr>
          <a:lstStyle/>
          <a:p>
            <a:r>
              <a:rPr lang="ja-JP" altLang="en-US" sz="3500" dirty="0"/>
              <a:t>取組</a:t>
            </a:r>
            <a:r>
              <a:rPr lang="ja-JP" altLang="en-US" sz="3500" dirty="0" smtClean="0"/>
              <a:t>②</a:t>
            </a:r>
            <a:r>
              <a:rPr lang="ja-JP" altLang="en-US" sz="3500" dirty="0"/>
              <a:t>：</a:t>
            </a:r>
            <a:r>
              <a:rPr kumimoji="1" lang="ja-JP" altLang="en-US" sz="3500" dirty="0" smtClean="0"/>
              <a:t>大学の国際化評価への支援と助言</a:t>
            </a:r>
            <a:endParaRPr kumimoji="1" lang="ja-JP" altLang="en-US" sz="35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xmlns="" val="3989730842"/>
              </p:ext>
            </p:extLst>
          </p:nvPr>
        </p:nvGraphicFramePr>
        <p:xfrm>
          <a:off x="251520" y="1556792"/>
          <a:ext cx="8712963" cy="4896544"/>
        </p:xfrm>
        <a:graphic>
          <a:graphicData uri="http://schemas.openxmlformats.org/drawingml/2006/table">
            <a:tbl>
              <a:tblPr firstRow="1" bandRow="1">
                <a:tableStyleId>{5C22544A-7EE6-4342-B048-85BDC9FD1C3A}</a:tableStyleId>
              </a:tblPr>
              <a:tblGrid>
                <a:gridCol w="1584176"/>
                <a:gridCol w="2304256"/>
                <a:gridCol w="1224136"/>
                <a:gridCol w="648072"/>
                <a:gridCol w="792088"/>
                <a:gridCol w="2160235"/>
              </a:tblGrid>
              <a:tr h="371243">
                <a:tc>
                  <a:txBody>
                    <a:bodyPr/>
                    <a:lstStyle/>
                    <a:p>
                      <a:pPr algn="ctr">
                        <a:lnSpc>
                          <a:spcPts val="1300"/>
                        </a:lnSpc>
                        <a:spcAft>
                          <a:spcPts val="0"/>
                        </a:spcAft>
                      </a:pPr>
                      <a:r>
                        <a:rPr lang="ja-JP" altLang="en-US" sz="1200" dirty="0" smtClean="0">
                          <a:effectLst/>
                          <a:latin typeface="+mn-lt"/>
                          <a:cs typeface="ＭＳ Ｐゴシック"/>
                        </a:rPr>
                        <a:t>取組</a:t>
                      </a:r>
                      <a:endParaRPr lang="en-US" altLang="ja-JP" sz="1200" dirty="0" smtClean="0">
                        <a:effectLst/>
                        <a:latin typeface="+mn-lt"/>
                        <a:cs typeface="ＭＳ Ｐゴシック"/>
                      </a:endParaRPr>
                    </a:p>
                    <a:p>
                      <a:pPr algn="ctr">
                        <a:lnSpc>
                          <a:spcPts val="1300"/>
                        </a:lnSpc>
                        <a:spcAft>
                          <a:spcPts val="0"/>
                        </a:spcAft>
                      </a:pPr>
                      <a:r>
                        <a:rPr lang="ja-JP" altLang="en-US" sz="1200" dirty="0" smtClean="0">
                          <a:effectLst/>
                          <a:latin typeface="+mn-lt"/>
                          <a:cs typeface="ＭＳ Ｐゴシック"/>
                        </a:rPr>
                        <a:t>（開始年度）</a:t>
                      </a:r>
                      <a:endParaRPr lang="ja-JP" sz="1200" dirty="0">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300"/>
                        </a:lnSpc>
                        <a:spcAft>
                          <a:spcPts val="0"/>
                        </a:spcAft>
                      </a:pPr>
                      <a:r>
                        <a:rPr lang="ja-JP" sz="1200" kern="1200" dirty="0">
                          <a:effectLst/>
                          <a:latin typeface="+mn-lt"/>
                          <a:ea typeface="ＭＳ 明朝"/>
                          <a:cs typeface="Arial"/>
                        </a:rPr>
                        <a:t>取組内容</a:t>
                      </a:r>
                      <a:endParaRPr lang="ja-JP" sz="1200" dirty="0">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300"/>
                        </a:lnSpc>
                        <a:spcAft>
                          <a:spcPts val="0"/>
                        </a:spcAft>
                      </a:pPr>
                      <a:r>
                        <a:rPr lang="ja-JP" altLang="en-US" sz="1200" dirty="0" smtClean="0">
                          <a:effectLst/>
                          <a:latin typeface="+mn-lt"/>
                          <a:cs typeface="ＭＳ Ｐゴシック"/>
                        </a:rPr>
                        <a:t>評価</a:t>
                      </a:r>
                      <a:endParaRPr lang="ja-JP" sz="1200" dirty="0">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300"/>
                        </a:lnSpc>
                        <a:spcAft>
                          <a:spcPts val="0"/>
                        </a:spcAft>
                      </a:pPr>
                      <a:r>
                        <a:rPr lang="ja-JP" sz="1200" kern="1200" dirty="0" smtClean="0">
                          <a:effectLst/>
                          <a:latin typeface="+mn-lt"/>
                          <a:ea typeface="ＭＳ 明朝"/>
                          <a:cs typeface="Arial"/>
                        </a:rPr>
                        <a:t>レベル</a:t>
                      </a:r>
                      <a:endParaRPr lang="ja-JP" sz="1200" dirty="0">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300"/>
                        </a:lnSpc>
                        <a:spcAft>
                          <a:spcPts val="0"/>
                        </a:spcAft>
                      </a:pPr>
                      <a:r>
                        <a:rPr lang="ja-JP" sz="1200" kern="1200" dirty="0" smtClean="0">
                          <a:effectLst/>
                          <a:latin typeface="+mn-lt"/>
                          <a:ea typeface="ＭＳ 明朝"/>
                          <a:cs typeface="Arial"/>
                        </a:rPr>
                        <a:t>期間</a:t>
                      </a:r>
                      <a:endParaRPr lang="ja-JP" sz="1200" dirty="0">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algn="ctr">
                        <a:lnSpc>
                          <a:spcPts val="1300"/>
                        </a:lnSpc>
                        <a:spcAft>
                          <a:spcPts val="0"/>
                        </a:spcAft>
                      </a:pPr>
                      <a:r>
                        <a:rPr lang="ja-JP" altLang="en-US" sz="1200" kern="1200" dirty="0" smtClean="0">
                          <a:effectLst/>
                          <a:latin typeface="+mn-lt"/>
                          <a:ea typeface="ＭＳ 明朝"/>
                          <a:cs typeface="Arial"/>
                        </a:rPr>
                        <a:t>実施機関と</a:t>
                      </a:r>
                      <a:r>
                        <a:rPr lang="ja-JP" sz="1200" kern="1200" dirty="0" smtClean="0">
                          <a:effectLst/>
                          <a:latin typeface="+mn-lt"/>
                          <a:ea typeface="ＭＳ 明朝"/>
                          <a:cs typeface="Arial"/>
                        </a:rPr>
                        <a:t>支援</a:t>
                      </a:r>
                      <a:r>
                        <a:rPr lang="ja-JP" sz="1200" kern="1200" dirty="0">
                          <a:effectLst/>
                          <a:latin typeface="+mn-lt"/>
                          <a:ea typeface="ＭＳ 明朝"/>
                          <a:cs typeface="Arial"/>
                        </a:rPr>
                        <a:t>の対象</a:t>
                      </a:r>
                      <a:endParaRPr lang="ja-JP" sz="1200" dirty="0">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r>
              <a:tr h="1034963">
                <a:tc>
                  <a:txBody>
                    <a:bodyPr/>
                    <a:lstStyle/>
                    <a:p>
                      <a:pPr>
                        <a:lnSpc>
                          <a:spcPts val="1400"/>
                        </a:lnSpc>
                        <a:spcAft>
                          <a:spcPts val="0"/>
                        </a:spcAft>
                      </a:pPr>
                      <a:r>
                        <a:rPr lang="en-US" sz="1200" kern="1200" dirty="0" smtClean="0">
                          <a:solidFill>
                            <a:schemeClr val="tx1"/>
                          </a:solidFill>
                          <a:effectLst/>
                          <a:latin typeface="+mn-lt"/>
                          <a:ea typeface="ＭＳ 明朝"/>
                          <a:cs typeface="Arial"/>
                        </a:rPr>
                        <a:t>HRK-Audit Internationalisation </a:t>
                      </a:r>
                      <a:r>
                        <a:rPr lang="en-US" sz="1200" kern="1200" dirty="0">
                          <a:solidFill>
                            <a:schemeClr val="tx1"/>
                          </a:solidFill>
                          <a:effectLst/>
                          <a:latin typeface="+mn-lt"/>
                          <a:ea typeface="ＭＳ 明朝"/>
                          <a:cs typeface="Arial"/>
                        </a:rPr>
                        <a:t>of Universities </a:t>
                      </a:r>
                      <a:r>
                        <a:rPr lang="ja-JP" altLang="en-US" sz="1200" kern="1200" dirty="0" smtClean="0">
                          <a:solidFill>
                            <a:schemeClr val="tx1"/>
                          </a:solidFill>
                          <a:effectLst/>
                          <a:latin typeface="+mn-lt"/>
                          <a:ea typeface="ＭＳ 明朝"/>
                          <a:cs typeface="Arial"/>
                        </a:rPr>
                        <a:t>（</a:t>
                      </a:r>
                      <a:r>
                        <a:rPr lang="en-US" altLang="ja-JP" sz="1200" kern="1200" dirty="0" smtClean="0">
                          <a:solidFill>
                            <a:schemeClr val="tx1"/>
                          </a:solidFill>
                          <a:effectLst/>
                          <a:latin typeface="+mn-lt"/>
                          <a:ea typeface="ＭＳ 明朝"/>
                          <a:cs typeface="Arial"/>
                        </a:rPr>
                        <a:t>2009</a:t>
                      </a:r>
                      <a:r>
                        <a:rPr lang="ja-JP" altLang="en-US" sz="1200" kern="1200" dirty="0" smtClean="0">
                          <a:solidFill>
                            <a:schemeClr val="tx1"/>
                          </a:solidFill>
                          <a:effectLst/>
                          <a:latin typeface="+mn-lt"/>
                          <a:ea typeface="ＭＳ 明朝"/>
                          <a:cs typeface="Arial"/>
                        </a:rPr>
                        <a:t>）</a:t>
                      </a:r>
                      <a:endParaRPr lang="ja-JP" sz="1200" dirty="0">
                        <a:solidFill>
                          <a:schemeClr val="tx1"/>
                        </a:solidFill>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j-ea"/>
                          <a:ea typeface="+mj-ea"/>
                          <a:cs typeface="Arial"/>
                        </a:rPr>
                        <a:t>大学</a:t>
                      </a:r>
                      <a:r>
                        <a:rPr lang="ja-JP" sz="1200" kern="1200" dirty="0">
                          <a:solidFill>
                            <a:schemeClr val="tx1"/>
                          </a:solidFill>
                          <a:effectLst/>
                          <a:latin typeface="+mj-ea"/>
                          <a:ea typeface="+mj-ea"/>
                          <a:cs typeface="Arial"/>
                        </a:rPr>
                        <a:t>が国際化を自己評価し戦略的に国際化を促進するための</a:t>
                      </a:r>
                      <a:r>
                        <a:rPr lang="ja-JP" sz="1200" kern="1200" dirty="0" smtClean="0">
                          <a:solidFill>
                            <a:schemeClr val="tx1"/>
                          </a:solidFill>
                          <a:effectLst/>
                          <a:latin typeface="+mj-ea"/>
                          <a:ea typeface="+mj-ea"/>
                          <a:cs typeface="Arial"/>
                        </a:rPr>
                        <a:t>コンサルティングサービス</a:t>
                      </a:r>
                      <a:endParaRPr lang="en-US" altLang="ja-JP" sz="1200" kern="1200" dirty="0" smtClean="0">
                        <a:solidFill>
                          <a:schemeClr val="tx1"/>
                        </a:solidFill>
                        <a:effectLst/>
                        <a:latin typeface="+mj-ea"/>
                        <a:ea typeface="+mj-ea"/>
                        <a:cs typeface="Arial"/>
                      </a:endParaRPr>
                    </a:p>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j-ea"/>
                          <a:ea typeface="+mj-ea"/>
                          <a:cs typeface="Arial"/>
                        </a:rPr>
                        <a:t>再オーディットサービス</a:t>
                      </a:r>
                      <a:r>
                        <a:rPr lang="ja-JP" sz="1200" kern="1200" dirty="0">
                          <a:solidFill>
                            <a:schemeClr val="tx1"/>
                          </a:solidFill>
                          <a:effectLst/>
                          <a:latin typeface="+mj-ea"/>
                          <a:ea typeface="+mj-ea"/>
                          <a:cs typeface="Arial"/>
                        </a:rPr>
                        <a:t>【有料】</a:t>
                      </a:r>
                      <a:endParaRPr lang="ja-JP" sz="1200" dirty="0">
                        <a:solidFill>
                          <a:schemeClr val="tx1"/>
                        </a:solidFill>
                        <a:effectLst/>
                        <a:latin typeface="+mj-ea"/>
                        <a:ea typeface="+mj-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n-ea"/>
                          <a:ea typeface="+mn-ea"/>
                          <a:cs typeface="Arial"/>
                        </a:rPr>
                        <a:t>自己</a:t>
                      </a:r>
                      <a:r>
                        <a:rPr lang="ja-JP" sz="1200" kern="1200" dirty="0">
                          <a:solidFill>
                            <a:schemeClr val="tx1"/>
                          </a:solidFill>
                          <a:effectLst/>
                          <a:latin typeface="+mn-ea"/>
                          <a:ea typeface="+mn-ea"/>
                          <a:cs typeface="Arial"/>
                        </a:rPr>
                        <a:t>評価＋ピア（第三者）レビューと助言</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ja-JP" sz="1200" kern="1200" dirty="0">
                          <a:solidFill>
                            <a:schemeClr val="tx1"/>
                          </a:solidFill>
                          <a:effectLst/>
                          <a:latin typeface="+mn-ea"/>
                          <a:ea typeface="+mn-ea"/>
                          <a:cs typeface="Arial"/>
                        </a:rPr>
                        <a:t>機関</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en-US" sz="1200" kern="1200" dirty="0">
                          <a:solidFill>
                            <a:schemeClr val="tx1"/>
                          </a:solidFill>
                          <a:effectLst/>
                          <a:latin typeface="+mn-ea"/>
                          <a:ea typeface="+mn-ea"/>
                          <a:cs typeface="Arial"/>
                        </a:rPr>
                        <a:t>1</a:t>
                      </a:r>
                      <a:r>
                        <a:rPr lang="ja-JP" sz="1200" kern="1200" dirty="0">
                          <a:solidFill>
                            <a:schemeClr val="tx1"/>
                          </a:solidFill>
                          <a:effectLst/>
                          <a:latin typeface="+mn-ea"/>
                          <a:ea typeface="+mn-ea"/>
                          <a:cs typeface="Arial"/>
                        </a:rPr>
                        <a:t>年程度</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ja-JP" altLang="en-US" sz="1200" b="1" u="sng" kern="1200" dirty="0" smtClean="0">
                          <a:solidFill>
                            <a:schemeClr val="tx2"/>
                          </a:solidFill>
                          <a:effectLst/>
                          <a:latin typeface="+mn-ea"/>
                          <a:ea typeface="+mn-ea"/>
                          <a:cs typeface="Arial"/>
                        </a:rPr>
                        <a:t>実施機関：</a:t>
                      </a:r>
                      <a:r>
                        <a:rPr lang="en-US" altLang="ja-JP" sz="1200" kern="1200" dirty="0" smtClean="0">
                          <a:solidFill>
                            <a:schemeClr val="tx1"/>
                          </a:solidFill>
                          <a:effectLst/>
                          <a:latin typeface="+mn-ea"/>
                          <a:ea typeface="+mn-ea"/>
                          <a:cs typeface="Arial"/>
                        </a:rPr>
                        <a:t>HRK</a:t>
                      </a:r>
                      <a:r>
                        <a:rPr lang="ja-JP" altLang="en-US" sz="1200" kern="1200" dirty="0" smtClean="0">
                          <a:solidFill>
                            <a:schemeClr val="tx1"/>
                          </a:solidFill>
                          <a:effectLst/>
                          <a:latin typeface="+mn-ea"/>
                          <a:ea typeface="+mn-ea"/>
                          <a:cs typeface="Arial"/>
                        </a:rPr>
                        <a:t>（</a:t>
                      </a:r>
                      <a:r>
                        <a:rPr lang="ja-JP" altLang="en-US" sz="1200" b="1" kern="1200" dirty="0" smtClean="0">
                          <a:solidFill>
                            <a:srgbClr val="C00000"/>
                          </a:solidFill>
                          <a:effectLst/>
                          <a:latin typeface="+mn-ea"/>
                          <a:ea typeface="+mn-ea"/>
                          <a:cs typeface="Arial"/>
                        </a:rPr>
                        <a:t>ドイツ</a:t>
                      </a:r>
                      <a:r>
                        <a:rPr lang="ja-JP" altLang="en-US" sz="1200" kern="1200" dirty="0" smtClean="0">
                          <a:solidFill>
                            <a:schemeClr val="tx1"/>
                          </a:solidFill>
                          <a:effectLst/>
                          <a:latin typeface="+mn-ea"/>
                          <a:ea typeface="+mn-ea"/>
                          <a:cs typeface="Arial"/>
                        </a:rPr>
                        <a:t>大学学長会議）</a:t>
                      </a:r>
                      <a:endParaRPr lang="en-US" altLang="ja-JP" sz="1200" kern="1200" dirty="0" smtClean="0">
                        <a:solidFill>
                          <a:schemeClr val="tx1"/>
                        </a:solidFill>
                        <a:effectLst/>
                        <a:latin typeface="+mn-ea"/>
                        <a:ea typeface="+mn-ea"/>
                        <a:cs typeface="Arial"/>
                      </a:endParaRPr>
                    </a:p>
                    <a:p>
                      <a:pPr>
                        <a:lnSpc>
                          <a:spcPts val="1400"/>
                        </a:lnSpc>
                        <a:spcAft>
                          <a:spcPts val="0"/>
                        </a:spcAft>
                      </a:pPr>
                      <a:r>
                        <a:rPr lang="ja-JP" altLang="en-US" sz="1200" b="1" u="sng" kern="1200" dirty="0" smtClean="0">
                          <a:solidFill>
                            <a:schemeClr val="tx1"/>
                          </a:solidFill>
                          <a:effectLst/>
                          <a:latin typeface="+mn-ea"/>
                          <a:ea typeface="+mn-ea"/>
                          <a:cs typeface="Arial"/>
                        </a:rPr>
                        <a:t>対象：</a:t>
                      </a:r>
                      <a:r>
                        <a:rPr lang="en-US" altLang="ja-JP" sz="1200" kern="1200" dirty="0" smtClean="0">
                          <a:solidFill>
                            <a:schemeClr val="tx1"/>
                          </a:solidFill>
                          <a:effectLst/>
                          <a:latin typeface="+mn-ea"/>
                          <a:ea typeface="+mn-ea"/>
                          <a:cs typeface="Arial"/>
                        </a:rPr>
                        <a:t>H</a:t>
                      </a:r>
                      <a:r>
                        <a:rPr lang="en-US" sz="1200" kern="1200" dirty="0" smtClean="0">
                          <a:solidFill>
                            <a:schemeClr val="tx1"/>
                          </a:solidFill>
                          <a:effectLst/>
                          <a:latin typeface="+mn-ea"/>
                          <a:ea typeface="+mn-ea"/>
                          <a:cs typeface="Arial"/>
                        </a:rPr>
                        <a:t>RK</a:t>
                      </a:r>
                      <a:r>
                        <a:rPr lang="ja-JP" sz="1200" kern="1200" dirty="0" smtClean="0">
                          <a:solidFill>
                            <a:schemeClr val="tx1"/>
                          </a:solidFill>
                          <a:effectLst/>
                          <a:latin typeface="+mn-ea"/>
                          <a:ea typeface="+mn-ea"/>
                          <a:cs typeface="Arial"/>
                        </a:rPr>
                        <a:t>の</a:t>
                      </a:r>
                      <a:r>
                        <a:rPr lang="ja-JP" sz="1200" kern="1200" dirty="0">
                          <a:solidFill>
                            <a:schemeClr val="tx1"/>
                          </a:solidFill>
                          <a:effectLst/>
                          <a:latin typeface="+mn-ea"/>
                          <a:ea typeface="+mn-ea"/>
                          <a:cs typeface="Arial"/>
                        </a:rPr>
                        <a:t>メンバー高等教育</a:t>
                      </a:r>
                      <a:r>
                        <a:rPr lang="ja-JP" sz="1200" kern="1200" dirty="0" smtClean="0">
                          <a:solidFill>
                            <a:schemeClr val="tx1"/>
                          </a:solidFill>
                          <a:effectLst/>
                          <a:latin typeface="+mn-ea"/>
                          <a:ea typeface="+mn-ea"/>
                          <a:cs typeface="Arial"/>
                        </a:rPr>
                        <a:t>機関</a:t>
                      </a:r>
                      <a:endParaRPr lang="en-US" altLang="ja-JP" sz="1200" kern="1200" dirty="0" smtClean="0">
                        <a:solidFill>
                          <a:schemeClr val="tx1"/>
                        </a:solidFill>
                        <a:effectLst/>
                        <a:latin typeface="+mn-ea"/>
                        <a:ea typeface="+mn-ea"/>
                        <a:cs typeface="Arial"/>
                      </a:endParaRPr>
                    </a:p>
                    <a:p>
                      <a:pPr>
                        <a:lnSpc>
                          <a:spcPts val="1400"/>
                        </a:lnSpc>
                        <a:spcAft>
                          <a:spcPts val="0"/>
                        </a:spcAft>
                      </a:pPr>
                      <a:r>
                        <a:rPr lang="ja-JP" sz="1200" kern="1200" dirty="0" smtClean="0">
                          <a:solidFill>
                            <a:schemeClr val="tx1"/>
                          </a:solidFill>
                          <a:effectLst/>
                          <a:latin typeface="+mn-ea"/>
                          <a:ea typeface="+mn-ea"/>
                          <a:cs typeface="Arial"/>
                        </a:rPr>
                        <a:t>【</a:t>
                      </a:r>
                      <a:r>
                        <a:rPr lang="ja-JP" sz="1200" kern="1200" dirty="0">
                          <a:solidFill>
                            <a:schemeClr val="tx1"/>
                          </a:solidFill>
                          <a:effectLst/>
                          <a:latin typeface="+mn-ea"/>
                          <a:ea typeface="+mn-ea"/>
                          <a:cs typeface="Arial"/>
                        </a:rPr>
                        <a:t>無料</a:t>
                      </a:r>
                      <a:r>
                        <a:rPr lang="ja-JP" sz="1200" kern="1200" dirty="0" smtClean="0">
                          <a:solidFill>
                            <a:schemeClr val="tx1"/>
                          </a:solidFill>
                          <a:effectLst/>
                          <a:latin typeface="+mn-ea"/>
                          <a:ea typeface="+mn-ea"/>
                          <a:cs typeface="Arial"/>
                        </a:rPr>
                        <a:t>】</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074220">
                <a:tc>
                  <a:txBody>
                    <a:bodyPr/>
                    <a:lstStyle/>
                    <a:p>
                      <a:pPr>
                        <a:lnSpc>
                          <a:spcPts val="1400"/>
                        </a:lnSpc>
                        <a:spcAft>
                          <a:spcPts val="0"/>
                        </a:spcAft>
                      </a:pPr>
                      <a:r>
                        <a:rPr lang="en-US" sz="1200" kern="1200" dirty="0" smtClean="0">
                          <a:solidFill>
                            <a:schemeClr val="tx1"/>
                          </a:solidFill>
                          <a:effectLst/>
                          <a:latin typeface="+mn-lt"/>
                          <a:ea typeface="ＭＳ 明朝"/>
                          <a:cs typeface="Arial"/>
                        </a:rPr>
                        <a:t>Internationalization </a:t>
                      </a:r>
                      <a:r>
                        <a:rPr lang="en-US" sz="1200" kern="1200" dirty="0">
                          <a:solidFill>
                            <a:schemeClr val="tx1"/>
                          </a:solidFill>
                          <a:effectLst/>
                          <a:latin typeface="+mn-lt"/>
                          <a:ea typeface="ＭＳ 明朝"/>
                          <a:cs typeface="Arial"/>
                        </a:rPr>
                        <a:t>Strategies Advisory Service</a:t>
                      </a:r>
                      <a:r>
                        <a:rPr lang="ja-JP" sz="1200" kern="1200" dirty="0">
                          <a:solidFill>
                            <a:schemeClr val="tx1"/>
                          </a:solidFill>
                          <a:effectLst/>
                          <a:latin typeface="+mn-lt"/>
                          <a:ea typeface="ＭＳ 明朝"/>
                          <a:cs typeface="Arial"/>
                        </a:rPr>
                        <a:t>（</a:t>
                      </a:r>
                      <a:r>
                        <a:rPr lang="en-US" sz="1200" kern="1200" dirty="0">
                          <a:solidFill>
                            <a:schemeClr val="tx1"/>
                          </a:solidFill>
                          <a:effectLst/>
                          <a:latin typeface="+mn-lt"/>
                          <a:ea typeface="ＭＳ 明朝"/>
                          <a:cs typeface="Arial"/>
                        </a:rPr>
                        <a:t>ISAS</a:t>
                      </a:r>
                      <a:r>
                        <a:rPr lang="ja-JP" sz="1200" kern="1200" dirty="0">
                          <a:solidFill>
                            <a:schemeClr val="tx1"/>
                          </a:solidFill>
                          <a:effectLst/>
                          <a:latin typeface="+mn-lt"/>
                          <a:ea typeface="ＭＳ 明朝"/>
                          <a:cs typeface="Arial"/>
                        </a:rPr>
                        <a:t>）</a:t>
                      </a:r>
                      <a:r>
                        <a:rPr lang="ja-JP" sz="1200" kern="1200" dirty="0">
                          <a:solidFill>
                            <a:schemeClr val="tx1"/>
                          </a:solidFill>
                          <a:effectLst/>
                          <a:latin typeface="+mn-lt"/>
                          <a:ea typeface="Century"/>
                          <a:cs typeface="Arial"/>
                        </a:rPr>
                        <a:t> </a:t>
                      </a:r>
                      <a:r>
                        <a:rPr lang="ja-JP" altLang="en-US" sz="1200" kern="1200" dirty="0" smtClean="0">
                          <a:solidFill>
                            <a:schemeClr val="tx1"/>
                          </a:solidFill>
                          <a:effectLst/>
                          <a:latin typeface="+mn-lt"/>
                          <a:ea typeface="Century"/>
                          <a:cs typeface="Arial"/>
                        </a:rPr>
                        <a:t>（</a:t>
                      </a:r>
                      <a:r>
                        <a:rPr lang="en-US" altLang="ja-JP" sz="1200" kern="1200" dirty="0" smtClean="0">
                          <a:solidFill>
                            <a:schemeClr val="tx1"/>
                          </a:solidFill>
                          <a:effectLst/>
                          <a:latin typeface="+mn-lt"/>
                          <a:ea typeface="Century"/>
                          <a:cs typeface="Arial"/>
                        </a:rPr>
                        <a:t>2010</a:t>
                      </a:r>
                      <a:r>
                        <a:rPr lang="ja-JP" altLang="en-US" sz="1200" kern="1200" dirty="0" smtClean="0">
                          <a:solidFill>
                            <a:schemeClr val="tx1"/>
                          </a:solidFill>
                          <a:effectLst/>
                          <a:latin typeface="+mn-lt"/>
                          <a:ea typeface="Century"/>
                          <a:cs typeface="Arial"/>
                        </a:rPr>
                        <a:t>）</a:t>
                      </a:r>
                      <a:endParaRPr lang="ja-JP" sz="1200" dirty="0">
                        <a:solidFill>
                          <a:schemeClr val="tx1"/>
                        </a:solidFill>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j-ea"/>
                          <a:ea typeface="+mj-ea"/>
                          <a:cs typeface="Arial"/>
                        </a:rPr>
                        <a:t>大学</a:t>
                      </a:r>
                      <a:r>
                        <a:rPr lang="ja-JP" sz="1200" kern="1200" dirty="0">
                          <a:solidFill>
                            <a:schemeClr val="tx1"/>
                          </a:solidFill>
                          <a:effectLst/>
                          <a:latin typeface="+mj-ea"/>
                          <a:ea typeface="+mj-ea"/>
                          <a:cs typeface="Arial"/>
                        </a:rPr>
                        <a:t>が国際化を自己評価し戦略的に国際化を促進するためのコンサルティングサービス</a:t>
                      </a:r>
                      <a:endParaRPr lang="ja-JP" sz="1200" dirty="0">
                        <a:solidFill>
                          <a:schemeClr val="tx1"/>
                        </a:solidFill>
                        <a:effectLst/>
                        <a:latin typeface="+mj-ea"/>
                        <a:ea typeface="+mj-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n-ea"/>
                          <a:ea typeface="+mn-ea"/>
                          <a:cs typeface="Arial"/>
                        </a:rPr>
                        <a:t>自己</a:t>
                      </a:r>
                      <a:r>
                        <a:rPr lang="ja-JP" sz="1200" kern="1200" dirty="0">
                          <a:solidFill>
                            <a:schemeClr val="tx1"/>
                          </a:solidFill>
                          <a:effectLst/>
                          <a:latin typeface="+mn-ea"/>
                          <a:ea typeface="+mn-ea"/>
                          <a:cs typeface="Arial"/>
                        </a:rPr>
                        <a:t>評価＋ピア（第三者）レビューと助言</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ja-JP" sz="1200" kern="1200" dirty="0">
                          <a:solidFill>
                            <a:schemeClr val="tx1"/>
                          </a:solidFill>
                          <a:effectLst/>
                          <a:latin typeface="+mn-ea"/>
                          <a:ea typeface="+mn-ea"/>
                          <a:cs typeface="Arial"/>
                        </a:rPr>
                        <a:t>機関</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en-US" sz="1200" kern="1200" dirty="0">
                          <a:solidFill>
                            <a:schemeClr val="tx1"/>
                          </a:solidFill>
                          <a:effectLst/>
                          <a:latin typeface="+mn-ea"/>
                          <a:ea typeface="+mn-ea"/>
                          <a:cs typeface="Arial"/>
                        </a:rPr>
                        <a:t>1</a:t>
                      </a:r>
                      <a:r>
                        <a:rPr lang="ja-JP" sz="1200" kern="1200" dirty="0">
                          <a:solidFill>
                            <a:schemeClr val="tx1"/>
                          </a:solidFill>
                          <a:effectLst/>
                          <a:latin typeface="+mn-ea"/>
                          <a:ea typeface="+mn-ea"/>
                          <a:cs typeface="Arial"/>
                        </a:rPr>
                        <a:t>年程度</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ja-JP" altLang="en-US" sz="1200" b="1" u="sng" kern="1200" dirty="0" smtClean="0">
                          <a:solidFill>
                            <a:schemeClr val="tx1"/>
                          </a:solidFill>
                          <a:effectLst/>
                          <a:latin typeface="+mn-ea"/>
                          <a:ea typeface="+mn-ea"/>
                          <a:cs typeface="Arial"/>
                        </a:rPr>
                        <a:t>実施機関：</a:t>
                      </a:r>
                      <a:r>
                        <a:rPr lang="en-US" altLang="ja-JP" sz="1200" kern="1200" dirty="0" smtClean="0">
                          <a:solidFill>
                            <a:schemeClr val="tx1"/>
                          </a:solidFill>
                          <a:effectLst/>
                          <a:latin typeface="+mn-ea"/>
                          <a:ea typeface="+mn-ea"/>
                          <a:cs typeface="Arial"/>
                        </a:rPr>
                        <a:t>IAU</a:t>
                      </a:r>
                      <a:r>
                        <a:rPr lang="ja-JP" altLang="en-US" sz="1200" kern="1200" dirty="0" smtClean="0">
                          <a:solidFill>
                            <a:schemeClr val="tx1"/>
                          </a:solidFill>
                          <a:effectLst/>
                          <a:latin typeface="+mn-ea"/>
                          <a:ea typeface="+mn-ea"/>
                          <a:cs typeface="Arial"/>
                        </a:rPr>
                        <a:t>（ユネスコの諮問機関国際大学協会）</a:t>
                      </a:r>
                      <a:endParaRPr lang="en-US" altLang="ja-JP" sz="1200" kern="1200" dirty="0" smtClean="0">
                        <a:solidFill>
                          <a:schemeClr val="tx1"/>
                        </a:solidFill>
                        <a:effectLst/>
                        <a:latin typeface="+mn-ea"/>
                        <a:ea typeface="+mn-ea"/>
                        <a:cs typeface="Arial"/>
                      </a:endParaRPr>
                    </a:p>
                    <a:p>
                      <a:pPr>
                        <a:lnSpc>
                          <a:spcPts val="1400"/>
                        </a:lnSpc>
                        <a:spcAft>
                          <a:spcPts val="0"/>
                        </a:spcAft>
                      </a:pPr>
                      <a:r>
                        <a:rPr lang="ja-JP" sz="1200" b="1" u="sng" kern="1200" dirty="0" smtClean="0">
                          <a:solidFill>
                            <a:schemeClr val="tx1"/>
                          </a:solidFill>
                          <a:effectLst/>
                          <a:latin typeface="+mn-ea"/>
                          <a:ea typeface="+mn-ea"/>
                          <a:cs typeface="Arial"/>
                        </a:rPr>
                        <a:t>主対象</a:t>
                      </a:r>
                      <a:r>
                        <a:rPr lang="ja-JP" altLang="en-US" sz="1200" b="1" u="sng" kern="1200" dirty="0" smtClean="0">
                          <a:solidFill>
                            <a:schemeClr val="tx1"/>
                          </a:solidFill>
                          <a:effectLst/>
                          <a:latin typeface="+mn-ea"/>
                          <a:ea typeface="+mn-ea"/>
                          <a:cs typeface="Arial"/>
                        </a:rPr>
                        <a:t>：</a:t>
                      </a:r>
                      <a:r>
                        <a:rPr lang="ja-JP" altLang="en-US" sz="1200" b="1" kern="1200" dirty="0" smtClean="0">
                          <a:solidFill>
                            <a:srgbClr val="C00000"/>
                          </a:solidFill>
                          <a:effectLst/>
                          <a:latin typeface="+mn-ea"/>
                          <a:ea typeface="+mn-ea"/>
                          <a:cs typeface="Arial"/>
                        </a:rPr>
                        <a:t>世界</a:t>
                      </a:r>
                      <a:r>
                        <a:rPr lang="ja-JP" altLang="en-US" sz="1200" kern="1200" dirty="0" smtClean="0">
                          <a:solidFill>
                            <a:schemeClr val="tx1"/>
                          </a:solidFill>
                          <a:effectLst/>
                          <a:latin typeface="+mn-ea"/>
                          <a:ea typeface="+mn-ea"/>
                          <a:cs typeface="Arial"/>
                        </a:rPr>
                        <a:t>の</a:t>
                      </a:r>
                      <a:r>
                        <a:rPr lang="en-US" sz="1200" kern="1200" dirty="0" smtClean="0">
                          <a:solidFill>
                            <a:schemeClr val="tx1"/>
                          </a:solidFill>
                          <a:effectLst/>
                          <a:latin typeface="+mn-ea"/>
                          <a:ea typeface="+mn-ea"/>
                          <a:cs typeface="Arial"/>
                        </a:rPr>
                        <a:t>IAU</a:t>
                      </a:r>
                      <a:r>
                        <a:rPr lang="ja-JP" sz="1200" kern="1200" dirty="0">
                          <a:solidFill>
                            <a:schemeClr val="tx1"/>
                          </a:solidFill>
                          <a:effectLst/>
                          <a:latin typeface="+mn-ea"/>
                          <a:ea typeface="+mn-ea"/>
                          <a:cs typeface="Arial"/>
                        </a:rPr>
                        <a:t>のメンバー</a:t>
                      </a:r>
                      <a:r>
                        <a:rPr lang="ja-JP" sz="1200" kern="1200" dirty="0" smtClean="0">
                          <a:solidFill>
                            <a:schemeClr val="tx1"/>
                          </a:solidFill>
                          <a:effectLst/>
                          <a:latin typeface="+mn-ea"/>
                          <a:ea typeface="+mn-ea"/>
                          <a:cs typeface="Arial"/>
                        </a:rPr>
                        <a:t>大学（</a:t>
                      </a:r>
                      <a:r>
                        <a:rPr lang="en-US" sz="1200" kern="1200" dirty="0">
                          <a:solidFill>
                            <a:schemeClr val="tx1"/>
                          </a:solidFill>
                          <a:effectLst/>
                          <a:latin typeface="+mn-ea"/>
                          <a:ea typeface="+mn-ea"/>
                          <a:cs typeface="Arial"/>
                        </a:rPr>
                        <a:t>IAU</a:t>
                      </a:r>
                      <a:r>
                        <a:rPr lang="ja-JP" sz="1200" kern="1200" dirty="0">
                          <a:solidFill>
                            <a:schemeClr val="tx1"/>
                          </a:solidFill>
                          <a:effectLst/>
                          <a:latin typeface="+mn-ea"/>
                          <a:ea typeface="+mn-ea"/>
                          <a:cs typeface="Arial"/>
                        </a:rPr>
                        <a:t>のメンバー以外も可</a:t>
                      </a:r>
                      <a:r>
                        <a:rPr lang="ja-JP" sz="1200" kern="1200" dirty="0" smtClean="0">
                          <a:solidFill>
                            <a:schemeClr val="tx1"/>
                          </a:solidFill>
                          <a:effectLst/>
                          <a:latin typeface="+mn-ea"/>
                          <a:ea typeface="+mn-ea"/>
                          <a:cs typeface="Arial"/>
                        </a:rPr>
                        <a:t>）</a:t>
                      </a:r>
                      <a:endParaRPr lang="ja-JP" sz="1200" dirty="0">
                        <a:solidFill>
                          <a:schemeClr val="tx1"/>
                        </a:solidFill>
                        <a:effectLst/>
                        <a:latin typeface="+mn-ea"/>
                        <a:ea typeface="+mn-ea"/>
                        <a:cs typeface="ＭＳ Ｐゴシック"/>
                      </a:endParaRPr>
                    </a:p>
                    <a:p>
                      <a:pPr>
                        <a:lnSpc>
                          <a:spcPts val="1400"/>
                        </a:lnSpc>
                        <a:spcAft>
                          <a:spcPts val="0"/>
                        </a:spcAft>
                      </a:pPr>
                      <a:r>
                        <a:rPr lang="ja-JP" sz="1200" kern="1200" dirty="0">
                          <a:solidFill>
                            <a:schemeClr val="tx1"/>
                          </a:solidFill>
                          <a:effectLst/>
                          <a:latin typeface="+mn-ea"/>
                          <a:ea typeface="+mn-ea"/>
                          <a:cs typeface="Arial"/>
                        </a:rPr>
                        <a:t>【有料】 </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992171">
                <a:tc>
                  <a:txBody>
                    <a:bodyPr/>
                    <a:lstStyle/>
                    <a:p>
                      <a:pPr>
                        <a:lnSpc>
                          <a:spcPts val="1400"/>
                        </a:lnSpc>
                        <a:spcAft>
                          <a:spcPts val="0"/>
                        </a:spcAft>
                      </a:pPr>
                      <a:r>
                        <a:rPr lang="en-US" sz="1200" kern="1200" dirty="0">
                          <a:solidFill>
                            <a:schemeClr val="tx1"/>
                          </a:solidFill>
                          <a:effectLst/>
                          <a:latin typeface="+mn-lt"/>
                          <a:ea typeface="ＭＳ 明朝"/>
                          <a:cs typeface="Arial"/>
                        </a:rPr>
                        <a:t>ACA </a:t>
                      </a:r>
                      <a:r>
                        <a:rPr lang="en-US" sz="1200" kern="1200" dirty="0" smtClean="0">
                          <a:solidFill>
                            <a:schemeClr val="tx1"/>
                          </a:solidFill>
                          <a:effectLst/>
                          <a:latin typeface="+mn-lt"/>
                          <a:ea typeface="ＭＳ 明朝"/>
                          <a:cs typeface="Arial"/>
                        </a:rPr>
                        <a:t>Internationalisation </a:t>
                      </a:r>
                      <a:r>
                        <a:rPr lang="en-US" sz="1200" kern="1200" dirty="0">
                          <a:solidFill>
                            <a:schemeClr val="tx1"/>
                          </a:solidFill>
                          <a:effectLst/>
                          <a:latin typeface="+mn-lt"/>
                          <a:ea typeface="ＭＳ 明朝"/>
                          <a:cs typeface="Arial"/>
                        </a:rPr>
                        <a:t>Monitor</a:t>
                      </a:r>
                      <a:r>
                        <a:rPr lang="ja-JP" sz="1200" kern="1200" dirty="0">
                          <a:solidFill>
                            <a:schemeClr val="tx1"/>
                          </a:solidFill>
                          <a:effectLst/>
                          <a:latin typeface="+mn-lt"/>
                          <a:ea typeface="ＭＳ 明朝"/>
                          <a:cs typeface="Arial"/>
                        </a:rPr>
                        <a:t>（</a:t>
                      </a:r>
                      <a:r>
                        <a:rPr lang="en-US" sz="1200" kern="1200" dirty="0">
                          <a:solidFill>
                            <a:schemeClr val="tx1"/>
                          </a:solidFill>
                          <a:effectLst/>
                          <a:latin typeface="+mn-lt"/>
                          <a:ea typeface="ＭＳ 明朝"/>
                          <a:cs typeface="Arial"/>
                        </a:rPr>
                        <a:t>AIM</a:t>
                      </a:r>
                      <a:r>
                        <a:rPr lang="ja-JP" sz="1200" kern="1200" dirty="0" smtClean="0">
                          <a:solidFill>
                            <a:schemeClr val="tx1"/>
                          </a:solidFill>
                          <a:effectLst/>
                          <a:latin typeface="+mn-lt"/>
                          <a:ea typeface="ＭＳ 明朝"/>
                          <a:cs typeface="Arial"/>
                        </a:rPr>
                        <a:t>）</a:t>
                      </a:r>
                      <a:r>
                        <a:rPr lang="ja-JP" altLang="en-US" sz="1200" kern="1200" dirty="0" smtClean="0">
                          <a:solidFill>
                            <a:schemeClr val="tx1"/>
                          </a:solidFill>
                          <a:effectLst/>
                          <a:latin typeface="+mn-lt"/>
                          <a:ea typeface="ＭＳ 明朝"/>
                          <a:cs typeface="Arial"/>
                        </a:rPr>
                        <a:t>（</a:t>
                      </a:r>
                      <a:r>
                        <a:rPr lang="en-US" altLang="ja-JP" sz="1200" kern="1200" dirty="0" smtClean="0">
                          <a:solidFill>
                            <a:schemeClr val="tx1"/>
                          </a:solidFill>
                          <a:effectLst/>
                          <a:latin typeface="+mn-lt"/>
                          <a:ea typeface="ＭＳ 明朝"/>
                          <a:cs typeface="Arial"/>
                        </a:rPr>
                        <a:t>2011</a:t>
                      </a:r>
                      <a:r>
                        <a:rPr lang="ja-JP" altLang="en-US" sz="1200" kern="1200" dirty="0" smtClean="0">
                          <a:solidFill>
                            <a:schemeClr val="tx1"/>
                          </a:solidFill>
                          <a:effectLst/>
                          <a:latin typeface="+mn-lt"/>
                          <a:ea typeface="ＭＳ 明朝"/>
                          <a:cs typeface="Arial"/>
                        </a:rPr>
                        <a:t>）</a:t>
                      </a:r>
                      <a:r>
                        <a:rPr lang="ja-JP" sz="1200" kern="1200" dirty="0" smtClean="0">
                          <a:solidFill>
                            <a:schemeClr val="tx1"/>
                          </a:solidFill>
                          <a:effectLst/>
                          <a:latin typeface="+mn-lt"/>
                          <a:ea typeface="Century"/>
                          <a:cs typeface="Arial"/>
                        </a:rPr>
                        <a:t> </a:t>
                      </a:r>
                      <a:endParaRPr lang="ja-JP" sz="1200" dirty="0">
                        <a:solidFill>
                          <a:schemeClr val="tx1"/>
                        </a:solidFill>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j-ea"/>
                          <a:ea typeface="+mj-ea"/>
                          <a:cs typeface="Arial"/>
                        </a:rPr>
                        <a:t>大学</a:t>
                      </a:r>
                      <a:r>
                        <a:rPr lang="ja-JP" sz="1200" kern="1200" dirty="0">
                          <a:solidFill>
                            <a:schemeClr val="tx1"/>
                          </a:solidFill>
                          <a:effectLst/>
                          <a:latin typeface="+mj-ea"/>
                          <a:ea typeface="+mj-ea"/>
                          <a:cs typeface="Arial"/>
                        </a:rPr>
                        <a:t>が国際化を自己評価し</a:t>
                      </a:r>
                      <a:r>
                        <a:rPr lang="ja-JP" sz="1200" kern="1200" dirty="0" smtClean="0">
                          <a:solidFill>
                            <a:schemeClr val="tx1"/>
                          </a:solidFill>
                          <a:effectLst/>
                          <a:latin typeface="+mj-ea"/>
                          <a:ea typeface="+mj-ea"/>
                          <a:cs typeface="Arial"/>
                        </a:rPr>
                        <a:t>戦略的</a:t>
                      </a:r>
                      <a:r>
                        <a:rPr lang="ja-JP" sz="1200" kern="1200" dirty="0">
                          <a:solidFill>
                            <a:schemeClr val="tx1"/>
                          </a:solidFill>
                          <a:effectLst/>
                          <a:latin typeface="+mj-ea"/>
                          <a:ea typeface="+mj-ea"/>
                          <a:cs typeface="Arial"/>
                        </a:rPr>
                        <a:t>に国際化を促進するためのコンサルティングサービス</a:t>
                      </a:r>
                      <a:endParaRPr lang="ja-JP" sz="1200" dirty="0">
                        <a:solidFill>
                          <a:schemeClr val="tx1"/>
                        </a:solidFill>
                        <a:effectLst/>
                        <a:latin typeface="+mj-ea"/>
                        <a:ea typeface="+mj-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n-ea"/>
                          <a:ea typeface="+mn-ea"/>
                          <a:cs typeface="Arial"/>
                        </a:rPr>
                        <a:t>自己</a:t>
                      </a:r>
                      <a:r>
                        <a:rPr lang="ja-JP" sz="1200" kern="1200" dirty="0">
                          <a:solidFill>
                            <a:schemeClr val="tx1"/>
                          </a:solidFill>
                          <a:effectLst/>
                          <a:latin typeface="+mn-ea"/>
                          <a:ea typeface="+mn-ea"/>
                          <a:cs typeface="Arial"/>
                        </a:rPr>
                        <a:t>評価＋ピア（第三者）レビューと助言</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ja-JP" sz="1200" kern="1200" dirty="0">
                          <a:solidFill>
                            <a:schemeClr val="tx1"/>
                          </a:solidFill>
                          <a:effectLst/>
                          <a:latin typeface="+mn-ea"/>
                          <a:ea typeface="+mn-ea"/>
                          <a:cs typeface="Arial"/>
                        </a:rPr>
                        <a:t>機関</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en-US" sz="1200" kern="1200" dirty="0">
                          <a:solidFill>
                            <a:schemeClr val="tx1"/>
                          </a:solidFill>
                          <a:effectLst/>
                          <a:latin typeface="+mn-ea"/>
                          <a:ea typeface="+mn-ea"/>
                          <a:cs typeface="Arial"/>
                        </a:rPr>
                        <a:t>3</a:t>
                      </a:r>
                      <a:r>
                        <a:rPr lang="ja-JP" sz="1200" kern="1200" dirty="0">
                          <a:solidFill>
                            <a:schemeClr val="tx1"/>
                          </a:solidFill>
                          <a:effectLst/>
                          <a:latin typeface="+mn-ea"/>
                          <a:ea typeface="+mn-ea"/>
                          <a:cs typeface="Arial"/>
                        </a:rPr>
                        <a:t>～</a:t>
                      </a:r>
                      <a:r>
                        <a:rPr lang="en-US" sz="1200" kern="1200" dirty="0">
                          <a:solidFill>
                            <a:schemeClr val="tx1"/>
                          </a:solidFill>
                          <a:effectLst/>
                          <a:latin typeface="+mn-ea"/>
                          <a:ea typeface="+mn-ea"/>
                          <a:cs typeface="Arial"/>
                        </a:rPr>
                        <a:t>4</a:t>
                      </a:r>
                      <a:r>
                        <a:rPr lang="ja-JP" sz="1200" kern="1200" dirty="0">
                          <a:solidFill>
                            <a:schemeClr val="tx1"/>
                          </a:solidFill>
                          <a:effectLst/>
                          <a:latin typeface="+mn-ea"/>
                          <a:ea typeface="+mn-ea"/>
                          <a:cs typeface="Arial"/>
                        </a:rPr>
                        <a:t>か月</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ja-JP" altLang="en-US" sz="1200" b="1" u="sng" kern="1200" dirty="0" smtClean="0">
                          <a:solidFill>
                            <a:schemeClr val="tx1"/>
                          </a:solidFill>
                          <a:effectLst/>
                          <a:latin typeface="+mn-ea"/>
                          <a:ea typeface="+mn-ea"/>
                          <a:cs typeface="Arial"/>
                        </a:rPr>
                        <a:t>実施機関：</a:t>
                      </a:r>
                      <a:r>
                        <a:rPr lang="en-US" altLang="ja-JP" sz="1200" kern="1200" dirty="0" smtClean="0">
                          <a:solidFill>
                            <a:schemeClr val="tx1"/>
                          </a:solidFill>
                          <a:effectLst/>
                          <a:latin typeface="+mn-ea"/>
                          <a:ea typeface="+mn-ea"/>
                          <a:cs typeface="Arial"/>
                        </a:rPr>
                        <a:t>ACA</a:t>
                      </a:r>
                      <a:r>
                        <a:rPr lang="ja-JP" altLang="en-US" sz="1200" kern="1200" dirty="0" smtClean="0">
                          <a:solidFill>
                            <a:schemeClr val="tx1"/>
                          </a:solidFill>
                          <a:effectLst/>
                          <a:latin typeface="+mn-ea"/>
                          <a:ea typeface="+mn-ea"/>
                          <a:cs typeface="Arial"/>
                        </a:rPr>
                        <a:t>（ヨーロッパ学術協力協会）</a:t>
                      </a:r>
                      <a:endParaRPr lang="en-US" altLang="ja-JP" sz="1200" kern="1200" dirty="0" smtClean="0">
                        <a:solidFill>
                          <a:schemeClr val="tx1"/>
                        </a:solidFill>
                        <a:effectLst/>
                        <a:latin typeface="+mn-ea"/>
                        <a:ea typeface="+mn-ea"/>
                        <a:cs typeface="Arial"/>
                      </a:endParaRPr>
                    </a:p>
                    <a:p>
                      <a:pPr>
                        <a:lnSpc>
                          <a:spcPts val="1400"/>
                        </a:lnSpc>
                        <a:spcAft>
                          <a:spcPts val="0"/>
                        </a:spcAft>
                      </a:pPr>
                      <a:r>
                        <a:rPr lang="ja-JP" sz="1200" b="1" u="sng" kern="1200" dirty="0" smtClean="0">
                          <a:solidFill>
                            <a:schemeClr val="tx1"/>
                          </a:solidFill>
                          <a:effectLst/>
                          <a:latin typeface="+mn-ea"/>
                          <a:ea typeface="+mn-ea"/>
                          <a:cs typeface="Arial"/>
                        </a:rPr>
                        <a:t>主対象</a:t>
                      </a:r>
                      <a:r>
                        <a:rPr lang="ja-JP" altLang="en-US" sz="1200" b="1" u="sng" kern="1200" dirty="0" smtClean="0">
                          <a:solidFill>
                            <a:schemeClr val="tx1"/>
                          </a:solidFill>
                          <a:effectLst/>
                          <a:latin typeface="+mn-ea"/>
                          <a:ea typeface="+mn-ea"/>
                          <a:cs typeface="Arial"/>
                        </a:rPr>
                        <a:t>：</a:t>
                      </a:r>
                      <a:r>
                        <a:rPr lang="ja-JP" sz="1200" b="1" kern="1200" dirty="0" smtClean="0">
                          <a:solidFill>
                            <a:srgbClr val="C00000"/>
                          </a:solidFill>
                          <a:effectLst/>
                          <a:latin typeface="+mn-ea"/>
                          <a:ea typeface="+mn-ea"/>
                          <a:cs typeface="Arial"/>
                        </a:rPr>
                        <a:t>欧州</a:t>
                      </a:r>
                      <a:r>
                        <a:rPr lang="ja-JP" sz="1200" kern="1200" dirty="0">
                          <a:solidFill>
                            <a:schemeClr val="tx1"/>
                          </a:solidFill>
                          <a:effectLst/>
                          <a:latin typeface="+mn-ea"/>
                          <a:ea typeface="+mn-ea"/>
                          <a:cs typeface="Arial"/>
                        </a:rPr>
                        <a:t>の</a:t>
                      </a:r>
                      <a:r>
                        <a:rPr lang="ja-JP" sz="1200" kern="1200" dirty="0" smtClean="0">
                          <a:solidFill>
                            <a:schemeClr val="tx1"/>
                          </a:solidFill>
                          <a:effectLst/>
                          <a:latin typeface="+mn-ea"/>
                          <a:ea typeface="+mn-ea"/>
                          <a:cs typeface="Arial"/>
                        </a:rPr>
                        <a:t>大学（</a:t>
                      </a:r>
                      <a:r>
                        <a:rPr lang="ja-JP" sz="1200" kern="1200" dirty="0">
                          <a:solidFill>
                            <a:schemeClr val="tx1"/>
                          </a:solidFill>
                          <a:effectLst/>
                          <a:latin typeface="+mn-ea"/>
                          <a:ea typeface="+mn-ea"/>
                          <a:cs typeface="Arial"/>
                        </a:rPr>
                        <a:t>欧州外の大学も場合によっては可</a:t>
                      </a:r>
                      <a:r>
                        <a:rPr lang="ja-JP" sz="1200" kern="1200" dirty="0" smtClean="0">
                          <a:solidFill>
                            <a:schemeClr val="tx1"/>
                          </a:solidFill>
                          <a:effectLst/>
                          <a:latin typeface="+mn-ea"/>
                          <a:ea typeface="+mn-ea"/>
                          <a:cs typeface="Arial"/>
                        </a:rPr>
                        <a:t>）</a:t>
                      </a:r>
                      <a:endParaRPr lang="en-US" altLang="ja-JP" sz="1200" kern="1200" dirty="0" smtClean="0">
                        <a:solidFill>
                          <a:schemeClr val="tx1"/>
                        </a:solidFill>
                        <a:effectLst/>
                        <a:latin typeface="+mn-ea"/>
                        <a:ea typeface="+mn-ea"/>
                        <a:cs typeface="Arial"/>
                      </a:endParaRPr>
                    </a:p>
                    <a:p>
                      <a:pPr>
                        <a:lnSpc>
                          <a:spcPts val="1400"/>
                        </a:lnSpc>
                        <a:spcAft>
                          <a:spcPts val="0"/>
                        </a:spcAft>
                      </a:pPr>
                      <a:r>
                        <a:rPr lang="ja-JP" sz="1200" kern="1200" dirty="0" smtClean="0">
                          <a:solidFill>
                            <a:schemeClr val="tx1"/>
                          </a:solidFill>
                          <a:effectLst/>
                          <a:latin typeface="+mn-ea"/>
                          <a:ea typeface="+mn-ea"/>
                          <a:cs typeface="Arial"/>
                        </a:rPr>
                        <a:t>【</a:t>
                      </a:r>
                      <a:r>
                        <a:rPr lang="ja-JP" sz="1200" kern="1200" dirty="0">
                          <a:solidFill>
                            <a:schemeClr val="tx1"/>
                          </a:solidFill>
                          <a:effectLst/>
                          <a:latin typeface="+mn-ea"/>
                          <a:ea typeface="+mn-ea"/>
                          <a:cs typeface="Arial"/>
                        </a:rPr>
                        <a:t>有料】 </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423947">
                <a:tc>
                  <a:txBody>
                    <a:bodyPr/>
                    <a:lstStyle/>
                    <a:p>
                      <a:pPr>
                        <a:lnSpc>
                          <a:spcPts val="1400"/>
                        </a:lnSpc>
                        <a:spcAft>
                          <a:spcPts val="0"/>
                        </a:spcAft>
                      </a:pPr>
                      <a:r>
                        <a:rPr lang="en-US" sz="1200" kern="1200" dirty="0">
                          <a:solidFill>
                            <a:schemeClr val="tx1"/>
                          </a:solidFill>
                          <a:effectLst/>
                          <a:latin typeface="+mn-lt"/>
                          <a:ea typeface="ＭＳ 明朝"/>
                          <a:cs typeface="Arial"/>
                        </a:rPr>
                        <a:t>Mapping </a:t>
                      </a:r>
                      <a:r>
                        <a:rPr lang="en-US" sz="1200" kern="1200" dirty="0" smtClean="0">
                          <a:solidFill>
                            <a:schemeClr val="tx1"/>
                          </a:solidFill>
                          <a:effectLst/>
                          <a:latin typeface="+mn-lt"/>
                          <a:ea typeface="ＭＳ 明朝"/>
                          <a:cs typeface="Arial"/>
                        </a:rPr>
                        <a:t>Internationalisation</a:t>
                      </a:r>
                      <a:r>
                        <a:rPr lang="ja-JP" sz="1200" kern="1200" dirty="0" smtClean="0">
                          <a:solidFill>
                            <a:schemeClr val="tx1"/>
                          </a:solidFill>
                          <a:effectLst/>
                          <a:latin typeface="+mn-lt"/>
                          <a:ea typeface="ＭＳ 明朝"/>
                          <a:cs typeface="Arial"/>
                        </a:rPr>
                        <a:t>（</a:t>
                      </a:r>
                      <a:r>
                        <a:rPr lang="en-US" sz="1200" kern="1200" dirty="0">
                          <a:solidFill>
                            <a:schemeClr val="tx1"/>
                          </a:solidFill>
                          <a:effectLst/>
                          <a:latin typeface="+mn-lt"/>
                          <a:ea typeface="ＭＳ 明朝"/>
                          <a:cs typeface="Arial"/>
                        </a:rPr>
                        <a:t>MINT</a:t>
                      </a:r>
                      <a:r>
                        <a:rPr lang="ja-JP" sz="1200" kern="1200" dirty="0" smtClean="0">
                          <a:solidFill>
                            <a:schemeClr val="tx1"/>
                          </a:solidFill>
                          <a:effectLst/>
                          <a:latin typeface="+mn-lt"/>
                          <a:ea typeface="ＭＳ 明朝"/>
                          <a:cs typeface="Arial"/>
                        </a:rPr>
                        <a:t>）</a:t>
                      </a:r>
                      <a:endParaRPr lang="en-US" altLang="ja-JP" sz="1200" kern="1200" dirty="0" smtClean="0">
                        <a:solidFill>
                          <a:schemeClr val="tx1"/>
                        </a:solidFill>
                        <a:effectLst/>
                        <a:latin typeface="+mn-lt"/>
                        <a:ea typeface="ＭＳ 明朝"/>
                        <a:cs typeface="Arial"/>
                      </a:endParaRPr>
                    </a:p>
                    <a:p>
                      <a:pPr>
                        <a:lnSpc>
                          <a:spcPts val="1400"/>
                        </a:lnSpc>
                        <a:spcAft>
                          <a:spcPts val="0"/>
                        </a:spcAft>
                      </a:pPr>
                      <a:r>
                        <a:rPr lang="ja-JP" altLang="en-US" sz="1200" kern="1200" dirty="0" smtClean="0">
                          <a:solidFill>
                            <a:schemeClr val="tx1"/>
                          </a:solidFill>
                          <a:effectLst/>
                          <a:latin typeface="+mn-lt"/>
                          <a:ea typeface="ＭＳ 明朝"/>
                          <a:cs typeface="Arial"/>
                        </a:rPr>
                        <a:t>（</a:t>
                      </a:r>
                      <a:r>
                        <a:rPr lang="en-US" altLang="ja-JP" sz="1200" kern="1200" dirty="0" smtClean="0">
                          <a:solidFill>
                            <a:schemeClr val="tx1"/>
                          </a:solidFill>
                          <a:effectLst/>
                          <a:latin typeface="+mn-lt"/>
                          <a:ea typeface="ＭＳ 明朝"/>
                          <a:cs typeface="Arial"/>
                        </a:rPr>
                        <a:t>2009</a:t>
                      </a:r>
                      <a:r>
                        <a:rPr lang="ja-JP" altLang="en-US" sz="1200" kern="1200" dirty="0" smtClean="0">
                          <a:solidFill>
                            <a:schemeClr val="tx1"/>
                          </a:solidFill>
                          <a:effectLst/>
                          <a:latin typeface="+mn-lt"/>
                          <a:ea typeface="ＭＳ 明朝"/>
                          <a:cs typeface="Arial"/>
                        </a:rPr>
                        <a:t>［</a:t>
                      </a:r>
                      <a:r>
                        <a:rPr lang="en-US" altLang="ja-JP" sz="1200" kern="1200" dirty="0" smtClean="0">
                          <a:solidFill>
                            <a:schemeClr val="tx1"/>
                          </a:solidFill>
                          <a:effectLst/>
                          <a:latin typeface="+mn-lt"/>
                          <a:ea typeface="ＭＳ 明朝"/>
                          <a:cs typeface="Arial"/>
                        </a:rPr>
                        <a:t>2008</a:t>
                      </a:r>
                      <a:r>
                        <a:rPr lang="ja-JP" altLang="en-US" sz="1200" kern="1200" dirty="0" smtClean="0">
                          <a:solidFill>
                            <a:schemeClr val="tx1"/>
                          </a:solidFill>
                          <a:effectLst/>
                          <a:latin typeface="+mn-lt"/>
                          <a:ea typeface="ＭＳ 明朝"/>
                          <a:cs typeface="Arial"/>
                        </a:rPr>
                        <a:t>］）</a:t>
                      </a:r>
                      <a:endParaRPr lang="ja-JP" sz="1200" dirty="0">
                        <a:solidFill>
                          <a:schemeClr val="tx1"/>
                        </a:solidFill>
                        <a:effectLst/>
                        <a:latin typeface="+mn-lt"/>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j-ea"/>
                          <a:ea typeface="+mj-ea"/>
                          <a:cs typeface="Arial"/>
                        </a:rPr>
                        <a:t>大学</a:t>
                      </a:r>
                      <a:r>
                        <a:rPr lang="ja-JP" sz="1200" kern="1200" dirty="0">
                          <a:solidFill>
                            <a:schemeClr val="tx1"/>
                          </a:solidFill>
                          <a:effectLst/>
                          <a:latin typeface="+mj-ea"/>
                          <a:ea typeface="+mj-ea"/>
                          <a:cs typeface="Arial"/>
                        </a:rPr>
                        <a:t>の国際化戦略作りと国際化プロセスの観察と評価のためのオンライン・ツールの提供</a:t>
                      </a:r>
                      <a:endParaRPr lang="ja-JP" sz="1200" dirty="0">
                        <a:solidFill>
                          <a:schemeClr val="tx1"/>
                        </a:solidFill>
                        <a:effectLst/>
                        <a:latin typeface="+mj-ea"/>
                        <a:ea typeface="+mj-ea"/>
                        <a:cs typeface="ＭＳ Ｐゴシック"/>
                      </a:endParaRPr>
                    </a:p>
                    <a:p>
                      <a:pPr marL="0" indent="-285750">
                        <a:lnSpc>
                          <a:spcPts val="1400"/>
                        </a:lnSpc>
                        <a:spcAft>
                          <a:spcPts val="0"/>
                        </a:spcAft>
                        <a:buClr>
                          <a:srgbClr val="002060"/>
                        </a:buClr>
                        <a:buFont typeface="Wingdings" pitchFamily="2" charset="2"/>
                        <a:buChar char="n"/>
                      </a:pPr>
                      <a:r>
                        <a:rPr lang="en-US" sz="1200" kern="1200" dirty="0" smtClean="0">
                          <a:solidFill>
                            <a:schemeClr val="tx1"/>
                          </a:solidFill>
                          <a:effectLst/>
                          <a:latin typeface="+mj-ea"/>
                          <a:ea typeface="+mj-ea"/>
                          <a:cs typeface="Arial"/>
                        </a:rPr>
                        <a:t>2012</a:t>
                      </a:r>
                      <a:r>
                        <a:rPr lang="ja-JP" sz="1200" kern="1200" dirty="0">
                          <a:solidFill>
                            <a:schemeClr val="tx1"/>
                          </a:solidFill>
                          <a:effectLst/>
                          <a:latin typeface="+mj-ea"/>
                          <a:ea typeface="+mj-ea"/>
                          <a:cs typeface="Arial"/>
                        </a:rPr>
                        <a:t>年より大学が国際化を自己評価し戦略的に国際化を促進するためのコンサルティングサービスを追加</a:t>
                      </a:r>
                      <a:endParaRPr lang="ja-JP" sz="1200" dirty="0">
                        <a:solidFill>
                          <a:schemeClr val="tx1"/>
                        </a:solidFill>
                        <a:effectLst/>
                        <a:latin typeface="+mj-ea"/>
                        <a:ea typeface="+mj-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n-ea"/>
                          <a:ea typeface="+mn-ea"/>
                          <a:cs typeface="Arial"/>
                        </a:rPr>
                        <a:t>自己</a:t>
                      </a:r>
                      <a:r>
                        <a:rPr lang="ja-JP" sz="1200" kern="1200" dirty="0">
                          <a:solidFill>
                            <a:schemeClr val="tx1"/>
                          </a:solidFill>
                          <a:effectLst/>
                          <a:latin typeface="+mn-ea"/>
                          <a:ea typeface="+mn-ea"/>
                          <a:cs typeface="Arial"/>
                        </a:rPr>
                        <a:t>評価</a:t>
                      </a:r>
                      <a:endParaRPr lang="ja-JP" sz="1200" dirty="0">
                        <a:solidFill>
                          <a:schemeClr val="tx1"/>
                        </a:solidFill>
                        <a:effectLst/>
                        <a:latin typeface="+mn-ea"/>
                        <a:ea typeface="+mn-ea"/>
                        <a:cs typeface="ＭＳ Ｐゴシック"/>
                      </a:endParaRPr>
                    </a:p>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n-ea"/>
                          <a:ea typeface="+mn-ea"/>
                          <a:cs typeface="Arial"/>
                        </a:rPr>
                        <a:t>ピア</a:t>
                      </a:r>
                      <a:r>
                        <a:rPr lang="ja-JP" sz="1200" kern="1200" dirty="0">
                          <a:solidFill>
                            <a:schemeClr val="tx1"/>
                          </a:solidFill>
                          <a:effectLst/>
                          <a:latin typeface="+mn-ea"/>
                          <a:ea typeface="+mn-ea"/>
                          <a:cs typeface="Arial"/>
                        </a:rPr>
                        <a:t>（第三者）レビューと助言（</a:t>
                      </a:r>
                      <a:r>
                        <a:rPr lang="en-US" sz="1200" kern="1200" dirty="0">
                          <a:solidFill>
                            <a:schemeClr val="tx1"/>
                          </a:solidFill>
                          <a:effectLst/>
                          <a:latin typeface="+mn-ea"/>
                          <a:ea typeface="+mn-ea"/>
                          <a:cs typeface="Arial"/>
                        </a:rPr>
                        <a:t>2012</a:t>
                      </a:r>
                      <a:r>
                        <a:rPr lang="ja-JP" sz="1200" kern="1200" dirty="0">
                          <a:solidFill>
                            <a:schemeClr val="tx1"/>
                          </a:solidFill>
                          <a:effectLst/>
                          <a:latin typeface="+mn-ea"/>
                          <a:ea typeface="+mn-ea"/>
                          <a:cs typeface="Arial"/>
                        </a:rPr>
                        <a:t>年</a:t>
                      </a:r>
                      <a:r>
                        <a:rPr lang="ja-JP" sz="1200" kern="1200" dirty="0" smtClean="0">
                          <a:solidFill>
                            <a:schemeClr val="tx1"/>
                          </a:solidFill>
                          <a:effectLst/>
                          <a:latin typeface="+mn-ea"/>
                          <a:ea typeface="+mn-ea"/>
                          <a:cs typeface="Arial"/>
                        </a:rPr>
                        <a:t>より</a:t>
                      </a:r>
                      <a:r>
                        <a:rPr lang="ja-JP" altLang="en-US" sz="1200" kern="1200" dirty="0" smtClean="0">
                          <a:solidFill>
                            <a:schemeClr val="tx1"/>
                          </a:solidFill>
                          <a:effectLst/>
                          <a:latin typeface="+mn-ea"/>
                          <a:ea typeface="+mn-ea"/>
                          <a:cs typeface="Arial"/>
                        </a:rPr>
                        <a:t>開始</a:t>
                      </a:r>
                      <a:r>
                        <a:rPr lang="ja-JP" sz="1200" kern="1200" dirty="0" smtClean="0">
                          <a:solidFill>
                            <a:schemeClr val="tx1"/>
                          </a:solidFill>
                          <a:effectLst/>
                          <a:latin typeface="+mn-ea"/>
                          <a:ea typeface="+mn-ea"/>
                          <a:cs typeface="Arial"/>
                        </a:rPr>
                        <a:t>）</a:t>
                      </a:r>
                      <a:endParaRPr lang="ja-JP" sz="1200" dirty="0">
                        <a:solidFill>
                          <a:schemeClr val="tx1"/>
                        </a:solidFill>
                        <a:effectLst/>
                        <a:latin typeface="+mn-ea"/>
                        <a:ea typeface="+mn-ea"/>
                        <a:cs typeface="ＭＳ Ｐゴシック"/>
                      </a:endParaRPr>
                    </a:p>
                    <a:p>
                      <a:pPr marL="0" indent="-285750">
                        <a:lnSpc>
                          <a:spcPts val="1400"/>
                        </a:lnSpc>
                        <a:spcAft>
                          <a:spcPts val="0"/>
                        </a:spcAft>
                        <a:buClr>
                          <a:srgbClr val="002060"/>
                        </a:buClr>
                        <a:buFont typeface="Wingdings" pitchFamily="2" charset="2"/>
                        <a:buChar char="n"/>
                      </a:pPr>
                      <a:r>
                        <a:rPr lang="ja-JP" sz="1200" kern="1200" dirty="0" smtClean="0">
                          <a:solidFill>
                            <a:schemeClr val="tx1"/>
                          </a:solidFill>
                          <a:effectLst/>
                          <a:latin typeface="+mn-ea"/>
                          <a:ea typeface="+mn-ea"/>
                          <a:cs typeface="Arial"/>
                        </a:rPr>
                        <a:t>ベンチマーキング可</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ja-JP" sz="1200" kern="1200" dirty="0">
                          <a:solidFill>
                            <a:schemeClr val="tx1"/>
                          </a:solidFill>
                          <a:effectLst/>
                          <a:latin typeface="+mn-ea"/>
                          <a:ea typeface="+mn-ea"/>
                          <a:cs typeface="Arial"/>
                        </a:rPr>
                        <a:t>機関とプログラム</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a:lnSpc>
                          <a:spcPts val="1400"/>
                        </a:lnSpc>
                        <a:spcAft>
                          <a:spcPts val="0"/>
                        </a:spcAft>
                      </a:pPr>
                      <a:r>
                        <a:rPr lang="en-US" sz="1200" kern="1200" dirty="0">
                          <a:solidFill>
                            <a:schemeClr val="tx1"/>
                          </a:solidFill>
                          <a:effectLst/>
                          <a:latin typeface="+mn-ea"/>
                          <a:ea typeface="+mn-ea"/>
                          <a:cs typeface="Arial"/>
                        </a:rPr>
                        <a:t> </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ap="flat" cmpd="sng" algn="ctr">
                      <a:solidFill>
                        <a:srgbClr val="002060"/>
                      </a:solidFill>
                      <a:prstDash val="solid"/>
                      <a:round/>
                      <a:headEnd type="none" w="med" len="med"/>
                      <a:tailEnd type="none" w="med" len="med"/>
                    </a:lnTlToBr>
                    <a:solidFill>
                      <a:schemeClr val="bg1"/>
                    </a:solidFill>
                  </a:tcPr>
                </a:tc>
                <a:tc>
                  <a:txBody>
                    <a:bodyPr/>
                    <a:lstStyle/>
                    <a:p>
                      <a:pPr>
                        <a:lnSpc>
                          <a:spcPts val="1400"/>
                        </a:lnSpc>
                        <a:spcAft>
                          <a:spcPts val="0"/>
                        </a:spcAft>
                      </a:pPr>
                      <a:r>
                        <a:rPr lang="ja-JP" altLang="en-US" sz="1200" b="1" u="sng" kern="1200" dirty="0" smtClean="0">
                          <a:solidFill>
                            <a:schemeClr val="tx1"/>
                          </a:solidFill>
                          <a:effectLst/>
                          <a:latin typeface="+mn-ea"/>
                          <a:ea typeface="+mn-ea"/>
                          <a:cs typeface="Arial"/>
                        </a:rPr>
                        <a:t>実施機関：</a:t>
                      </a:r>
                      <a:r>
                        <a:rPr lang="en-US" altLang="ja-JP" sz="1200" kern="1200" dirty="0" smtClean="0">
                          <a:solidFill>
                            <a:schemeClr val="tx1"/>
                          </a:solidFill>
                          <a:effectLst/>
                          <a:latin typeface="+mn-ea"/>
                          <a:ea typeface="+mn-ea"/>
                          <a:cs typeface="Arial"/>
                        </a:rPr>
                        <a:t>Nuffic</a:t>
                      </a:r>
                      <a:r>
                        <a:rPr lang="ja-JP" altLang="en-US" sz="1200" kern="1200" dirty="0" smtClean="0">
                          <a:solidFill>
                            <a:schemeClr val="tx1"/>
                          </a:solidFill>
                          <a:effectLst/>
                          <a:latin typeface="+mn-ea"/>
                          <a:ea typeface="+mn-ea"/>
                          <a:cs typeface="Arial"/>
                        </a:rPr>
                        <a:t>（オランダ高等教育国際協力機構）</a:t>
                      </a:r>
                      <a:endParaRPr lang="en-US" altLang="ja-JP" sz="1200" kern="1200" dirty="0" smtClean="0">
                        <a:solidFill>
                          <a:schemeClr val="tx1"/>
                        </a:solidFill>
                        <a:effectLst/>
                        <a:latin typeface="+mn-ea"/>
                        <a:ea typeface="+mn-ea"/>
                        <a:cs typeface="Arial"/>
                      </a:endParaRPr>
                    </a:p>
                    <a:p>
                      <a:pPr>
                        <a:lnSpc>
                          <a:spcPts val="1400"/>
                        </a:lnSpc>
                        <a:spcAft>
                          <a:spcPts val="0"/>
                        </a:spcAft>
                      </a:pPr>
                      <a:r>
                        <a:rPr lang="ja-JP" altLang="en-US" sz="1200" b="1" u="sng" kern="1200" dirty="0" smtClean="0">
                          <a:solidFill>
                            <a:schemeClr val="tx2"/>
                          </a:solidFill>
                          <a:effectLst/>
                          <a:latin typeface="+mn-ea"/>
                          <a:ea typeface="+mn-ea"/>
                          <a:cs typeface="Arial"/>
                        </a:rPr>
                        <a:t>対象：</a:t>
                      </a:r>
                      <a:r>
                        <a:rPr lang="ja-JP" sz="1200" b="1" kern="1200" dirty="0" smtClean="0">
                          <a:solidFill>
                            <a:srgbClr val="C00000"/>
                          </a:solidFill>
                          <a:effectLst/>
                          <a:latin typeface="+mn-ea"/>
                          <a:ea typeface="+mn-ea"/>
                          <a:cs typeface="Arial"/>
                        </a:rPr>
                        <a:t>オランダ</a:t>
                      </a:r>
                      <a:r>
                        <a:rPr lang="ja-JP" sz="1200" kern="1200" dirty="0">
                          <a:solidFill>
                            <a:schemeClr val="tx1"/>
                          </a:solidFill>
                          <a:effectLst/>
                          <a:latin typeface="+mn-ea"/>
                          <a:ea typeface="+mn-ea"/>
                          <a:cs typeface="Arial"/>
                        </a:rPr>
                        <a:t>の高等教育機関</a:t>
                      </a:r>
                      <a:endParaRPr lang="ja-JP" sz="1200" dirty="0">
                        <a:solidFill>
                          <a:schemeClr val="tx1"/>
                        </a:solidFill>
                        <a:effectLst/>
                        <a:latin typeface="+mn-ea"/>
                        <a:ea typeface="+mn-ea"/>
                        <a:cs typeface="ＭＳ Ｐゴシック"/>
                      </a:endParaRPr>
                    </a:p>
                    <a:p>
                      <a:pPr>
                        <a:lnSpc>
                          <a:spcPts val="1400"/>
                        </a:lnSpc>
                        <a:spcAft>
                          <a:spcPts val="0"/>
                        </a:spcAft>
                      </a:pPr>
                      <a:r>
                        <a:rPr lang="ja-JP" altLang="ja-JP" sz="1200" kern="1200" dirty="0" smtClean="0">
                          <a:solidFill>
                            <a:schemeClr val="tx1"/>
                          </a:solidFill>
                          <a:effectLst/>
                          <a:latin typeface="+mn-ea"/>
                          <a:ea typeface="+mn-ea"/>
                          <a:cs typeface="Arial"/>
                        </a:rPr>
                        <a:t>【無料】</a:t>
                      </a:r>
                      <a:r>
                        <a:rPr lang="ja-JP" altLang="en-US" sz="1200" kern="1200" dirty="0" smtClean="0">
                          <a:solidFill>
                            <a:schemeClr val="tx1"/>
                          </a:solidFill>
                          <a:effectLst/>
                          <a:latin typeface="+mn-ea"/>
                          <a:ea typeface="+mn-ea"/>
                          <a:cs typeface="Arial"/>
                        </a:rPr>
                        <a:t>オンライン・ツール</a:t>
                      </a:r>
                      <a:r>
                        <a:rPr lang="ja-JP" sz="1200" kern="1200" dirty="0" smtClean="0">
                          <a:solidFill>
                            <a:schemeClr val="tx1"/>
                          </a:solidFill>
                          <a:effectLst/>
                          <a:latin typeface="+mn-ea"/>
                          <a:ea typeface="+mn-ea"/>
                          <a:cs typeface="Arial"/>
                        </a:rPr>
                        <a:t>【有料】</a:t>
                      </a:r>
                      <a:r>
                        <a:rPr lang="ja-JP" altLang="ja-JP" sz="1200" kern="1200" dirty="0" smtClean="0">
                          <a:solidFill>
                            <a:schemeClr val="tx1"/>
                          </a:solidFill>
                          <a:effectLst/>
                          <a:latin typeface="+mn-ea"/>
                          <a:ea typeface="+mn-ea"/>
                          <a:cs typeface="Arial"/>
                        </a:rPr>
                        <a:t>コンサルティングサービス</a:t>
                      </a:r>
                      <a:endParaRPr lang="ja-JP" sz="1200" dirty="0">
                        <a:solidFill>
                          <a:schemeClr val="tx1"/>
                        </a:solidFill>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bl>
          </a:graphicData>
        </a:graphic>
      </p:graphicFrame>
      <p:sp>
        <p:nvSpPr>
          <p:cNvPr id="3" name="テキスト ボックス 2"/>
          <p:cNvSpPr txBox="1"/>
          <p:nvPr/>
        </p:nvSpPr>
        <p:spPr>
          <a:xfrm>
            <a:off x="251520" y="1196752"/>
            <a:ext cx="8712968" cy="341632"/>
          </a:xfrm>
          <a:prstGeom prst="rect">
            <a:avLst/>
          </a:prstGeom>
          <a:noFill/>
        </p:spPr>
        <p:txBody>
          <a:bodyPr wrap="square" rtlCol="0">
            <a:spAutoFit/>
          </a:bodyPr>
          <a:lstStyle/>
          <a:p>
            <a:pPr>
              <a:lnSpc>
                <a:spcPct val="90000"/>
              </a:lnSpc>
            </a:pPr>
            <a:r>
              <a:rPr lang="ja-JP" altLang="ja-JP" b="1" dirty="0"/>
              <a:t>欧州の大学</a:t>
            </a:r>
            <a:r>
              <a:rPr lang="ja-JP" altLang="ja-JP" b="1" dirty="0" smtClean="0"/>
              <a:t>国際化</a:t>
            </a:r>
            <a:r>
              <a:rPr lang="ja-JP" altLang="en-US" b="1" dirty="0" smtClean="0"/>
              <a:t>の</a:t>
            </a:r>
            <a:r>
              <a:rPr lang="ja-JP" altLang="ja-JP" b="1" dirty="0" smtClean="0"/>
              <a:t>評価支援のサービス</a:t>
            </a:r>
            <a:r>
              <a:rPr lang="ja-JP" altLang="ja-JP" b="1" dirty="0"/>
              <a:t>の比較</a:t>
            </a:r>
            <a:endParaRPr kumimoji="1" lang="ja-JP" altLang="en-US" b="1" dirty="0"/>
          </a:p>
        </p:txBody>
      </p:sp>
      <p:sp>
        <p:nvSpPr>
          <p:cNvPr id="5" name="スライド番号プレースホルダー 4"/>
          <p:cNvSpPr>
            <a:spLocks noGrp="1"/>
          </p:cNvSpPr>
          <p:nvPr>
            <p:ph type="sldNum" sz="quarter" idx="12"/>
          </p:nvPr>
        </p:nvSpPr>
        <p:spPr>
          <a:xfrm>
            <a:off x="7373079" y="6560394"/>
            <a:ext cx="857474" cy="180974"/>
          </a:xfrm>
        </p:spPr>
        <p:txBody>
          <a:bodyPr/>
          <a:lstStyle/>
          <a:p>
            <a:fld id="{F36C87F6-986D-49E6-AF40-1B3A1EE8064D}" type="slidenum">
              <a:rPr lang="en-US" altLang="ja-JP" smtClean="0"/>
              <a:pPr/>
              <a:t>6</a:t>
            </a:fld>
            <a:endParaRPr kumimoji="1" lang="ja-JP" altLang="en-US" dirty="0"/>
          </a:p>
        </p:txBody>
      </p:sp>
    </p:spTree>
    <p:extLst>
      <p:ext uri="{BB962C8B-B14F-4D97-AF65-F5344CB8AC3E}">
        <p14:creationId xmlns:p14="http://schemas.microsoft.com/office/powerpoint/2010/main" xmlns="" val="12260839"/>
      </p:ext>
    </p:extLst>
  </p:cSld>
  <p:clrMapOvr>
    <a:masterClrMapping/>
  </p:clrMapOvr>
  <mc:AlternateContent xmlns:mc="http://schemas.openxmlformats.org/markup-compatibility/2006">
    <mc:Choice xmlns:p14="http://schemas.microsoft.com/office/powerpoint/2010/main" xmlns="" Requires="p14">
      <p:transition spd="med" p14:dur="700" advTm="129775">
        <p:fade/>
      </p:transition>
    </mc:Choice>
    <mc:Fallback>
      <p:transition spd="med" advTm="129775">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74638"/>
            <a:ext cx="7992887" cy="1066130"/>
          </a:xfrm>
        </p:spPr>
        <p:txBody>
          <a:bodyPr/>
          <a:lstStyle/>
          <a:p>
            <a:r>
              <a:rPr kumimoji="1" lang="ja-JP" altLang="en-US" dirty="0" smtClean="0"/>
              <a:t>取組③：大学国際化の評価</a:t>
            </a:r>
            <a:r>
              <a:rPr lang="ja-JP" altLang="en-US" dirty="0" smtClean="0"/>
              <a:t>と認定</a:t>
            </a:r>
            <a:endParaRPr kumimoji="1" lang="ja-JP" altLang="en-US" dirty="0"/>
          </a:p>
        </p:txBody>
      </p:sp>
      <p:sp>
        <p:nvSpPr>
          <p:cNvPr id="3" name="コンテンツ プレースホルダー 2"/>
          <p:cNvSpPr>
            <a:spLocks noGrp="1"/>
          </p:cNvSpPr>
          <p:nvPr>
            <p:ph idx="1"/>
          </p:nvPr>
        </p:nvSpPr>
        <p:spPr>
          <a:xfrm>
            <a:off x="913449" y="1828800"/>
            <a:ext cx="7317105" cy="4480520"/>
          </a:xfrm>
        </p:spPr>
        <p:txBody>
          <a:bodyPr>
            <a:normAutofit fontScale="85000" lnSpcReduction="20000"/>
          </a:bodyPr>
          <a:lstStyle/>
          <a:p>
            <a:pPr marL="45720" indent="0">
              <a:buNone/>
            </a:pPr>
            <a:r>
              <a:rPr lang="en-US" altLang="ja-JP" b="1" dirty="0" smtClean="0"/>
              <a:t>NVAO</a:t>
            </a:r>
            <a:r>
              <a:rPr lang="en-US" altLang="ja-JP" b="1" dirty="0"/>
              <a:t>-</a:t>
            </a:r>
            <a:r>
              <a:rPr lang="ja-JP" altLang="ja-JP" b="1" dirty="0" smtClean="0"/>
              <a:t>国際化</a:t>
            </a:r>
            <a:r>
              <a:rPr lang="ja-JP" altLang="ja-JP" b="1" dirty="0"/>
              <a:t>の特に優れた特徴</a:t>
            </a:r>
            <a:r>
              <a:rPr lang="ja-JP" altLang="ja-JP" b="1" dirty="0" smtClean="0"/>
              <a:t>（</a:t>
            </a:r>
            <a:r>
              <a:rPr lang="en-US" altLang="ja-JP" b="1" dirty="0"/>
              <a:t>D</a:t>
            </a:r>
            <a:r>
              <a:rPr lang="en-US" altLang="ja-JP" b="1" dirty="0" smtClean="0"/>
              <a:t>istinctive </a:t>
            </a:r>
            <a:r>
              <a:rPr lang="en-US" altLang="ja-JP" b="1" dirty="0"/>
              <a:t>Q</a:t>
            </a:r>
            <a:r>
              <a:rPr lang="en-US" altLang="ja-JP" b="1" dirty="0" smtClean="0"/>
              <a:t>uality Feature </a:t>
            </a:r>
            <a:r>
              <a:rPr lang="en-US" altLang="ja-JP" b="1" dirty="0" smtClean="0">
                <a:ea typeface="Meiryo UI" panose="020B0604030504040204" pitchFamily="50" charset="-128"/>
                <a:cs typeface="Meiryo UI" panose="020B0604030504040204" pitchFamily="50" charset="-128"/>
              </a:rPr>
              <a:t>Internationalisation</a:t>
            </a:r>
            <a:r>
              <a:rPr lang="ja-JP" altLang="en-US" b="1" dirty="0" smtClean="0">
                <a:ea typeface="Meiryo UI" panose="020B0604030504040204" pitchFamily="50" charset="-128"/>
                <a:cs typeface="Meiryo UI" panose="020B0604030504040204" pitchFamily="50" charset="-128"/>
              </a:rPr>
              <a:t>：</a:t>
            </a:r>
            <a:r>
              <a:rPr lang="en-US" altLang="ja-JP" b="1" dirty="0" smtClean="0">
                <a:ea typeface="Meiryo UI" panose="020B0604030504040204" pitchFamily="50" charset="-128"/>
                <a:cs typeface="Meiryo UI" panose="020B0604030504040204" pitchFamily="50" charset="-128"/>
              </a:rPr>
              <a:t>DQF  Internationalization</a:t>
            </a:r>
            <a:r>
              <a:rPr lang="ja-JP" altLang="ja-JP" b="1" dirty="0" smtClean="0"/>
              <a:t>）</a:t>
            </a:r>
            <a:endParaRPr lang="en-US" altLang="ja-JP" b="1" dirty="0" smtClean="0"/>
          </a:p>
          <a:p>
            <a:pPr>
              <a:buFont typeface="Wingdings" pitchFamily="2" charset="2"/>
              <a:buChar char="l"/>
            </a:pPr>
            <a:r>
              <a:rPr lang="ja-JP" altLang="en-US" dirty="0" smtClean="0"/>
              <a:t>提供者：</a:t>
            </a:r>
            <a:r>
              <a:rPr lang="en-US" altLang="ja-JP" dirty="0" smtClean="0"/>
              <a:t>NVAO</a:t>
            </a:r>
            <a:r>
              <a:rPr lang="ja-JP" altLang="en-US" dirty="0" smtClean="0"/>
              <a:t>（アクレディテーション機構）</a:t>
            </a:r>
            <a:endParaRPr lang="en-US" altLang="ja-JP" dirty="0" smtClean="0"/>
          </a:p>
          <a:p>
            <a:pPr>
              <a:buFont typeface="Wingdings" pitchFamily="2" charset="2"/>
              <a:buChar char="l"/>
            </a:pPr>
            <a:r>
              <a:rPr lang="ja-JP" altLang="en-US" dirty="0" smtClean="0"/>
              <a:t>対象：オランダおよびフランダースの高等教育機関</a:t>
            </a:r>
            <a:endParaRPr lang="en-US" altLang="ja-JP" dirty="0" smtClean="0"/>
          </a:p>
          <a:p>
            <a:pPr>
              <a:buFont typeface="Wingdings" pitchFamily="2" charset="2"/>
              <a:buChar char="l"/>
            </a:pPr>
            <a:r>
              <a:rPr lang="ja-JP" altLang="en-US" dirty="0" smtClean="0"/>
              <a:t>支援の内容</a:t>
            </a:r>
            <a:endParaRPr lang="en-US" altLang="ja-JP" dirty="0" smtClean="0"/>
          </a:p>
          <a:p>
            <a:pPr lvl="1">
              <a:buFont typeface="Wingdings" pitchFamily="2" charset="2"/>
              <a:buChar char="l"/>
            </a:pPr>
            <a:r>
              <a:rPr lang="ja-JP" altLang="en-US" dirty="0" smtClean="0"/>
              <a:t>プログラムレベル（</a:t>
            </a:r>
            <a:r>
              <a:rPr lang="en-US" altLang="ja-JP" dirty="0" smtClean="0"/>
              <a:t>2010</a:t>
            </a:r>
            <a:r>
              <a:rPr lang="ja-JP" altLang="en-US" dirty="0" smtClean="0"/>
              <a:t>）と機関レベル（</a:t>
            </a:r>
            <a:r>
              <a:rPr lang="en-US" altLang="ja-JP" dirty="0" smtClean="0"/>
              <a:t>2012</a:t>
            </a:r>
            <a:r>
              <a:rPr lang="ja-JP" altLang="en-US" dirty="0" smtClean="0"/>
              <a:t>）の評価と認定</a:t>
            </a:r>
            <a:endParaRPr lang="en-US" altLang="ja-JP" dirty="0" smtClean="0"/>
          </a:p>
          <a:p>
            <a:pPr lvl="1">
              <a:buFont typeface="Wingdings" pitchFamily="2" charset="2"/>
              <a:buChar char="l"/>
            </a:pPr>
            <a:r>
              <a:rPr lang="ja-JP" altLang="en-US" dirty="0" smtClean="0"/>
              <a:t>プログラム</a:t>
            </a:r>
            <a:r>
              <a:rPr lang="ja-JP" altLang="en-US" dirty="0"/>
              <a:t>評価</a:t>
            </a:r>
            <a:r>
              <a:rPr lang="ja-JP" altLang="en-US" dirty="0" smtClean="0"/>
              <a:t>フレームワークの開発が主目的</a:t>
            </a:r>
            <a:endParaRPr lang="en-US" altLang="ja-JP" dirty="0" smtClean="0"/>
          </a:p>
          <a:p>
            <a:pPr>
              <a:buFont typeface="Wingdings" pitchFamily="2" charset="2"/>
              <a:buChar char="l"/>
            </a:pPr>
            <a:r>
              <a:rPr lang="ja-JP" altLang="en-US" dirty="0" smtClean="0"/>
              <a:t>評価方法</a:t>
            </a:r>
            <a:endParaRPr lang="en-US" altLang="ja-JP" dirty="0" smtClean="0"/>
          </a:p>
          <a:p>
            <a:pPr lvl="1">
              <a:buFont typeface="Wingdings" pitchFamily="2" charset="2"/>
              <a:buChar char="l"/>
            </a:pPr>
            <a:r>
              <a:rPr lang="ja-JP" altLang="en-US" dirty="0"/>
              <a:t>自己</a:t>
            </a:r>
            <a:r>
              <a:rPr lang="ja-JP" altLang="en-US" dirty="0" smtClean="0"/>
              <a:t>評価とピア・レビュー</a:t>
            </a:r>
            <a:endParaRPr lang="en-US" altLang="ja-JP" dirty="0" smtClean="0"/>
          </a:p>
          <a:p>
            <a:pPr>
              <a:buFont typeface="Wingdings" pitchFamily="2" charset="2"/>
              <a:buChar char="l"/>
            </a:pPr>
            <a:r>
              <a:rPr lang="ja-JP" altLang="en-US" dirty="0" smtClean="0"/>
              <a:t>評価のアプローチ</a:t>
            </a:r>
            <a:endParaRPr lang="en-US" altLang="ja-JP" dirty="0" smtClean="0"/>
          </a:p>
          <a:p>
            <a:pPr lvl="1">
              <a:buFont typeface="Wingdings" pitchFamily="2" charset="2"/>
              <a:buChar char="l"/>
            </a:pPr>
            <a:r>
              <a:rPr lang="ja-JP" altLang="en-US" dirty="0" smtClean="0"/>
              <a:t>各大学</a:t>
            </a:r>
            <a:r>
              <a:rPr lang="ja-JP" altLang="en-US" dirty="0"/>
              <a:t>の</a:t>
            </a:r>
            <a:r>
              <a:rPr lang="ja-JP" altLang="en-US" dirty="0" smtClean="0"/>
              <a:t>国際化の目標に基づいた評価（目標達成度を評価）</a:t>
            </a:r>
            <a:endParaRPr lang="en-US" altLang="ja-JP" dirty="0"/>
          </a:p>
          <a:p>
            <a:pPr lvl="1">
              <a:buFont typeface="Wingdings" pitchFamily="2" charset="2"/>
              <a:buChar char="l"/>
            </a:pPr>
            <a:r>
              <a:rPr lang="ja-JP" altLang="en-US" dirty="0" smtClean="0"/>
              <a:t>大学の目指す国際化の</a:t>
            </a:r>
            <a:r>
              <a:rPr lang="ja-JP" altLang="en-US" b="1" dirty="0">
                <a:solidFill>
                  <a:srgbClr val="FF0000"/>
                </a:solidFill>
              </a:rPr>
              <a:t>教育の質の向上</a:t>
            </a:r>
            <a:r>
              <a:rPr lang="ja-JP" altLang="en-US" dirty="0"/>
              <a:t>における</a:t>
            </a:r>
            <a:r>
              <a:rPr lang="ja-JP" altLang="en-US" dirty="0" smtClean="0"/>
              <a:t>効果</a:t>
            </a:r>
            <a:endParaRPr lang="en-US" altLang="ja-JP" dirty="0" smtClean="0"/>
          </a:p>
          <a:p>
            <a:pPr lvl="1">
              <a:buFont typeface="Wingdings" pitchFamily="2" charset="2"/>
              <a:buChar char="l"/>
            </a:pPr>
            <a:r>
              <a:rPr lang="ja-JP" altLang="en-US" dirty="0" smtClean="0"/>
              <a:t>国際化の目標とその効果において、</a:t>
            </a:r>
            <a:r>
              <a:rPr lang="ja-JP" altLang="en-US" b="1" dirty="0" smtClean="0">
                <a:solidFill>
                  <a:srgbClr val="FF0000"/>
                </a:solidFill>
              </a:rPr>
              <a:t>学習成果</a:t>
            </a:r>
            <a:r>
              <a:rPr lang="ja-JP" altLang="en-US" dirty="0" smtClean="0"/>
              <a:t>を重視</a:t>
            </a:r>
            <a:endParaRPr lang="en-US" altLang="ja-JP" dirty="0" smtClean="0"/>
          </a:p>
          <a:p>
            <a:pPr marL="45720" indent="0">
              <a:buNone/>
            </a:pPr>
            <a:endParaRPr lang="en-US" altLang="ja-JP" dirty="0" smtClean="0"/>
          </a:p>
        </p:txBody>
      </p:sp>
      <p:sp>
        <p:nvSpPr>
          <p:cNvPr id="4" name="スライド番号プレースホルダー 3"/>
          <p:cNvSpPr>
            <a:spLocks noGrp="1"/>
          </p:cNvSpPr>
          <p:nvPr>
            <p:ph type="sldNum" sz="quarter" idx="12"/>
          </p:nvPr>
        </p:nvSpPr>
        <p:spPr/>
        <p:txBody>
          <a:bodyPr/>
          <a:lstStyle/>
          <a:p>
            <a:fld id="{F36C87F6-986D-49E6-AF40-1B3A1EE8064D}" type="slidenum">
              <a:rPr lang="en-US" altLang="ja-JP" smtClean="0"/>
              <a:pPr/>
              <a:t>7</a:t>
            </a:fld>
            <a:endParaRPr kumimoji="1" lang="ja-JP" altLang="en-US" dirty="0"/>
          </a:p>
        </p:txBody>
      </p:sp>
    </p:spTree>
    <p:extLst>
      <p:ext uri="{BB962C8B-B14F-4D97-AF65-F5344CB8AC3E}">
        <p14:creationId xmlns:p14="http://schemas.microsoft.com/office/powerpoint/2010/main" xmlns="" val="1559138678"/>
      </p:ext>
    </p:extLst>
  </p:cSld>
  <p:clrMapOvr>
    <a:masterClrMapping/>
  </p:clrMapOvr>
  <mc:AlternateContent xmlns:mc="http://schemas.openxmlformats.org/markup-compatibility/2006">
    <mc:Choice xmlns:p14="http://schemas.microsoft.com/office/powerpoint/2010/main" xmlns="" Requires="p14">
      <p:transition spd="med" p14:dur="700" advTm="71279">
        <p:fade/>
      </p:transition>
    </mc:Choice>
    <mc:Fallback>
      <p:transition spd="med" advTm="71279">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30622"/>
            <a:ext cx="8424935" cy="706090"/>
          </a:xfrm>
        </p:spPr>
        <p:txBody>
          <a:bodyPr/>
          <a:lstStyle/>
          <a:p>
            <a:r>
              <a:rPr lang="ja-JP" altLang="en-US" dirty="0"/>
              <a:t>取組③：大学国際化の評価と認定</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xmlns="" val="143217953"/>
              </p:ext>
            </p:extLst>
          </p:nvPr>
        </p:nvGraphicFramePr>
        <p:xfrm>
          <a:off x="107504" y="1219923"/>
          <a:ext cx="8928991" cy="5305421"/>
        </p:xfrm>
        <a:graphic>
          <a:graphicData uri="http://schemas.openxmlformats.org/drawingml/2006/table">
            <a:tbl>
              <a:tblPr firstRow="1" bandRow="1">
                <a:tableStyleId>{5940675A-B579-460E-94D1-54222C63F5DA}</a:tableStyleId>
              </a:tblPr>
              <a:tblGrid>
                <a:gridCol w="1016443"/>
                <a:gridCol w="1863876"/>
                <a:gridCol w="6048672"/>
              </a:tblGrid>
              <a:tr h="335536">
                <a:tc gridSpan="2">
                  <a:txBody>
                    <a:bodyPr/>
                    <a:lstStyle/>
                    <a:p>
                      <a:pPr algn="ctr">
                        <a:lnSpc>
                          <a:spcPts val="1300"/>
                        </a:lnSpc>
                        <a:spcAft>
                          <a:spcPts val="0"/>
                        </a:spcAft>
                        <a:tabLst>
                          <a:tab pos="630555" algn="l"/>
                          <a:tab pos="2970530" algn="l"/>
                        </a:tabLst>
                      </a:pPr>
                      <a:r>
                        <a:rPr lang="ja-JP" sz="1400" b="1" kern="100" dirty="0" smtClean="0">
                          <a:solidFill>
                            <a:schemeClr val="bg1"/>
                          </a:solidFill>
                          <a:effectLst/>
                          <a:latin typeface="+mn-ea"/>
                          <a:ea typeface="+mn-ea"/>
                          <a:cs typeface="Times New Roman"/>
                        </a:rPr>
                        <a:t>評価</a:t>
                      </a:r>
                      <a:r>
                        <a:rPr lang="ja-JP" altLang="en-US" sz="1400" b="1" kern="100" dirty="0" smtClean="0">
                          <a:solidFill>
                            <a:schemeClr val="bg1"/>
                          </a:solidFill>
                          <a:effectLst/>
                          <a:latin typeface="+mn-ea"/>
                          <a:ea typeface="+mn-ea"/>
                          <a:cs typeface="Times New Roman"/>
                        </a:rPr>
                        <a:t>基準（</a:t>
                      </a:r>
                      <a:r>
                        <a:rPr lang="en-US" altLang="ja-JP" sz="1400" b="1" kern="100" dirty="0" smtClean="0">
                          <a:solidFill>
                            <a:schemeClr val="bg1"/>
                          </a:solidFill>
                          <a:effectLst/>
                          <a:latin typeface="+mn-ea"/>
                          <a:ea typeface="+mn-ea"/>
                          <a:cs typeface="Times New Roman"/>
                        </a:rPr>
                        <a:t>Standards</a:t>
                      </a:r>
                      <a:r>
                        <a:rPr lang="ja-JP" altLang="en-US" sz="1400" b="1" kern="100" dirty="0" smtClean="0">
                          <a:solidFill>
                            <a:schemeClr val="bg1"/>
                          </a:solidFill>
                          <a:effectLst/>
                          <a:latin typeface="+mn-ea"/>
                          <a:ea typeface="+mn-ea"/>
                          <a:cs typeface="Times New Roman"/>
                        </a:rPr>
                        <a:t>）</a:t>
                      </a:r>
                      <a:endParaRPr lang="ja-JP" sz="1400" b="1" kern="100" dirty="0">
                        <a:solidFill>
                          <a:schemeClr val="bg1"/>
                        </a:solidFill>
                        <a:effectLst/>
                        <a:latin typeface="+mn-ea"/>
                        <a:ea typeface="+mn-ea"/>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hMerge="1">
                  <a:txBody>
                    <a:bodyPr/>
                    <a:lstStyle/>
                    <a:p>
                      <a:pPr algn="ctr">
                        <a:lnSpc>
                          <a:spcPts val="1300"/>
                        </a:lnSpc>
                        <a:spcAft>
                          <a:spcPts val="0"/>
                        </a:spcAft>
                        <a:tabLst>
                          <a:tab pos="630555" algn="l"/>
                          <a:tab pos="2970530" algn="l"/>
                        </a:tabLst>
                      </a:pPr>
                      <a:endParaRPr lang="ja-JP" sz="1100" b="1" kern="100" dirty="0">
                        <a:solidFill>
                          <a:schemeClr val="bg1"/>
                        </a:solidFill>
                        <a:effectLst/>
                        <a:latin typeface="+mn-ea"/>
                        <a:ea typeface="+mn-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c>
                  <a:txBody>
                    <a:bodyPr/>
                    <a:lstStyle/>
                    <a:p>
                      <a:pPr marL="0" marR="0" indent="0" algn="ctr" defTabSz="914400" rtl="0" eaLnBrk="1" fontAlgn="auto" latinLnBrk="0" hangingPunct="1">
                        <a:lnSpc>
                          <a:spcPts val="1300"/>
                        </a:lnSpc>
                        <a:spcBef>
                          <a:spcPts val="0"/>
                        </a:spcBef>
                        <a:spcAft>
                          <a:spcPts val="0"/>
                        </a:spcAft>
                        <a:buClrTx/>
                        <a:buSzTx/>
                        <a:buFontTx/>
                        <a:buNone/>
                        <a:tabLst>
                          <a:tab pos="630555" algn="l"/>
                          <a:tab pos="2970530" algn="l"/>
                        </a:tabLst>
                        <a:defRPr/>
                      </a:pPr>
                      <a:r>
                        <a:rPr lang="ja-JP" altLang="en-US" sz="1400" b="1" kern="100" dirty="0" smtClean="0">
                          <a:solidFill>
                            <a:schemeClr val="bg1"/>
                          </a:solidFill>
                          <a:effectLst/>
                          <a:latin typeface="+mn-ea"/>
                          <a:ea typeface="+mn-ea"/>
                          <a:cs typeface="Times New Roman"/>
                        </a:rPr>
                        <a:t>評価基準の定義（</a:t>
                      </a:r>
                      <a:r>
                        <a:rPr lang="en-US" altLang="ja-JP" sz="1400" b="1" kern="100" dirty="0" smtClean="0">
                          <a:solidFill>
                            <a:schemeClr val="bg1"/>
                          </a:solidFill>
                          <a:effectLst/>
                          <a:latin typeface="+mn-ea"/>
                          <a:ea typeface="+mn-ea"/>
                          <a:cs typeface="Times New Roman"/>
                        </a:rPr>
                        <a:t>Explanation</a:t>
                      </a:r>
                      <a:r>
                        <a:rPr lang="ja-JP" altLang="en-US" sz="1400" b="1" kern="100" dirty="0" smtClean="0">
                          <a:solidFill>
                            <a:schemeClr val="bg1"/>
                          </a:solidFill>
                          <a:effectLst/>
                          <a:latin typeface="+mn-ea"/>
                          <a:ea typeface="+mn-ea"/>
                          <a:cs typeface="Times New Roman"/>
                        </a:rPr>
                        <a:t>）</a:t>
                      </a:r>
                      <a:endParaRPr lang="ja-JP" altLang="ja-JP" sz="1400" b="1" kern="100" dirty="0" smtClean="0">
                        <a:solidFill>
                          <a:schemeClr val="bg1"/>
                        </a:solidFill>
                        <a:effectLst/>
                        <a:latin typeface="+mn-ea"/>
                        <a:ea typeface="+mn-ea"/>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002060"/>
                    </a:solidFill>
                  </a:tcPr>
                </a:tc>
              </a:tr>
              <a:tr h="697952">
                <a:tc>
                  <a:txBody>
                    <a:bodyPr/>
                    <a:lstStyle/>
                    <a:p>
                      <a:pPr algn="l">
                        <a:lnSpc>
                          <a:spcPct val="100000"/>
                        </a:lnSpc>
                        <a:spcAft>
                          <a:spcPts val="0"/>
                        </a:spcAft>
                        <a:tabLst>
                          <a:tab pos="630555" algn="l"/>
                          <a:tab pos="2970530" algn="l"/>
                        </a:tabLst>
                      </a:pPr>
                      <a:r>
                        <a:rPr lang="en-US" altLang="ja-JP" sz="1400" kern="100" dirty="0" smtClean="0">
                          <a:effectLst/>
                          <a:latin typeface="+mn-ea"/>
                          <a:ea typeface="+mn-ea"/>
                          <a:cs typeface="Times New Roman"/>
                        </a:rPr>
                        <a:t>1.</a:t>
                      </a:r>
                      <a:r>
                        <a:rPr lang="ja-JP" sz="1400" kern="100" dirty="0" smtClean="0">
                          <a:effectLst/>
                          <a:latin typeface="+mn-ea"/>
                          <a:ea typeface="+mn-ea"/>
                          <a:cs typeface="Times New Roman"/>
                        </a:rPr>
                        <a:t>ビジョン</a:t>
                      </a:r>
                      <a:endParaRPr lang="ja-JP" sz="1400" kern="100" dirty="0">
                        <a:effectLst/>
                        <a:latin typeface="+mn-ea"/>
                        <a:ea typeface="+mn-ea"/>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lvl="0" indent="-180000" algn="l">
                        <a:lnSpc>
                          <a:spcPct val="100000"/>
                        </a:lnSpc>
                        <a:spcAft>
                          <a:spcPts val="0"/>
                        </a:spcAft>
                        <a:buFont typeface="Symbol"/>
                        <a:buBlip>
                          <a:blip r:embed="rId3"/>
                        </a:buBlip>
                        <a:tabLst>
                          <a:tab pos="630555" algn="l"/>
                          <a:tab pos="2970530" algn="l"/>
                        </a:tabLst>
                      </a:pPr>
                      <a:r>
                        <a:rPr lang="ja-JP" sz="1400" dirty="0" smtClean="0">
                          <a:solidFill>
                            <a:srgbClr val="FF0000"/>
                          </a:solidFill>
                          <a:effectLst/>
                          <a:latin typeface="+mn-ea"/>
                          <a:ea typeface="+mn-ea"/>
                          <a:cs typeface="ＭＳ Ｐゴシック"/>
                        </a:rPr>
                        <a:t>教育の質につながる</a:t>
                      </a:r>
                      <a:r>
                        <a:rPr lang="ja-JP" sz="1400" dirty="0" smtClean="0">
                          <a:effectLst/>
                          <a:latin typeface="+mn-ea"/>
                          <a:ea typeface="+mn-ea"/>
                          <a:cs typeface="ＭＳ Ｐゴシック"/>
                        </a:rPr>
                        <a:t>国際化のビジョンの</a:t>
                      </a:r>
                      <a:r>
                        <a:rPr lang="ja-JP" altLang="en-US" sz="1400" dirty="0" smtClean="0">
                          <a:effectLst/>
                          <a:latin typeface="+mn-ea"/>
                          <a:ea typeface="+mn-ea"/>
                          <a:cs typeface="ＭＳ Ｐゴシック"/>
                        </a:rPr>
                        <a:t>明確化</a:t>
                      </a:r>
                      <a:r>
                        <a:rPr lang="ja-JP" sz="1400" dirty="0" smtClean="0">
                          <a:effectLst/>
                          <a:latin typeface="+mn-ea"/>
                          <a:ea typeface="+mn-ea"/>
                          <a:cs typeface="ＭＳ Ｐゴシック"/>
                        </a:rPr>
                        <a:t>と共有</a:t>
                      </a:r>
                      <a:endParaRPr lang="ja-JP" sz="1400" dirty="0">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国際化のビジョンは大学の国際化の抱負と一致している。</a:t>
                      </a:r>
                      <a:endParaRPr lang="en-US" altLang="ja-JP" sz="1400" dirty="0" smtClean="0">
                        <a:effectLst/>
                        <a:latin typeface="+mn-ea"/>
                        <a:ea typeface="+mn-ea"/>
                        <a:cs typeface="ＭＳ Ｐゴシック"/>
                      </a:endParaRPr>
                    </a:p>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国際化のビジョンは教育の質に言及している。</a:t>
                      </a:r>
                      <a:endParaRPr lang="en-US" altLang="ja-JP" sz="1400" dirty="0" smtClean="0">
                        <a:effectLst/>
                        <a:latin typeface="+mn-ea"/>
                        <a:ea typeface="+mn-ea"/>
                        <a:cs typeface="ＭＳ Ｐゴシック"/>
                      </a:endParaRPr>
                    </a:p>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教育の国際化を全学的に促進している。</a:t>
                      </a:r>
                      <a:endParaRPr lang="ja-JP" sz="1400" dirty="0">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588936">
                <a:tc>
                  <a:txBody>
                    <a:bodyPr/>
                    <a:lstStyle/>
                    <a:p>
                      <a:pPr algn="l">
                        <a:lnSpc>
                          <a:spcPct val="100000"/>
                        </a:lnSpc>
                        <a:spcAft>
                          <a:spcPts val="0"/>
                        </a:spcAft>
                        <a:tabLst>
                          <a:tab pos="630555" algn="l"/>
                          <a:tab pos="2970530" algn="l"/>
                        </a:tabLst>
                      </a:pPr>
                      <a:r>
                        <a:rPr lang="en-US" altLang="ja-JP" sz="1400" kern="100" dirty="0" smtClean="0">
                          <a:effectLst/>
                          <a:latin typeface="+mn-ea"/>
                          <a:ea typeface="+mn-ea"/>
                          <a:cs typeface="Times New Roman"/>
                        </a:rPr>
                        <a:t>2.</a:t>
                      </a:r>
                      <a:r>
                        <a:rPr lang="ja-JP" sz="1400" kern="100" dirty="0" smtClean="0">
                          <a:effectLst/>
                          <a:latin typeface="+mn-ea"/>
                          <a:ea typeface="+mn-ea"/>
                          <a:cs typeface="Times New Roman"/>
                        </a:rPr>
                        <a:t>施策</a:t>
                      </a:r>
                      <a:endParaRPr lang="ja-JP" sz="1400" kern="100" dirty="0">
                        <a:effectLst/>
                        <a:latin typeface="+mn-ea"/>
                        <a:ea typeface="+mn-ea"/>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lvl="0" indent="-180000" algn="l">
                        <a:lnSpc>
                          <a:spcPct val="100000"/>
                        </a:lnSpc>
                        <a:spcAft>
                          <a:spcPts val="0"/>
                        </a:spcAft>
                        <a:buFont typeface="Symbol"/>
                        <a:buBlip>
                          <a:blip r:embed="rId3"/>
                        </a:buBlip>
                        <a:tabLst>
                          <a:tab pos="630555" algn="l"/>
                          <a:tab pos="2970530" algn="l"/>
                        </a:tabLst>
                      </a:pPr>
                      <a:r>
                        <a:rPr lang="ja-JP" sz="1400" dirty="0" smtClean="0">
                          <a:effectLst/>
                          <a:latin typeface="+mn-ea"/>
                          <a:ea typeface="+mn-ea"/>
                          <a:cs typeface="ＭＳ Ｐゴシック"/>
                        </a:rPr>
                        <a:t>国際化ビジョン</a:t>
                      </a:r>
                      <a:r>
                        <a:rPr lang="ja-JP" sz="1400" dirty="0">
                          <a:effectLst/>
                          <a:latin typeface="+mn-ea"/>
                          <a:ea typeface="+mn-ea"/>
                          <a:cs typeface="ＭＳ Ｐゴシック"/>
                        </a:rPr>
                        <a:t>の実現を可能にする施策。施策には最低、</a:t>
                      </a:r>
                      <a:r>
                        <a:rPr lang="ja-JP" sz="1400" dirty="0">
                          <a:solidFill>
                            <a:srgbClr val="FF0000"/>
                          </a:solidFill>
                          <a:effectLst/>
                          <a:latin typeface="+mn-ea"/>
                          <a:ea typeface="+mn-ea"/>
                          <a:cs typeface="ＭＳ Ｐゴシック"/>
                        </a:rPr>
                        <a:t>「国際・異文化教育の学習成果」「教育と学習」「スタッフ」「学生」</a:t>
                      </a:r>
                      <a:r>
                        <a:rPr lang="ja-JP" sz="1400" dirty="0">
                          <a:effectLst/>
                          <a:latin typeface="+mn-ea"/>
                          <a:ea typeface="+mn-ea"/>
                          <a:cs typeface="ＭＳ Ｐゴシック"/>
                        </a:rPr>
                        <a:t>の項目が含まれている</a:t>
                      </a:r>
                      <a:r>
                        <a:rPr lang="ja-JP" sz="1400" dirty="0" smtClean="0">
                          <a:effectLst/>
                          <a:latin typeface="+mn-ea"/>
                          <a:ea typeface="+mn-ea"/>
                          <a:cs typeface="ＭＳ Ｐゴシック"/>
                        </a:rPr>
                        <a:t>こと</a:t>
                      </a:r>
                      <a:endParaRPr lang="ja-JP" sz="1400" dirty="0">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大学の施策は評価基準にある４項目に限定する必要はなく、ビジョンに基づいたものであればよい。</a:t>
                      </a:r>
                      <a:endParaRPr lang="en-US" altLang="ja-JP" sz="1400" dirty="0" smtClean="0">
                        <a:effectLst/>
                        <a:latin typeface="+mn-ea"/>
                        <a:ea typeface="+mn-ea"/>
                        <a:cs typeface="ＭＳ Ｐゴシック"/>
                      </a:endParaRPr>
                    </a:p>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適切な施策はビジョンに即した目標と実施に必要な資源について言及していなければならない。</a:t>
                      </a:r>
                      <a:endParaRPr lang="en-US" altLang="ja-JP" sz="1400" dirty="0" smtClean="0">
                        <a:effectLst/>
                        <a:latin typeface="+mn-ea"/>
                        <a:ea typeface="+mn-ea"/>
                        <a:cs typeface="ＭＳ Ｐゴシック"/>
                      </a:endParaRPr>
                    </a:p>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国際・異文化教育の学習成果が重要である。これらの学習成果は教育の質に対する国際化の効果を正確に証明する。またその結果として、学生、卒業生、また労働市場に対して国際化の妥当性を証明することになる。</a:t>
                      </a:r>
                      <a:endParaRPr lang="ja-JP" sz="1400" dirty="0">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907963">
                <a:tc>
                  <a:txBody>
                    <a:bodyPr/>
                    <a:lstStyle/>
                    <a:p>
                      <a:pPr algn="l">
                        <a:lnSpc>
                          <a:spcPct val="100000"/>
                        </a:lnSpc>
                        <a:spcAft>
                          <a:spcPts val="0"/>
                        </a:spcAft>
                        <a:tabLst>
                          <a:tab pos="630555" algn="l"/>
                          <a:tab pos="2970530" algn="l"/>
                        </a:tabLst>
                      </a:pPr>
                      <a:r>
                        <a:rPr lang="en-US" altLang="ja-JP" sz="1400" kern="100" dirty="0" smtClean="0">
                          <a:effectLst/>
                          <a:latin typeface="+mn-ea"/>
                          <a:ea typeface="+mn-ea"/>
                          <a:cs typeface="Times New Roman"/>
                        </a:rPr>
                        <a:t>3.</a:t>
                      </a:r>
                      <a:r>
                        <a:rPr lang="ja-JP" sz="1400" kern="100" dirty="0" smtClean="0">
                          <a:effectLst/>
                          <a:latin typeface="+mn-ea"/>
                          <a:ea typeface="+mn-ea"/>
                          <a:cs typeface="Times New Roman"/>
                        </a:rPr>
                        <a:t>具体化</a:t>
                      </a:r>
                      <a:endParaRPr lang="ja-JP" sz="1400" kern="100" dirty="0">
                        <a:effectLst/>
                        <a:latin typeface="+mn-ea"/>
                        <a:ea typeface="+mn-ea"/>
                        <a:cs typeface="Times New Roman"/>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lvl="0" indent="-180000" algn="l">
                        <a:lnSpc>
                          <a:spcPct val="100000"/>
                        </a:lnSpc>
                        <a:spcAft>
                          <a:spcPts val="0"/>
                        </a:spcAft>
                        <a:buFont typeface="Symbol"/>
                        <a:buBlip>
                          <a:blip r:embed="rId3"/>
                        </a:buBlip>
                        <a:tabLst>
                          <a:tab pos="630555" algn="l"/>
                          <a:tab pos="2970530" algn="l"/>
                        </a:tabLst>
                      </a:pPr>
                      <a:r>
                        <a:rPr lang="ja-JP" sz="1400" dirty="0">
                          <a:effectLst/>
                          <a:latin typeface="+mn-ea"/>
                          <a:ea typeface="+mn-ea"/>
                          <a:cs typeface="ＭＳ Ｐゴシック"/>
                        </a:rPr>
                        <a:t>施策実施の程度</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4860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国際化施策にある項目の実施に関する情報を管理している。</a:t>
                      </a:r>
                      <a:endParaRPr lang="en-US" altLang="ja-JP" sz="1400" dirty="0" smtClean="0">
                        <a:effectLst/>
                        <a:latin typeface="+mn-ea"/>
                        <a:ea typeface="+mn-ea"/>
                        <a:cs typeface="ＭＳ Ｐゴシック"/>
                      </a:endParaRPr>
                    </a:p>
                    <a:p>
                      <a:pPr marL="4860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教育プログラムの質に対する国際化施策の効果に関する情報を管理している。</a:t>
                      </a:r>
                      <a:endParaRPr lang="en-US" altLang="ja-JP" sz="1400" dirty="0" smtClean="0">
                        <a:effectLst/>
                        <a:latin typeface="+mn-ea"/>
                        <a:ea typeface="+mn-ea"/>
                        <a:cs typeface="ＭＳ Ｐゴシック"/>
                      </a:endParaRPr>
                    </a:p>
                    <a:p>
                      <a:pPr marL="4860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これらの情報は評価基準２（施策）にある取組を含む。</a:t>
                      </a:r>
                      <a:endParaRPr lang="en-US" altLang="ja-JP" sz="1400" dirty="0" smtClean="0">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1134954">
                <a:tc>
                  <a:txBody>
                    <a:bodyPr/>
                    <a:lstStyle/>
                    <a:p>
                      <a:pPr algn="l">
                        <a:lnSpc>
                          <a:spcPct val="100000"/>
                        </a:lnSpc>
                        <a:spcAft>
                          <a:spcPts val="0"/>
                        </a:spcAft>
                        <a:tabLst>
                          <a:tab pos="630555" algn="l"/>
                          <a:tab pos="2970530" algn="l"/>
                        </a:tabLst>
                      </a:pPr>
                      <a:r>
                        <a:rPr lang="en-US" altLang="ja-JP" sz="1400" kern="100" dirty="0" smtClean="0">
                          <a:effectLst/>
                          <a:latin typeface="+mn-ea"/>
                          <a:ea typeface="+mn-ea"/>
                          <a:cs typeface="Times New Roman"/>
                        </a:rPr>
                        <a:t>4.</a:t>
                      </a:r>
                      <a:r>
                        <a:rPr lang="ja-JP" sz="1400" kern="100" dirty="0" smtClean="0">
                          <a:effectLst/>
                          <a:latin typeface="+mn-ea"/>
                          <a:ea typeface="+mn-ea"/>
                          <a:cs typeface="Times New Roman"/>
                        </a:rPr>
                        <a:t>改善</a:t>
                      </a:r>
                      <a:r>
                        <a:rPr lang="ja-JP" sz="1400" kern="100" dirty="0">
                          <a:effectLst/>
                          <a:latin typeface="+mn-ea"/>
                          <a:ea typeface="+mn-ea"/>
                          <a:cs typeface="Times New Roman"/>
                        </a:rPr>
                        <a:t>計画</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lvl="0" indent="-180000" algn="l">
                        <a:lnSpc>
                          <a:spcPct val="100000"/>
                        </a:lnSpc>
                        <a:spcAft>
                          <a:spcPts val="0"/>
                        </a:spcAft>
                        <a:buFont typeface="Symbol"/>
                        <a:buBlip>
                          <a:blip r:embed="rId3"/>
                        </a:buBlip>
                        <a:tabLst>
                          <a:tab pos="630555" algn="l"/>
                          <a:tab pos="2970530" algn="l"/>
                        </a:tabLst>
                      </a:pPr>
                      <a:r>
                        <a:rPr lang="ja-JP" sz="1400" dirty="0">
                          <a:effectLst/>
                          <a:latin typeface="+mn-ea"/>
                          <a:ea typeface="+mn-ea"/>
                          <a:cs typeface="ＭＳ Ｐゴシック"/>
                        </a:rPr>
                        <a:t>国際化の内部質保証システムの整備状況</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大学の内部質保証システムは、国際化施策にある項目を対象としている。</a:t>
                      </a:r>
                      <a:endParaRPr lang="en-US" altLang="ja-JP" sz="1400" dirty="0" smtClean="0">
                        <a:effectLst/>
                        <a:latin typeface="+mn-ea"/>
                        <a:ea typeface="+mn-ea"/>
                        <a:cs typeface="ＭＳ Ｐゴシック"/>
                      </a:endParaRPr>
                    </a:p>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国際化が、内部質保証システムに影響を及ぼしている。</a:t>
                      </a:r>
                      <a:endParaRPr lang="en-US" altLang="ja-JP" sz="1400" dirty="0" smtClean="0">
                        <a:effectLst/>
                        <a:latin typeface="+mn-ea"/>
                        <a:ea typeface="+mn-ea"/>
                        <a:cs typeface="ＭＳ Ｐゴシック"/>
                      </a:endParaRPr>
                    </a:p>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改善計画の一部に国際化のアプローチ（例えば、国際的なベンチマーキング、国際的なピア・ラーニング、国際的なネットワーキングなど）を活用している。</a:t>
                      </a:r>
                      <a:endParaRPr lang="en-US" altLang="ja-JP" sz="1400" dirty="0" smtClean="0">
                        <a:effectLst/>
                        <a:latin typeface="+mn-ea"/>
                        <a:ea typeface="+mn-ea"/>
                        <a:cs typeface="ＭＳ Ｐゴシック"/>
                      </a:endParaRPr>
                    </a:p>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改善計画は、明らかに国際化活動に限られたことではない。</a:t>
                      </a:r>
                      <a:endParaRPr lang="en-US" altLang="ja-JP" sz="1400" dirty="0" smtClean="0">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r h="591243">
                <a:tc>
                  <a:txBody>
                    <a:bodyPr/>
                    <a:lstStyle/>
                    <a:p>
                      <a:pPr algn="l">
                        <a:lnSpc>
                          <a:spcPct val="100000"/>
                        </a:lnSpc>
                        <a:spcAft>
                          <a:spcPts val="0"/>
                        </a:spcAft>
                        <a:tabLst>
                          <a:tab pos="630555" algn="l"/>
                          <a:tab pos="2970530" algn="l"/>
                        </a:tabLst>
                      </a:pPr>
                      <a:r>
                        <a:rPr lang="en-US" altLang="ja-JP" sz="1400" kern="100" dirty="0" smtClean="0">
                          <a:effectLst/>
                          <a:latin typeface="+mn-ea"/>
                          <a:ea typeface="+mn-ea"/>
                          <a:cs typeface="Times New Roman"/>
                        </a:rPr>
                        <a:t>5.</a:t>
                      </a:r>
                      <a:r>
                        <a:rPr lang="ja-JP" sz="1400" kern="100" dirty="0" smtClean="0">
                          <a:effectLst/>
                          <a:latin typeface="+mn-ea"/>
                          <a:ea typeface="+mn-ea"/>
                          <a:cs typeface="Times New Roman"/>
                        </a:rPr>
                        <a:t>組織・</a:t>
                      </a:r>
                      <a:endParaRPr lang="en-US" altLang="ja-JP" sz="1400" kern="100" dirty="0" smtClean="0">
                        <a:effectLst/>
                        <a:latin typeface="+mn-ea"/>
                        <a:ea typeface="+mn-ea"/>
                        <a:cs typeface="Times New Roman"/>
                      </a:endParaRPr>
                    </a:p>
                    <a:p>
                      <a:pPr algn="l">
                        <a:lnSpc>
                          <a:spcPct val="100000"/>
                        </a:lnSpc>
                        <a:spcAft>
                          <a:spcPts val="0"/>
                        </a:spcAft>
                        <a:tabLst>
                          <a:tab pos="630555" algn="l"/>
                          <a:tab pos="2970530" algn="l"/>
                        </a:tabLst>
                      </a:pPr>
                      <a:r>
                        <a:rPr lang="ja-JP" sz="1400" kern="100" dirty="0" smtClean="0">
                          <a:effectLst/>
                          <a:latin typeface="+mn-ea"/>
                          <a:ea typeface="+mn-ea"/>
                          <a:cs typeface="Times New Roman"/>
                        </a:rPr>
                        <a:t>政策</a:t>
                      </a:r>
                      <a:r>
                        <a:rPr lang="ja-JP" sz="1400" kern="100" dirty="0">
                          <a:effectLst/>
                          <a:latin typeface="+mn-ea"/>
                          <a:ea typeface="+mn-ea"/>
                          <a:cs typeface="Times New Roman"/>
                        </a:rPr>
                        <a:t>決定の構造</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lvl="0" indent="-180000" algn="l">
                        <a:lnSpc>
                          <a:spcPct val="100000"/>
                        </a:lnSpc>
                        <a:spcAft>
                          <a:spcPts val="0"/>
                        </a:spcAft>
                        <a:buFont typeface="Symbol"/>
                        <a:buBlip>
                          <a:blip r:embed="rId3"/>
                        </a:buBlip>
                        <a:tabLst>
                          <a:tab pos="630555" algn="l"/>
                          <a:tab pos="2970530" algn="l"/>
                        </a:tabLst>
                      </a:pPr>
                      <a:r>
                        <a:rPr lang="ja-JP" sz="1400" dirty="0">
                          <a:effectLst/>
                          <a:latin typeface="+mn-ea"/>
                          <a:ea typeface="+mn-ea"/>
                          <a:cs typeface="ＭＳ Ｐゴシック"/>
                        </a:rPr>
                        <a:t>国際化に関する組織と政策決定の構造</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c>
                  <a:txBody>
                    <a:bodyPr/>
                    <a:lstStyle/>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組織・政策決定の構造が大学の国際化（ビジョン、施策、具体化、改善計画）に関するすべての項目の一貫した実施を可能にしている。</a:t>
                      </a:r>
                      <a:endParaRPr lang="en-US" altLang="ja-JP" sz="1400" dirty="0" smtClean="0">
                        <a:effectLst/>
                        <a:latin typeface="+mn-ea"/>
                        <a:ea typeface="+mn-ea"/>
                        <a:cs typeface="ＭＳ Ｐゴシック"/>
                      </a:endParaRPr>
                    </a:p>
                    <a:p>
                      <a:pPr marL="0" lvl="0" indent="-108000" algn="l">
                        <a:lnSpc>
                          <a:spcPct val="100000"/>
                        </a:lnSpc>
                        <a:spcAft>
                          <a:spcPts val="0"/>
                        </a:spcAft>
                        <a:buFont typeface="Arial" pitchFamily="34" charset="0"/>
                        <a:buChar char="•"/>
                        <a:tabLst>
                          <a:tab pos="630555" algn="l"/>
                          <a:tab pos="2970530" algn="l"/>
                        </a:tabLst>
                      </a:pPr>
                      <a:r>
                        <a:rPr lang="ja-JP" altLang="en-US" sz="1400" dirty="0" smtClean="0">
                          <a:effectLst/>
                          <a:latin typeface="+mn-ea"/>
                          <a:ea typeface="+mn-ea"/>
                          <a:cs typeface="ＭＳ Ｐゴシック"/>
                        </a:rPr>
                        <a:t>組織・政策決定の構造には、任務、権限、責任が明確に定義されている。</a:t>
                      </a:r>
                      <a:endParaRPr lang="ja-JP" sz="1400" dirty="0">
                        <a:effectLst/>
                        <a:latin typeface="+mn-ea"/>
                        <a:ea typeface="+mn-ea"/>
                        <a:cs typeface="ＭＳ Ｐゴシック"/>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solidFill>
                  </a:tcPr>
                </a:tc>
              </a:tr>
            </a:tbl>
          </a:graphicData>
        </a:graphic>
      </p:graphicFrame>
      <p:sp>
        <p:nvSpPr>
          <p:cNvPr id="5" name="テキスト ボックス 4"/>
          <p:cNvSpPr txBox="1"/>
          <p:nvPr/>
        </p:nvSpPr>
        <p:spPr>
          <a:xfrm>
            <a:off x="107504" y="855120"/>
            <a:ext cx="7920880" cy="341632"/>
          </a:xfrm>
          <a:prstGeom prst="rect">
            <a:avLst/>
          </a:prstGeom>
          <a:noFill/>
        </p:spPr>
        <p:txBody>
          <a:bodyPr wrap="square" rtlCol="0">
            <a:spAutoFit/>
          </a:bodyPr>
          <a:lstStyle/>
          <a:p>
            <a:pPr>
              <a:lnSpc>
                <a:spcPct val="90000"/>
              </a:lnSpc>
            </a:pPr>
            <a:r>
              <a:rPr lang="en-US" altLang="ja-JP" b="1" dirty="0" smtClean="0"/>
              <a:t>NVAO-DQF Internationalisation</a:t>
            </a:r>
            <a:r>
              <a:rPr lang="ja-JP" altLang="ja-JP" b="1" dirty="0" smtClean="0"/>
              <a:t>評価フレームワーク</a:t>
            </a:r>
            <a:r>
              <a:rPr lang="en-US" altLang="ja-JP" b="1" dirty="0" smtClean="0"/>
              <a:t>:</a:t>
            </a:r>
            <a:r>
              <a:rPr lang="ja-JP" altLang="en-US" b="1" dirty="0" smtClean="0"/>
              <a:t>機関レベル</a:t>
            </a:r>
            <a:endParaRPr lang="en-US" altLang="ja-JP" b="1" dirty="0" smtClean="0"/>
          </a:p>
        </p:txBody>
      </p:sp>
      <p:sp>
        <p:nvSpPr>
          <p:cNvPr id="3" name="テキスト ボックス 2"/>
          <p:cNvSpPr txBox="1"/>
          <p:nvPr/>
        </p:nvSpPr>
        <p:spPr>
          <a:xfrm>
            <a:off x="35496" y="6582544"/>
            <a:ext cx="8712968" cy="230832"/>
          </a:xfrm>
          <a:prstGeom prst="rect">
            <a:avLst/>
          </a:prstGeom>
          <a:noFill/>
        </p:spPr>
        <p:txBody>
          <a:bodyPr wrap="square" rtlCol="0">
            <a:spAutoFit/>
          </a:bodyPr>
          <a:lstStyle/>
          <a:p>
            <a:pPr>
              <a:lnSpc>
                <a:spcPct val="90000"/>
              </a:lnSpc>
            </a:pPr>
            <a:r>
              <a:rPr lang="ja-JP" altLang="ja-JP" sz="1000" dirty="0"/>
              <a:t>（出典：</a:t>
            </a:r>
            <a:r>
              <a:rPr lang="en-US" altLang="ja-JP" sz="1000" dirty="0"/>
              <a:t>NVAO (2011) Frameworks for the Assessment of Internatioanlisation</a:t>
            </a:r>
            <a:r>
              <a:rPr lang="ja-JP" altLang="ja-JP" sz="1000" dirty="0"/>
              <a:t>を基に</a:t>
            </a:r>
            <a:r>
              <a:rPr lang="ja-JP" altLang="ja-JP" sz="1000" dirty="0" smtClean="0"/>
              <a:t>筆者</a:t>
            </a:r>
            <a:r>
              <a:rPr lang="ja-JP" altLang="en-US" sz="1000" dirty="0" smtClean="0"/>
              <a:t>翻訳・</a:t>
            </a:r>
            <a:r>
              <a:rPr lang="ja-JP" altLang="ja-JP" sz="1000" dirty="0" smtClean="0"/>
              <a:t>作成）</a:t>
            </a:r>
            <a:endParaRPr lang="ja-JP" altLang="ja-JP" sz="1000" dirty="0"/>
          </a:p>
        </p:txBody>
      </p:sp>
      <p:sp>
        <p:nvSpPr>
          <p:cNvPr id="6" name="スライド番号プレースホルダー 5"/>
          <p:cNvSpPr>
            <a:spLocks noGrp="1"/>
          </p:cNvSpPr>
          <p:nvPr>
            <p:ph type="sldNum" sz="quarter" idx="12"/>
          </p:nvPr>
        </p:nvSpPr>
        <p:spPr>
          <a:xfrm>
            <a:off x="7373079" y="6597352"/>
            <a:ext cx="857474" cy="180974"/>
          </a:xfrm>
        </p:spPr>
        <p:txBody>
          <a:bodyPr/>
          <a:lstStyle/>
          <a:p>
            <a:fld id="{F36C87F6-986D-49E6-AF40-1B3A1EE8064D}" type="slidenum">
              <a:rPr lang="en-US" altLang="ja-JP" smtClean="0"/>
              <a:pPr/>
              <a:t>8</a:t>
            </a:fld>
            <a:endParaRPr kumimoji="1" lang="ja-JP" altLang="en-US" dirty="0"/>
          </a:p>
        </p:txBody>
      </p:sp>
    </p:spTree>
    <p:extLst>
      <p:ext uri="{BB962C8B-B14F-4D97-AF65-F5344CB8AC3E}">
        <p14:creationId xmlns:p14="http://schemas.microsoft.com/office/powerpoint/2010/main" xmlns="" val="1109410999"/>
      </p:ext>
    </p:extLst>
  </p:cSld>
  <p:clrMapOvr>
    <a:masterClrMapping/>
  </p:clrMapOvr>
  <mc:AlternateContent xmlns:mc="http://schemas.openxmlformats.org/markup-compatibility/2006">
    <mc:Choice xmlns:p14="http://schemas.microsoft.com/office/powerpoint/2010/main" xmlns="" Requires="p14">
      <p:transition spd="med" p14:dur="700" advTm="39564">
        <p:fade/>
      </p:transition>
    </mc:Choice>
    <mc:Fallback>
      <p:transition spd="med" advTm="39564">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7" y="418654"/>
            <a:ext cx="7848873" cy="778098"/>
          </a:xfrm>
        </p:spPr>
        <p:txBody>
          <a:bodyPr/>
          <a:lstStyle/>
          <a:p>
            <a:r>
              <a:rPr lang="ja-JP" altLang="en-US" dirty="0"/>
              <a:t>取組③：大学国際化の評価と認定</a:t>
            </a:r>
            <a:endParaRPr kumimoji="1" lang="ja-JP" altLang="en-US" dirty="0"/>
          </a:p>
        </p:txBody>
      </p:sp>
      <p:sp>
        <p:nvSpPr>
          <p:cNvPr id="3" name="コンテンツ プレースホルダー 2"/>
          <p:cNvSpPr>
            <a:spLocks noGrp="1"/>
          </p:cNvSpPr>
          <p:nvPr>
            <p:ph idx="1"/>
          </p:nvPr>
        </p:nvSpPr>
        <p:spPr>
          <a:xfrm>
            <a:off x="769433" y="1605880"/>
            <a:ext cx="7835015" cy="4343400"/>
          </a:xfrm>
        </p:spPr>
        <p:txBody>
          <a:bodyPr>
            <a:normAutofit/>
          </a:bodyPr>
          <a:lstStyle/>
          <a:p>
            <a:pPr marL="45720" indent="0">
              <a:buNone/>
            </a:pPr>
            <a:r>
              <a:rPr lang="en-US" altLang="ja-JP" b="1" dirty="0"/>
              <a:t>NVAO-DQF Internationalisation</a:t>
            </a:r>
            <a:r>
              <a:rPr lang="ja-JP" altLang="ja-JP" b="1" dirty="0"/>
              <a:t>評価フレームワーク</a:t>
            </a:r>
            <a:r>
              <a:rPr lang="en-US" altLang="ja-JP" b="1" dirty="0"/>
              <a:t>:</a:t>
            </a:r>
            <a:r>
              <a:rPr lang="ja-JP" altLang="en-US" b="1" dirty="0"/>
              <a:t>機関レベル</a:t>
            </a:r>
            <a:endParaRPr lang="en-US" altLang="ja-JP" b="1" dirty="0"/>
          </a:p>
          <a:p>
            <a:pPr>
              <a:buFont typeface="Wingdings" pitchFamily="2" charset="2"/>
              <a:buChar char="l"/>
            </a:pPr>
            <a:r>
              <a:rPr lang="ja-JP" altLang="en-US" dirty="0" smtClean="0"/>
              <a:t>各基準</a:t>
            </a:r>
            <a:r>
              <a:rPr lang="ja-JP" altLang="en-US" dirty="0"/>
              <a:t>の</a:t>
            </a:r>
            <a:r>
              <a:rPr lang="ja-JP" altLang="en-US" dirty="0" smtClean="0"/>
              <a:t>評価</a:t>
            </a:r>
            <a:endParaRPr lang="en-US" altLang="ja-JP" dirty="0"/>
          </a:p>
          <a:p>
            <a:pPr lvl="1">
              <a:buFont typeface="Wingdings" pitchFamily="2" charset="2"/>
              <a:buChar char="l"/>
            </a:pPr>
            <a:r>
              <a:rPr lang="ja-JP" altLang="en-US" dirty="0" smtClean="0"/>
              <a:t>基準</a:t>
            </a:r>
            <a:r>
              <a:rPr lang="ja-JP" altLang="en-US" dirty="0"/>
              <a:t>（</a:t>
            </a:r>
            <a:r>
              <a:rPr lang="en-US" altLang="ja-JP" dirty="0"/>
              <a:t>standards</a:t>
            </a:r>
            <a:r>
              <a:rPr lang="ja-JP" altLang="en-US" dirty="0"/>
              <a:t>）に</a:t>
            </a:r>
            <a:r>
              <a:rPr lang="ja-JP" altLang="en-US" dirty="0" smtClean="0"/>
              <a:t>適合（</a:t>
            </a:r>
            <a:r>
              <a:rPr lang="en-US" altLang="ja-JP" dirty="0" smtClean="0"/>
              <a:t>meets</a:t>
            </a:r>
            <a:r>
              <a:rPr lang="ja-JP" altLang="en-US" dirty="0" smtClean="0"/>
              <a:t>）</a:t>
            </a:r>
            <a:endParaRPr lang="en-US" altLang="ja-JP" dirty="0" smtClean="0"/>
          </a:p>
          <a:p>
            <a:pPr lvl="1">
              <a:buFont typeface="Wingdings" pitchFamily="2" charset="2"/>
              <a:buChar char="l"/>
            </a:pPr>
            <a:r>
              <a:rPr lang="ja-JP" altLang="en-US" dirty="0" smtClean="0"/>
              <a:t>基準</a:t>
            </a:r>
            <a:r>
              <a:rPr lang="ja-JP" altLang="en-US" dirty="0"/>
              <a:t>（</a:t>
            </a:r>
            <a:r>
              <a:rPr lang="en-US" altLang="ja-JP" dirty="0"/>
              <a:t>standards</a:t>
            </a:r>
            <a:r>
              <a:rPr lang="ja-JP" altLang="en-US" dirty="0"/>
              <a:t>）に一部</a:t>
            </a:r>
            <a:r>
              <a:rPr lang="ja-JP" altLang="en-US" dirty="0" smtClean="0"/>
              <a:t>適合（</a:t>
            </a:r>
            <a:r>
              <a:rPr lang="en-US" altLang="ja-JP" dirty="0"/>
              <a:t>p</a:t>
            </a:r>
            <a:r>
              <a:rPr lang="en-US" altLang="ja-JP" dirty="0" smtClean="0"/>
              <a:t>artially </a:t>
            </a:r>
            <a:r>
              <a:rPr lang="en-US" altLang="ja-JP" dirty="0"/>
              <a:t>m</a:t>
            </a:r>
            <a:r>
              <a:rPr lang="en-US" altLang="ja-JP" dirty="0" smtClean="0"/>
              <a:t>eets</a:t>
            </a:r>
            <a:r>
              <a:rPr lang="ja-JP" altLang="en-US" dirty="0" smtClean="0"/>
              <a:t>）</a:t>
            </a:r>
            <a:endParaRPr lang="en-US" altLang="ja-JP" dirty="0" smtClean="0"/>
          </a:p>
          <a:p>
            <a:pPr lvl="1">
              <a:buFont typeface="Wingdings" pitchFamily="2" charset="2"/>
              <a:buChar char="l"/>
            </a:pPr>
            <a:r>
              <a:rPr lang="ja-JP" altLang="en-US" dirty="0" smtClean="0"/>
              <a:t>基準</a:t>
            </a:r>
            <a:r>
              <a:rPr lang="ja-JP" altLang="en-US" dirty="0"/>
              <a:t>（</a:t>
            </a:r>
            <a:r>
              <a:rPr lang="en-US" altLang="ja-JP" dirty="0"/>
              <a:t>standards</a:t>
            </a:r>
            <a:r>
              <a:rPr lang="ja-JP" altLang="en-US" dirty="0"/>
              <a:t>）に</a:t>
            </a:r>
            <a:r>
              <a:rPr lang="ja-JP" altLang="en-US" dirty="0" smtClean="0"/>
              <a:t>不適合（</a:t>
            </a:r>
            <a:r>
              <a:rPr lang="en-US" altLang="ja-JP" dirty="0" smtClean="0"/>
              <a:t>does not meet</a:t>
            </a:r>
            <a:r>
              <a:rPr lang="ja-JP" altLang="en-US" dirty="0" smtClean="0"/>
              <a:t>）</a:t>
            </a:r>
            <a:endParaRPr lang="en-US" altLang="ja-JP" dirty="0"/>
          </a:p>
          <a:p>
            <a:pPr>
              <a:buFont typeface="Wingdings" pitchFamily="2" charset="2"/>
              <a:buChar char="l"/>
            </a:pPr>
            <a:r>
              <a:rPr kumimoji="1" lang="ja-JP" altLang="en-US" dirty="0" smtClean="0"/>
              <a:t>総合評価（判定）</a:t>
            </a:r>
            <a:endParaRPr kumimoji="1" lang="en-US" altLang="ja-JP" dirty="0" smtClean="0"/>
          </a:p>
          <a:p>
            <a:pPr marL="274320" lvl="1" indent="0">
              <a:buNone/>
            </a:pPr>
            <a:r>
              <a:rPr lang="ja-JP" altLang="en-US" dirty="0"/>
              <a:t>大学の国際化のビジョンに基づいて、教育の質の向上において効果的な国際化施策の実施ができたかどうかを</a:t>
            </a:r>
            <a:r>
              <a:rPr lang="ja-JP" altLang="en-US" dirty="0" smtClean="0"/>
              <a:t>評価</a:t>
            </a:r>
            <a:endParaRPr lang="en-US" altLang="ja-JP" dirty="0"/>
          </a:p>
          <a:p>
            <a:pPr lvl="1">
              <a:buFont typeface="Wingdings" pitchFamily="2" charset="2"/>
              <a:buChar char="l"/>
            </a:pPr>
            <a:r>
              <a:rPr lang="ja-JP" altLang="en-US" dirty="0" smtClean="0"/>
              <a:t>適格（</a:t>
            </a:r>
            <a:r>
              <a:rPr lang="en-US" altLang="ja-JP" dirty="0" smtClean="0"/>
              <a:t>positive</a:t>
            </a:r>
            <a:r>
              <a:rPr lang="ja-JP" altLang="en-US" dirty="0" smtClean="0"/>
              <a:t>）</a:t>
            </a:r>
            <a:endParaRPr lang="en-US" altLang="ja-JP" dirty="0" smtClean="0"/>
          </a:p>
          <a:p>
            <a:pPr lvl="1">
              <a:buFont typeface="Wingdings" pitchFamily="2" charset="2"/>
              <a:buChar char="l"/>
            </a:pPr>
            <a:r>
              <a:rPr lang="ja-JP" altLang="en-US" dirty="0" smtClean="0"/>
              <a:t>不適格（</a:t>
            </a:r>
            <a:r>
              <a:rPr lang="en-US" altLang="ja-JP" dirty="0" smtClean="0"/>
              <a:t>negative</a:t>
            </a:r>
            <a:r>
              <a:rPr lang="ja-JP" altLang="en-US" dirty="0" smtClean="0"/>
              <a:t>）</a:t>
            </a:r>
            <a:endParaRPr lang="ja-JP" altLang="en-US" dirty="0"/>
          </a:p>
          <a:p>
            <a:pPr>
              <a:buFont typeface="Wingdings" pitchFamily="2" charset="2"/>
              <a:buChar char="l"/>
            </a:pPr>
            <a:endParaRPr kumimoji="1" lang="ja-JP" altLang="en-US" b="1" dirty="0"/>
          </a:p>
        </p:txBody>
      </p:sp>
      <p:sp>
        <p:nvSpPr>
          <p:cNvPr id="4" name="スライド番号プレースホルダー 3"/>
          <p:cNvSpPr>
            <a:spLocks noGrp="1"/>
          </p:cNvSpPr>
          <p:nvPr>
            <p:ph type="sldNum" sz="quarter" idx="12"/>
          </p:nvPr>
        </p:nvSpPr>
        <p:spPr/>
        <p:txBody>
          <a:bodyPr/>
          <a:lstStyle/>
          <a:p>
            <a:fld id="{F36C87F6-986D-49E6-AF40-1B3A1EE8064D}" type="slidenum">
              <a:rPr lang="en-US" altLang="ja-JP" smtClean="0"/>
              <a:pPr/>
              <a:t>9</a:t>
            </a:fld>
            <a:endParaRPr kumimoji="1" lang="ja-JP" altLang="en-US" dirty="0"/>
          </a:p>
        </p:txBody>
      </p:sp>
    </p:spTree>
    <p:extLst>
      <p:ext uri="{BB962C8B-B14F-4D97-AF65-F5344CB8AC3E}">
        <p14:creationId xmlns:p14="http://schemas.microsoft.com/office/powerpoint/2010/main" xmlns="" val="379530657"/>
      </p:ext>
    </p:extLst>
  </p:cSld>
  <p:clrMapOvr>
    <a:masterClrMapping/>
  </p:clrMapOvr>
  <mc:AlternateContent xmlns:mc="http://schemas.openxmlformats.org/markup-compatibility/2006">
    <mc:Choice xmlns:p14="http://schemas.microsoft.com/office/powerpoint/2010/main" xmlns="" Requires="p14">
      <p:transition spd="med" p14:dur="700" advTm="30014">
        <p:fade/>
      </p:transition>
    </mc:Choice>
    <mc:Fallback>
      <p:transition spd="med" advTm="30014">
        <p:fade/>
      </p:transition>
    </mc:Fallback>
  </mc:AlternateContent>
  <p:timing>
    <p:tnLst>
      <p:par>
        <p:cTn id="1" dur="indefinite" restart="never" nodeType="tmRoot"/>
      </p:par>
    </p:tnLst>
  </p:timing>
</p:sld>
</file>

<file path=ppt/theme/theme1.xml><?xml version="1.0" encoding="utf-8"?>
<a:theme xmlns:a="http://schemas.openxmlformats.org/drawingml/2006/main" name="TS102804877 (1)">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ntinental_16x9">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7216CA-7057-4B7D-8A49-A4D368EE9F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4348</Words>
  <Application>Microsoft Office PowerPoint</Application>
  <PresentationFormat>画面に合わせる (4:3)</PresentationFormat>
  <Paragraphs>396</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TS102804877 (1)</vt:lpstr>
      <vt:lpstr>欧州における 大学国際化評価の動向</vt:lpstr>
      <vt:lpstr>欧州の高等教育国際化に 関連する主な政策</vt:lpstr>
      <vt:lpstr>国際化評価に関する欧州での取組</vt:lpstr>
      <vt:lpstr>取組①：国際化評価指標の開発</vt:lpstr>
      <vt:lpstr>取組①：国際化評価指標の開発</vt:lpstr>
      <vt:lpstr>取組②：大学の国際化評価への支援と助言</vt:lpstr>
      <vt:lpstr>取組③：大学国際化の評価と認定</vt:lpstr>
      <vt:lpstr>取組③：大学国際化の評価と認定</vt:lpstr>
      <vt:lpstr>取組③：大学国際化の評価と認定</vt:lpstr>
      <vt:lpstr>大学の国際化評価の傾向</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2013-02-27T07:17:54Z</dcterms:created>
  <dcterms:modified xsi:type="dcterms:W3CDTF">2013-03-22T03:24:34Z</dcterms:modified>
  <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TC028048779991</vt:lpwstr>
  </property>
</Properties>
</file>