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60" r:id="rId2"/>
    <p:sldId id="261" r:id="rId3"/>
    <p:sldId id="262" r:id="rId4"/>
    <p:sldId id="267" r:id="rId5"/>
    <p:sldId id="264" r:id="rId6"/>
    <p:sldId id="265" r:id="rId7"/>
    <p:sldId id="269" r:id="rId8"/>
    <p:sldId id="270" r:id="rId9"/>
    <p:sldId id="271" r:id="rId10"/>
    <p:sldId id="272" r:id="rId11"/>
    <p:sldId id="274" r:id="rId12"/>
    <p:sldId id="278" r:id="rId13"/>
    <p:sldId id="257" r:id="rId14"/>
    <p:sldId id="273" r:id="rId15"/>
    <p:sldId id="275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88" autoAdjust="0"/>
    <p:restoredTop sz="94778" autoAdjust="0"/>
  </p:normalViewPr>
  <p:slideViewPr>
    <p:cSldViewPr>
      <p:cViewPr varScale="1">
        <p:scale>
          <a:sx n="51" d="100"/>
          <a:sy n="51" d="100"/>
        </p:scale>
        <p:origin x="-116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41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277FE-65F5-45EF-9B6A-FD2E87AFDDC8}" type="datetimeFigureOut">
              <a:rPr lang="en-CA" smtClean="0"/>
              <a:t>2013-03-17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1C9E4-EC4F-4BA7-A91E-452A5E909A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56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1C9E4-EC4F-4BA7-A91E-452A5E909AF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1325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74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46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22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06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90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83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01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30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58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3A0C0-A5F0-406B-B0D3-E745315650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84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.egronpolak@iau-aiu.net" TargetMode="External"/><Relationship Id="rId2" Type="http://schemas.openxmlformats.org/officeDocument/2006/relationships/hyperlink" Target="http://www.iau-aiu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/>
                </a:solidFill>
              </a:rPr>
              <a:t>Improving Internationalization of Higher Education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Tokyo, Japan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March 18, 2013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Eva Egron-</a:t>
            </a:r>
            <a:r>
              <a:rPr lang="en-CA" dirty="0" err="1" smtClean="0">
                <a:solidFill>
                  <a:schemeClr val="tx1"/>
                </a:solidFill>
              </a:rPr>
              <a:t>Polak</a:t>
            </a:r>
            <a:r>
              <a:rPr lang="en-CA" dirty="0" smtClean="0">
                <a:solidFill>
                  <a:schemeClr val="tx1"/>
                </a:solidFill>
              </a:rPr>
              <a:t>, IAU Secretary General</a:t>
            </a:r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66730" cy="169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>
                <a:solidFill>
                  <a:srgbClr val="0070C0"/>
                </a:solidFill>
              </a:rPr>
              <a:t/>
            </a:r>
            <a:br>
              <a:rPr lang="fr-FR" sz="3600" b="1" dirty="0" smtClean="0">
                <a:solidFill>
                  <a:srgbClr val="0070C0"/>
                </a:solidFill>
              </a:rPr>
            </a:br>
            <a:r>
              <a:rPr lang="en-CA" sz="4000" b="1" dirty="0" smtClean="0">
                <a:solidFill>
                  <a:schemeClr val="tx2"/>
                </a:solidFill>
              </a:rPr>
              <a:t>Call </a:t>
            </a:r>
            <a:r>
              <a:rPr lang="en-CA" sz="4000" b="1" dirty="0">
                <a:solidFill>
                  <a:schemeClr val="tx2"/>
                </a:solidFill>
              </a:rPr>
              <a:t>for Action </a:t>
            </a:r>
            <a:r>
              <a:rPr lang="en-CA" sz="4000" b="1" dirty="0" smtClean="0">
                <a:solidFill>
                  <a:schemeClr val="tx2"/>
                </a:solidFill>
              </a:rPr>
              <a:t>stresses</a:t>
            </a:r>
            <a:r>
              <a:rPr lang="en-CA" sz="4900" b="1" dirty="0" smtClean="0">
                <a:solidFill>
                  <a:schemeClr val="tx2"/>
                </a:solidFill>
              </a:rPr>
              <a:t>:</a:t>
            </a:r>
            <a:r>
              <a:rPr lang="fr-FR" sz="4900" dirty="0" smtClean="0"/>
              <a:t/>
            </a:r>
            <a:br>
              <a:rPr lang="fr-FR" sz="4900" dirty="0" smtClean="0"/>
            </a:br>
            <a:endParaRPr lang="en-US" sz="49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94928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2400" dirty="0" smtClean="0"/>
              <a:t>Commitment </a:t>
            </a:r>
            <a:r>
              <a:rPr lang="en-GB" sz="2400" dirty="0"/>
              <a:t>to academic values, scientific integrity, ethics, equity and </a:t>
            </a:r>
            <a:r>
              <a:rPr lang="en-GB" sz="2400" b="1" dirty="0">
                <a:solidFill>
                  <a:srgbClr val="0070C0"/>
                </a:solidFill>
              </a:rPr>
              <a:t>social responsibility </a:t>
            </a:r>
            <a:r>
              <a:rPr lang="en-GB" sz="2400" b="1" dirty="0" smtClean="0">
                <a:solidFill>
                  <a:srgbClr val="0070C0"/>
                </a:solidFill>
              </a:rPr>
              <a:t>at local and global levels</a:t>
            </a:r>
            <a:endParaRPr lang="en-GB" sz="24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GB" sz="2400" dirty="0"/>
              <a:t>Placing </a:t>
            </a:r>
            <a:r>
              <a:rPr lang="en-GB" sz="2400" b="1" dirty="0">
                <a:solidFill>
                  <a:srgbClr val="0070C0"/>
                </a:solidFill>
              </a:rPr>
              <a:t>academic purposes </a:t>
            </a:r>
            <a:r>
              <a:rPr lang="en-GB" sz="2400" dirty="0"/>
              <a:t>at centre of all </a:t>
            </a:r>
            <a:r>
              <a:rPr lang="en-GB" sz="2400" dirty="0" smtClean="0"/>
              <a:t>efforts and an integration of all </a:t>
            </a:r>
            <a:r>
              <a:rPr lang="en-GB" sz="2400" dirty="0"/>
              <a:t>aspects of internationalization </a:t>
            </a:r>
            <a:r>
              <a:rPr lang="en-GB" sz="2400" dirty="0" smtClean="0"/>
              <a:t> – moving beyond </a:t>
            </a:r>
            <a:r>
              <a:rPr lang="en-GB" sz="2400" dirty="0"/>
              <a:t>mobility</a:t>
            </a:r>
          </a:p>
          <a:p>
            <a:pPr>
              <a:buFontTx/>
              <a:buChar char="-"/>
            </a:pPr>
            <a:r>
              <a:rPr lang="en-GB" sz="2400" dirty="0"/>
              <a:t>Creating international academic communities that search for </a:t>
            </a:r>
            <a:r>
              <a:rPr lang="en-GB" sz="2400" b="1" dirty="0">
                <a:solidFill>
                  <a:srgbClr val="0070C0"/>
                </a:solidFill>
              </a:rPr>
              <a:t>solutions to global </a:t>
            </a:r>
            <a:r>
              <a:rPr lang="en-GB" sz="2400" b="1" dirty="0" smtClean="0">
                <a:solidFill>
                  <a:srgbClr val="0070C0"/>
                </a:solidFill>
              </a:rPr>
              <a:t>challenges </a:t>
            </a:r>
            <a:r>
              <a:rPr lang="en-GB" sz="2400" dirty="0" smtClean="0"/>
              <a:t>and problems</a:t>
            </a:r>
            <a:endParaRPr lang="en-GB" sz="2400" dirty="0"/>
          </a:p>
          <a:p>
            <a:pPr>
              <a:buFontTx/>
              <a:buChar char="-"/>
            </a:pPr>
            <a:r>
              <a:rPr lang="en-GB" sz="2400" b="1" dirty="0">
                <a:solidFill>
                  <a:srgbClr val="0070C0"/>
                </a:solidFill>
              </a:rPr>
              <a:t>Reciprocal benefits, respect and fairness</a:t>
            </a:r>
            <a:r>
              <a:rPr lang="en-GB" sz="2400" dirty="0"/>
              <a:t> as basis of </a:t>
            </a:r>
            <a:r>
              <a:rPr lang="en-GB" sz="2400" dirty="0" smtClean="0"/>
              <a:t>all partnerships</a:t>
            </a:r>
            <a:endParaRPr lang="en-GB" sz="2400" dirty="0"/>
          </a:p>
          <a:p>
            <a:pPr>
              <a:buFontTx/>
              <a:buChar char="-"/>
            </a:pPr>
            <a:r>
              <a:rPr lang="en-GB" sz="2400" dirty="0"/>
              <a:t>Innovation to </a:t>
            </a:r>
            <a:r>
              <a:rPr lang="en-GB" sz="2400" b="1" dirty="0">
                <a:solidFill>
                  <a:srgbClr val="0070C0"/>
                </a:solidFill>
              </a:rPr>
              <a:t>address resource differences </a:t>
            </a:r>
            <a:r>
              <a:rPr lang="en-GB" sz="2400" b="1" dirty="0" smtClean="0">
                <a:solidFill>
                  <a:srgbClr val="0070C0"/>
                </a:solidFill>
              </a:rPr>
              <a:t>among HEIs </a:t>
            </a:r>
            <a:endParaRPr lang="en-GB" sz="2400" b="1" dirty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GB" sz="2400" smtClean="0"/>
              <a:t>Value of </a:t>
            </a:r>
            <a:r>
              <a:rPr lang="en-GB" sz="2400" b="1" smtClean="0">
                <a:solidFill>
                  <a:schemeClr val="accent1"/>
                </a:solidFill>
              </a:rPr>
              <a:t>cultural</a:t>
            </a:r>
            <a:r>
              <a:rPr lang="en-GB" sz="2400" b="1" dirty="0">
                <a:solidFill>
                  <a:schemeClr val="accent1"/>
                </a:solidFill>
              </a:rPr>
              <a:t>, linguistic, </a:t>
            </a:r>
            <a:r>
              <a:rPr lang="en-GB" sz="2400" b="1">
                <a:solidFill>
                  <a:schemeClr val="accent1"/>
                </a:solidFill>
              </a:rPr>
              <a:t>institutional </a:t>
            </a:r>
            <a:r>
              <a:rPr lang="en-GB" sz="2400" b="1" smtClean="0">
                <a:solidFill>
                  <a:schemeClr val="accent1"/>
                </a:solidFill>
              </a:rPr>
              <a:t>diversity </a:t>
            </a:r>
            <a:r>
              <a:rPr lang="en-GB" sz="2400" smtClean="0"/>
              <a:t>for all HE systems</a:t>
            </a:r>
            <a:endParaRPr lang="en-GB" sz="2400" dirty="0"/>
          </a:p>
          <a:p>
            <a:pPr>
              <a:buFontTx/>
              <a:buChar char="-"/>
            </a:pPr>
            <a:r>
              <a:rPr lang="en-GB" sz="2400" b="1" smtClean="0">
                <a:solidFill>
                  <a:srgbClr val="0070C0"/>
                </a:solidFill>
              </a:rPr>
              <a:t>Monitoring </a:t>
            </a:r>
            <a:r>
              <a:rPr lang="en-GB" sz="2400" b="1" dirty="0">
                <a:solidFill>
                  <a:srgbClr val="0070C0"/>
                </a:solidFill>
              </a:rPr>
              <a:t>of impact at home and abroad </a:t>
            </a:r>
            <a:r>
              <a:rPr lang="en-GB" sz="2400" dirty="0"/>
              <a:t>(positive and negative)</a:t>
            </a:r>
          </a:p>
          <a:p>
            <a:pPr eaLnBrk="1" hangingPunct="1"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79D99-567C-4943-B2BB-B8FCC88F2A3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59174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897750" cy="4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</a:t>
            </a:r>
            <a:r>
              <a:rPr lang="en-US" dirty="0" smtClean="0">
                <a:solidFill>
                  <a:srgbClr val="898989"/>
                </a:solidFill>
              </a:rPr>
              <a:t>March 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5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0070C0"/>
                </a:solidFill>
              </a:rPr>
              <a:t>Moving from Call to Action</a:t>
            </a: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Wide dissemination, numerous articles, media attention, various seminars related to issues raised</a:t>
            </a:r>
          </a:p>
          <a:p>
            <a:r>
              <a:rPr lang="en-CA" dirty="0" smtClean="0"/>
              <a:t>4</a:t>
            </a:r>
            <a:r>
              <a:rPr lang="en-CA" baseline="30000" dirty="0" smtClean="0"/>
              <a:t>th</a:t>
            </a:r>
            <a:r>
              <a:rPr lang="en-CA" dirty="0" smtClean="0"/>
              <a:t> IAU Global Survey will pay more attention to values promoted in the Call and will monitor developments on different dimensions of internationalization </a:t>
            </a:r>
          </a:p>
          <a:p>
            <a:r>
              <a:rPr lang="en-CA" dirty="0" smtClean="0"/>
              <a:t>Survey will document new trends especially in times of economic crisis</a:t>
            </a:r>
          </a:p>
          <a:p>
            <a:r>
              <a:rPr lang="en-CA" dirty="0" smtClean="0"/>
              <a:t>Advocacy for Values enshrined in the Call in numerous ways – </a:t>
            </a:r>
            <a:r>
              <a:rPr lang="en-CA" dirty="0" err="1" smtClean="0"/>
              <a:t>vis</a:t>
            </a:r>
            <a:r>
              <a:rPr lang="en-CA" dirty="0" smtClean="0"/>
              <a:t> a </a:t>
            </a:r>
            <a:r>
              <a:rPr lang="en-CA" dirty="0" err="1" smtClean="0"/>
              <a:t>vis</a:t>
            </a:r>
            <a:r>
              <a:rPr lang="en-CA" dirty="0" smtClean="0"/>
              <a:t> EU policy makers, at national level as policies are drafted, with partners and sister organizations to raise awareness at all levels 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11</a:t>
            </a:fld>
            <a:endParaRPr lang="en-GB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3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tx2"/>
                </a:solidFill>
              </a:rPr>
              <a:t>Improving Internationalization: approaches at </a:t>
            </a:r>
            <a:r>
              <a:rPr lang="en-CA" b="1" u="sng" dirty="0" smtClean="0">
                <a:solidFill>
                  <a:schemeClr val="tx2"/>
                </a:solidFill>
              </a:rPr>
              <a:t>national/regional level</a:t>
            </a:r>
            <a:endParaRPr lang="en-CA" b="1" u="sng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Increasing number of countries develop national policy – Canada, Norway, Brazil, Japan, UK, Australia, etc.  many more in the works: India, Malaysia, SA, etc.</a:t>
            </a:r>
          </a:p>
          <a:p>
            <a:r>
              <a:rPr lang="en-CA" dirty="0" smtClean="0"/>
              <a:t>EU and Bologna Process focusing on HE modernization and building EHEA and beyond, including through internationalization</a:t>
            </a:r>
          </a:p>
          <a:p>
            <a:r>
              <a:rPr lang="en-CA" dirty="0" smtClean="0"/>
              <a:t>Diverse national initiatives to strengthen human resource </a:t>
            </a:r>
            <a:r>
              <a:rPr lang="en-CA" dirty="0" smtClean="0"/>
              <a:t>capacity (Brazil); </a:t>
            </a:r>
            <a:r>
              <a:rPr lang="en-CA" dirty="0" smtClean="0"/>
              <a:t>to  generate revenue </a:t>
            </a:r>
            <a:r>
              <a:rPr lang="en-CA" dirty="0" smtClean="0"/>
              <a:t>(UK, Australia) and </a:t>
            </a:r>
            <a:r>
              <a:rPr lang="en-CA" dirty="0" smtClean="0"/>
              <a:t>foreign investment, to improve global standing in </a:t>
            </a:r>
            <a:r>
              <a:rPr lang="en-CA" dirty="0" smtClean="0"/>
              <a:t>research (Gulf States)</a:t>
            </a:r>
            <a:endParaRPr lang="en-CA" dirty="0" smtClean="0"/>
          </a:p>
          <a:p>
            <a:r>
              <a:rPr lang="en-CA" dirty="0" smtClean="0"/>
              <a:t>Primary concern: national interest; </a:t>
            </a:r>
            <a:r>
              <a:rPr lang="en-CA" dirty="0" smtClean="0"/>
              <a:t>academic purpose of </a:t>
            </a:r>
            <a:r>
              <a:rPr lang="en-CA" dirty="0" smtClean="0"/>
              <a:t>internationalization of secondary importance 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12</a:t>
            </a:fld>
            <a:endParaRPr lang="en-GB"/>
          </a:p>
        </p:txBody>
      </p:sp>
      <p:pic>
        <p:nvPicPr>
          <p:cNvPr id="6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200" b="1" dirty="0" smtClean="0">
                <a:solidFill>
                  <a:schemeClr val="tx2"/>
                </a:solidFill>
              </a:rPr>
              <a:t>Approaches </a:t>
            </a:r>
            <a:r>
              <a:rPr lang="en-CA" sz="3200" b="1" dirty="0">
                <a:solidFill>
                  <a:schemeClr val="tx2"/>
                </a:solidFill>
              </a:rPr>
              <a:t>to Improving Internationalization </a:t>
            </a:r>
            <a:r>
              <a:rPr lang="en-CA" sz="3200" b="1" dirty="0" smtClean="0">
                <a:solidFill>
                  <a:schemeClr val="tx2"/>
                </a:solidFill>
              </a:rPr>
              <a:t>at </a:t>
            </a:r>
            <a:r>
              <a:rPr lang="en-CA" sz="3200" b="1" u="sng" dirty="0" smtClean="0">
                <a:solidFill>
                  <a:schemeClr val="tx2"/>
                </a:solidFill>
              </a:rPr>
              <a:t>Institutional Level</a:t>
            </a:r>
            <a:r>
              <a:rPr lang="en-CA" sz="3200" b="1" dirty="0" smtClean="0">
                <a:solidFill>
                  <a:schemeClr val="tx2"/>
                </a:solidFill>
              </a:rPr>
              <a:t>:   </a:t>
            </a:r>
            <a:r>
              <a:rPr lang="en-US" sz="3000" b="1" dirty="0" smtClean="0">
                <a:solidFill>
                  <a:schemeClr val="accent1"/>
                </a:solidFill>
              </a:rPr>
              <a:t/>
            </a:r>
            <a:br>
              <a:rPr lang="en-US" sz="3000" b="1" dirty="0" smtClean="0">
                <a:solidFill>
                  <a:schemeClr val="accent1"/>
                </a:solidFill>
              </a:rPr>
            </a:br>
            <a:r>
              <a:rPr lang="en-US" sz="3000" b="1" dirty="0" smtClean="0">
                <a:solidFill>
                  <a:schemeClr val="accent1"/>
                </a:solidFill>
              </a:rPr>
              <a:t>IAU Internationalization Strategies Advisory Service (ISAS)</a:t>
            </a:r>
            <a:r>
              <a:rPr lang="en-US" sz="3000" b="1" dirty="0" smtClean="0">
                <a:solidFill>
                  <a:srgbClr val="0070C0"/>
                </a:solidFill>
              </a:rPr>
              <a:t> – one approach among others</a:t>
            </a:r>
          </a:p>
        </p:txBody>
      </p:sp>
      <p:sp>
        <p:nvSpPr>
          <p:cNvPr id="118787" name="Content Placeholder 5"/>
          <p:cNvSpPr>
            <a:spLocks noGrp="1"/>
          </p:cNvSpPr>
          <p:nvPr>
            <p:ph sz="half" idx="1"/>
          </p:nvPr>
        </p:nvSpPr>
        <p:spPr>
          <a:xfrm>
            <a:off x="179512" y="1988840"/>
            <a:ext cx="6120680" cy="4248472"/>
          </a:xfrm>
        </p:spPr>
        <p:txBody>
          <a:bodyPr>
            <a:normAutofit fontScale="4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6000" dirty="0" smtClean="0"/>
              <a:t>Builds on HEIs interest in Global Surveys and IAU advocacy and normative actions</a:t>
            </a:r>
            <a:r>
              <a:rPr lang="en-US" sz="5000" dirty="0" smtClean="0"/>
              <a:t>  </a:t>
            </a:r>
          </a:p>
          <a:p>
            <a:pPr eaLnBrk="1" hangingPunct="1">
              <a:lnSpc>
                <a:spcPct val="120000"/>
              </a:lnSpc>
            </a:pPr>
            <a:r>
              <a:rPr lang="en-US" sz="6000" dirty="0" smtClean="0"/>
              <a:t>Multipurpose and tailored to institutional context, needs, interests and goals</a:t>
            </a:r>
          </a:p>
          <a:p>
            <a:pPr>
              <a:lnSpc>
                <a:spcPct val="120000"/>
              </a:lnSpc>
            </a:pPr>
            <a:r>
              <a:rPr lang="en-US" sz="6000" dirty="0" smtClean="0"/>
              <a:t>A process that accompanies institutions to develop, or revitalize or assess their internationalization strategy </a:t>
            </a:r>
          </a:p>
          <a:p>
            <a:pPr eaLnBrk="1" hangingPunct="1">
              <a:lnSpc>
                <a:spcPct val="120000"/>
              </a:lnSpc>
            </a:pPr>
            <a:r>
              <a:rPr lang="en-US" sz="6000" dirty="0" smtClean="0"/>
              <a:t>IAU draws on International Expert as Panel members, including those from the Ad hoc Group responsible for drafting Call for Action </a:t>
            </a:r>
          </a:p>
          <a:p>
            <a:pPr eaLnBrk="1" hangingPunct="1">
              <a:lnSpc>
                <a:spcPct val="120000"/>
              </a:lnSpc>
            </a:pPr>
            <a:endParaRPr lang="en-US" sz="3600" dirty="0"/>
          </a:p>
          <a:p>
            <a:pPr eaLnBrk="1" hangingPunct="1">
              <a:lnSpc>
                <a:spcPct val="120000"/>
              </a:lnSpc>
            </a:pPr>
            <a:endParaRPr lang="en-US" sz="2400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10" name="Footer Placeholder 3"/>
          <p:cNvSpPr txBox="1">
            <a:spLocks noGrp="1"/>
          </p:cNvSpPr>
          <p:nvPr>
            <p:ph type="ftr" sz="quarter" idx="11"/>
          </p:nvPr>
        </p:nvSpPr>
        <p:spPr bwMode="auto">
          <a:xfrm>
            <a:off x="313184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 smtClean="0">
                <a:solidFill>
                  <a:srgbClr val="898989"/>
                </a:solidFill>
              </a:rPr>
              <a:t>© IAU –  March 2013</a:t>
            </a:r>
            <a:endParaRPr lang="en-US" sz="1400" dirty="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13</a:t>
            </a:fld>
            <a:endParaRPr lang="en-GB"/>
          </a:p>
        </p:txBody>
      </p:sp>
      <p:pic>
        <p:nvPicPr>
          <p:cNvPr id="118789" name="Picture 6" descr="File02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988840"/>
            <a:ext cx="2755900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23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80728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rgbClr val="0070C0"/>
                </a:solidFill>
              </a:rPr>
              <a:t>Approaches to improving internationalization at </a:t>
            </a:r>
            <a:r>
              <a:rPr lang="en-CA" sz="3600" b="1" u="sng" dirty="0" smtClean="0">
                <a:solidFill>
                  <a:srgbClr val="0070C0"/>
                </a:solidFill>
              </a:rPr>
              <a:t>institutional level</a:t>
            </a:r>
            <a:endParaRPr lang="en-CA" sz="3600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980728"/>
            <a:ext cx="8820472" cy="5472608"/>
          </a:xfrm>
        </p:spPr>
        <p:txBody>
          <a:bodyPr>
            <a:normAutofit fontScale="55000" lnSpcReduction="20000"/>
          </a:bodyPr>
          <a:lstStyle/>
          <a:p>
            <a:r>
              <a:rPr lang="en-CA" sz="4500" dirty="0" smtClean="0"/>
              <a:t>Numerous initiatives of benchmarking, audits, evaluations, rankings, etc.</a:t>
            </a:r>
          </a:p>
          <a:p>
            <a:pPr marL="0" indent="0">
              <a:buNone/>
            </a:pPr>
            <a:endParaRPr lang="en-CA" sz="3800" dirty="0" smtClean="0"/>
          </a:p>
          <a:p>
            <a:r>
              <a:rPr lang="en-CA" sz="4500" b="1" dirty="0" smtClean="0">
                <a:solidFill>
                  <a:srgbClr val="FF0000"/>
                </a:solidFill>
              </a:rPr>
              <a:t>ISAS</a:t>
            </a:r>
            <a:r>
              <a:rPr lang="en-CA" sz="4500" b="1" dirty="0">
                <a:solidFill>
                  <a:srgbClr val="FF0000"/>
                </a:solidFill>
              </a:rPr>
              <a:t> is a </a:t>
            </a:r>
            <a:r>
              <a:rPr lang="en-CA" sz="4500" b="1" dirty="0" smtClean="0">
                <a:solidFill>
                  <a:srgbClr val="FF0000"/>
                </a:solidFill>
              </a:rPr>
              <a:t>formative means</a:t>
            </a:r>
            <a:r>
              <a:rPr lang="en-CA" sz="4500" b="1" dirty="0">
                <a:solidFill>
                  <a:srgbClr val="FF0000"/>
                </a:solidFill>
              </a:rPr>
              <a:t> </a:t>
            </a:r>
            <a:r>
              <a:rPr lang="en-CA" sz="4500" b="1" dirty="0" smtClean="0">
                <a:solidFill>
                  <a:srgbClr val="FF0000"/>
                </a:solidFill>
              </a:rPr>
              <a:t>of</a:t>
            </a:r>
            <a:r>
              <a:rPr lang="en-CA" sz="4500" b="1" dirty="0">
                <a:solidFill>
                  <a:srgbClr val="FF0000"/>
                </a:solidFill>
              </a:rPr>
              <a:t> </a:t>
            </a:r>
            <a:r>
              <a:rPr lang="en-CA" sz="4500" b="1" dirty="0" smtClean="0">
                <a:solidFill>
                  <a:srgbClr val="FF0000"/>
                </a:solidFill>
              </a:rPr>
              <a:t>policy development</a:t>
            </a:r>
          </a:p>
          <a:p>
            <a:r>
              <a:rPr lang="en-CA" sz="4500" dirty="0" smtClean="0"/>
              <a:t>With ISAS, IAU assists institutions</a:t>
            </a:r>
            <a:r>
              <a:rPr lang="en-CA" sz="4500" dirty="0"/>
              <a:t> </a:t>
            </a:r>
            <a:r>
              <a:rPr lang="en-CA" sz="4500" dirty="0" smtClean="0"/>
              <a:t>to: </a:t>
            </a:r>
            <a:r>
              <a:rPr lang="en-CA" sz="4500" dirty="0"/>
              <a:t> </a:t>
            </a:r>
            <a:endParaRPr lang="en-CA" sz="4500" dirty="0" smtClean="0"/>
          </a:p>
          <a:p>
            <a:pPr lvl="1">
              <a:buFontTx/>
              <a:buChar char="-"/>
            </a:pPr>
            <a:r>
              <a:rPr lang="en-CA" sz="3800" dirty="0" smtClean="0"/>
              <a:t>identify</a:t>
            </a:r>
            <a:r>
              <a:rPr lang="en-CA" sz="3800" dirty="0"/>
              <a:t> strengths </a:t>
            </a:r>
            <a:r>
              <a:rPr lang="en-CA" sz="3800" dirty="0" smtClean="0"/>
              <a:t>and weaknesses of </a:t>
            </a:r>
            <a:r>
              <a:rPr lang="en-CA" sz="3800" dirty="0" smtClean="0"/>
              <a:t>current policy</a:t>
            </a:r>
            <a:r>
              <a:rPr lang="en-CA" sz="3800" dirty="0"/>
              <a:t> and strategy</a:t>
            </a:r>
            <a:r>
              <a:rPr lang="en-CA" sz="3800" dirty="0" smtClean="0"/>
              <a:t>, </a:t>
            </a:r>
          </a:p>
          <a:p>
            <a:pPr lvl="1">
              <a:buFontTx/>
              <a:buChar char="-"/>
            </a:pPr>
            <a:r>
              <a:rPr lang="en-CA" sz="3800" dirty="0" smtClean="0"/>
              <a:t>discover inconsistencies between</a:t>
            </a:r>
            <a:r>
              <a:rPr lang="en-CA" sz="3800" dirty="0"/>
              <a:t> </a:t>
            </a:r>
            <a:r>
              <a:rPr lang="en-CA" sz="3800" dirty="0" smtClean="0"/>
              <a:t>institutional goals</a:t>
            </a:r>
            <a:r>
              <a:rPr lang="en-CA" sz="3800" dirty="0"/>
              <a:t> </a:t>
            </a:r>
            <a:r>
              <a:rPr lang="en-CA" sz="3800" dirty="0" smtClean="0"/>
              <a:t>and strategies, </a:t>
            </a:r>
          </a:p>
          <a:p>
            <a:pPr lvl="1">
              <a:buFontTx/>
              <a:buChar char="-"/>
            </a:pPr>
            <a:r>
              <a:rPr lang="en-CA" sz="3800" dirty="0" smtClean="0"/>
              <a:t>question</a:t>
            </a:r>
            <a:r>
              <a:rPr lang="en-CA" sz="3800" dirty="0"/>
              <a:t> rationales, goals and  impacts </a:t>
            </a:r>
            <a:endParaRPr lang="en-CA" sz="3800" dirty="0" smtClean="0"/>
          </a:p>
          <a:p>
            <a:pPr lvl="1">
              <a:buFontTx/>
              <a:buChar char="-"/>
            </a:pPr>
            <a:r>
              <a:rPr lang="en-CA" sz="3800" dirty="0" smtClean="0"/>
              <a:t>explore issues of ‘fitness for </a:t>
            </a:r>
            <a:r>
              <a:rPr lang="en-CA" sz="3800" dirty="0" smtClean="0"/>
              <a:t>purpose’ </a:t>
            </a:r>
            <a:r>
              <a:rPr lang="en-CA" sz="3800" dirty="0" smtClean="0"/>
              <a:t>and </a:t>
            </a:r>
            <a:r>
              <a:rPr lang="en-CA" sz="3800" dirty="0" smtClean="0"/>
              <a:t>‘fitness </a:t>
            </a:r>
            <a:r>
              <a:rPr lang="en-CA" sz="3800" dirty="0" smtClean="0"/>
              <a:t>of </a:t>
            </a:r>
            <a:r>
              <a:rPr lang="en-CA" sz="3800" dirty="0" smtClean="0"/>
              <a:t>purpose’</a:t>
            </a:r>
            <a:endParaRPr lang="en-CA" sz="3800" dirty="0" smtClean="0"/>
          </a:p>
          <a:p>
            <a:pPr lvl="1">
              <a:buFontTx/>
              <a:buChar char="-"/>
            </a:pPr>
            <a:r>
              <a:rPr lang="en-CA" sz="3800" dirty="0" smtClean="0"/>
              <a:t>locate gaps in data and information, </a:t>
            </a:r>
          </a:p>
          <a:p>
            <a:pPr lvl="1">
              <a:buFontTx/>
              <a:buChar char="-"/>
            </a:pPr>
            <a:r>
              <a:rPr lang="en-CA" sz="3800" dirty="0" smtClean="0"/>
              <a:t>deliberate</a:t>
            </a:r>
            <a:r>
              <a:rPr lang="en-CA" sz="3800" dirty="0"/>
              <a:t> on unique features to maximize internationalization </a:t>
            </a:r>
            <a:r>
              <a:rPr lang="en-CA" sz="3800" dirty="0" smtClean="0"/>
              <a:t>efforts, </a:t>
            </a:r>
          </a:p>
          <a:p>
            <a:pPr lvl="1">
              <a:buFontTx/>
              <a:buChar char="-"/>
            </a:pPr>
            <a:r>
              <a:rPr lang="en-CA" sz="3800" dirty="0" smtClean="0"/>
              <a:t>locate</a:t>
            </a:r>
            <a:r>
              <a:rPr lang="en-CA" sz="3800" dirty="0"/>
              <a:t> internal obstacles, management and communication breakdowns and policy </a:t>
            </a:r>
            <a:r>
              <a:rPr lang="en-CA" sz="3800" dirty="0" smtClean="0"/>
              <a:t>levers to ‘exploit’ for improving internationalization</a:t>
            </a:r>
          </a:p>
          <a:p>
            <a:pPr lvl="1">
              <a:buFontTx/>
              <a:buChar char="-"/>
            </a:pPr>
            <a:r>
              <a:rPr lang="en-CA" sz="3800" dirty="0" smtClean="0"/>
              <a:t>Consider how to ensure that impact is sustainable, of benefit to all stakeholders</a:t>
            </a:r>
            <a:endParaRPr lang="en-CA" sz="3800" dirty="0"/>
          </a:p>
          <a:p>
            <a:pPr marL="0" indent="0">
              <a:buNone/>
            </a:pPr>
            <a:endParaRPr lang="en-CA" sz="3800" dirty="0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14</a:t>
            </a:fld>
            <a:endParaRPr lang="en-GB"/>
          </a:p>
        </p:txBody>
      </p:sp>
      <p:pic>
        <p:nvPicPr>
          <p:cNvPr id="9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62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accent1"/>
                </a:solidFill>
              </a:rPr>
              <a:t>Contextualizing Quality Discussions: </a:t>
            </a:r>
            <a:br>
              <a:rPr lang="en-CA" sz="3600" b="1" dirty="0" smtClean="0">
                <a:solidFill>
                  <a:schemeClr val="accent1"/>
                </a:solidFill>
              </a:rPr>
            </a:br>
            <a:r>
              <a:rPr lang="en-CA" sz="3600" b="1" dirty="0" smtClean="0">
                <a:solidFill>
                  <a:schemeClr val="accent1"/>
                </a:solidFill>
              </a:rPr>
              <a:t>a few questions </a:t>
            </a:r>
            <a:endParaRPr lang="en-CA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In light of diversity of rationales and multiple purposes of internationalization </a:t>
            </a:r>
          </a:p>
          <a:p>
            <a:pPr lvl="1"/>
            <a:r>
              <a:rPr lang="en-CA" dirty="0" smtClean="0"/>
              <a:t>In different national contexts</a:t>
            </a:r>
          </a:p>
          <a:p>
            <a:pPr lvl="1"/>
            <a:r>
              <a:rPr lang="en-CA" dirty="0" smtClean="0"/>
              <a:t>At different levels – national, </a:t>
            </a:r>
            <a:r>
              <a:rPr lang="en-CA" dirty="0" smtClean="0"/>
              <a:t>institutional, departmental</a:t>
            </a:r>
            <a:endParaRPr lang="en-CA" dirty="0" smtClean="0"/>
          </a:p>
          <a:p>
            <a:pPr lvl="1"/>
            <a:r>
              <a:rPr lang="en-CA" dirty="0" smtClean="0"/>
              <a:t>For students, faculty, researchers and staff</a:t>
            </a:r>
          </a:p>
          <a:p>
            <a:pPr lvl="1"/>
            <a:r>
              <a:rPr lang="en-CA" dirty="0" smtClean="0"/>
              <a:t>For employers and society more generally </a:t>
            </a:r>
          </a:p>
          <a:p>
            <a:pPr marL="0" indent="0">
              <a:buNone/>
            </a:pPr>
            <a:r>
              <a:rPr lang="en-CA" dirty="0" smtClean="0"/>
              <a:t>can we agree on the indicators of quality that will be         suitable for all?</a:t>
            </a:r>
          </a:p>
          <a:p>
            <a:pPr marL="0" indent="0">
              <a:buNone/>
            </a:pPr>
            <a:r>
              <a:rPr lang="en-CA" dirty="0" smtClean="0"/>
              <a:t>Are all impacts of internationalization measurable and if so, what is the suitable time-frame? What is the suitable level?</a:t>
            </a:r>
          </a:p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If partnership and collaboration are central values, can quality be measured without reference to impact on all partners?, without considering the impact/responsibility on the global higher education landscape?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15</a:t>
            </a:fld>
            <a:endParaRPr lang="en-GB"/>
          </a:p>
        </p:txBody>
      </p:sp>
      <p:sp>
        <p:nvSpPr>
          <p:cNvPr id="6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 smtClean="0">
                <a:solidFill>
                  <a:srgbClr val="898989"/>
                </a:solidFill>
              </a:rPr>
              <a:t>© IAU –  March 2013</a:t>
            </a:r>
            <a:endParaRPr lang="en-US" sz="1400" dirty="0">
              <a:solidFill>
                <a:srgbClr val="898989"/>
              </a:solidFill>
            </a:endParaRPr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2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Thank You for Listening </a:t>
            </a:r>
            <a:r>
              <a:rPr lang="en-US" smtClean="0">
                <a:solidFill>
                  <a:srgbClr val="0070C0"/>
                </a:solidFill>
              </a:rPr>
              <a:t>and Acting  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Info on IAU Global Surveys</a:t>
            </a:r>
          </a:p>
          <a:p>
            <a:endParaRPr lang="en-CA" b="1" dirty="0" smtClean="0"/>
          </a:p>
          <a:p>
            <a:r>
              <a:rPr lang="en-CA" b="1" dirty="0" smtClean="0"/>
              <a:t>IAU Policy Statements</a:t>
            </a:r>
          </a:p>
          <a:p>
            <a:endParaRPr lang="en-CA" b="1" dirty="0" smtClean="0">
              <a:solidFill>
                <a:srgbClr val="FF0000"/>
              </a:solidFill>
            </a:endParaRPr>
          </a:p>
          <a:p>
            <a:r>
              <a:rPr lang="en-CA" b="1" dirty="0" smtClean="0">
                <a:solidFill>
                  <a:srgbClr val="FF0000"/>
                </a:solidFill>
              </a:rPr>
              <a:t>The Call for Action</a:t>
            </a:r>
          </a:p>
          <a:p>
            <a:endParaRPr lang="en-CA" b="1" dirty="0" smtClean="0"/>
          </a:p>
          <a:p>
            <a:r>
              <a:rPr lang="en-CA" b="1" dirty="0" smtClean="0"/>
              <a:t>Description of ISAS</a:t>
            </a:r>
          </a:p>
        </p:txBody>
      </p:sp>
      <p:sp>
        <p:nvSpPr>
          <p:cNvPr id="62466" name="Text Placeholder 6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91000" cy="4297363"/>
          </a:xfrm>
        </p:spPr>
        <p:txBody>
          <a:bodyPr anchor="b">
            <a:normAutofit/>
          </a:bodyPr>
          <a:lstStyle/>
          <a:p>
            <a:pPr marL="0" indent="0">
              <a:buFontTx/>
              <a:buNone/>
            </a:pPr>
            <a:r>
              <a:rPr lang="en-US" sz="2800" b="1" dirty="0" smtClean="0"/>
              <a:t>Available online:</a:t>
            </a:r>
          </a:p>
          <a:p>
            <a:pPr marL="0" indent="0">
              <a:buFontTx/>
              <a:buNone/>
            </a:pPr>
            <a:r>
              <a:rPr lang="en-US" b="1" dirty="0" smtClean="0">
                <a:hlinkClick r:id="rId2"/>
              </a:rPr>
              <a:t>www.iau-aiu.net</a:t>
            </a:r>
            <a:endParaRPr lang="en-US" b="1" dirty="0" smtClean="0"/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r>
              <a:rPr lang="en-US" b="1" dirty="0" smtClean="0"/>
              <a:t>Contact:</a:t>
            </a:r>
          </a:p>
          <a:p>
            <a:pPr marL="0" indent="0">
              <a:buFontTx/>
              <a:buNone/>
            </a:pPr>
            <a:r>
              <a:rPr lang="en-US" sz="2800" b="1" dirty="0" smtClean="0"/>
              <a:t>Eva </a:t>
            </a:r>
            <a:r>
              <a:rPr lang="en-US" sz="2800" b="1" dirty="0" err="1" smtClean="0"/>
              <a:t>Egron-Polak</a:t>
            </a:r>
            <a:endParaRPr lang="en-US" sz="2800" b="1" dirty="0" smtClean="0"/>
          </a:p>
          <a:p>
            <a:pPr marL="0" indent="0">
              <a:buFontTx/>
              <a:buNone/>
            </a:pPr>
            <a:r>
              <a:rPr lang="en-US" b="1" dirty="0" smtClean="0">
                <a:hlinkClick r:id="rId3"/>
              </a:rPr>
              <a:t>e.egronpolak@iau-aiu.net</a:t>
            </a:r>
            <a:endParaRPr lang="en-US" b="1" dirty="0" smtClean="0"/>
          </a:p>
          <a:p>
            <a:pPr marL="0" indent="0">
              <a:buFontTx/>
              <a:buNone/>
            </a:pPr>
            <a:endParaRPr lang="en-US" sz="2800" b="1" dirty="0" smtClean="0"/>
          </a:p>
        </p:txBody>
      </p:sp>
      <p:sp>
        <p:nvSpPr>
          <p:cNvPr id="62472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IAU – March 2013</a:t>
            </a:r>
            <a:endParaRPr lang="en-US" dirty="0" smtClean="0"/>
          </a:p>
        </p:txBody>
      </p:sp>
      <p:sp>
        <p:nvSpPr>
          <p:cNvPr id="62471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7DA65F-6FFB-4A78-829F-B91C9025303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2470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400" dirty="0"/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39025"/>
            <a:ext cx="1256850" cy="61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17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/>
                </a:solidFill>
              </a:rPr>
              <a:t>Presentation Outline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IAU and internationalization</a:t>
            </a:r>
          </a:p>
          <a:p>
            <a:r>
              <a:rPr lang="en-CA" dirty="0" smtClean="0"/>
              <a:t>Evidence-based concern with quality</a:t>
            </a:r>
          </a:p>
          <a:p>
            <a:r>
              <a:rPr lang="en-CA" dirty="0" smtClean="0"/>
              <a:t>Approaches to improving internationalisation</a:t>
            </a:r>
          </a:p>
          <a:p>
            <a:pPr lvl="1"/>
            <a:r>
              <a:rPr lang="en-CA" dirty="0" smtClean="0"/>
              <a:t>Macro level</a:t>
            </a:r>
          </a:p>
          <a:p>
            <a:pPr lvl="1"/>
            <a:r>
              <a:rPr lang="en-CA" dirty="0" smtClean="0"/>
              <a:t>National/regional level</a:t>
            </a:r>
          </a:p>
          <a:p>
            <a:pPr lvl="1"/>
            <a:r>
              <a:rPr lang="en-CA" dirty="0" smtClean="0"/>
              <a:t>Institutional level</a:t>
            </a:r>
          </a:p>
          <a:p>
            <a:r>
              <a:rPr lang="en-CA" dirty="0" smtClean="0"/>
              <a:t>At systemic level = IAU Call for Action</a:t>
            </a:r>
          </a:p>
          <a:p>
            <a:r>
              <a:rPr lang="en-CA" dirty="0" smtClean="0"/>
              <a:t>At institutional level = ISAS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2</a:t>
            </a:fld>
            <a:endParaRPr lang="en-GB"/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 smtClean="0">
                <a:solidFill>
                  <a:srgbClr val="898989"/>
                </a:solidFill>
              </a:rPr>
              <a:t>© IAU –  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2"/>
                </a:solidFill>
              </a:rPr>
              <a:t>IAU and internationalization</a:t>
            </a:r>
            <a:endParaRPr lang="en-C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CA" noProof="1" smtClean="0"/>
              <a:t>A raison d’etre for the Association since its creation in 1950</a:t>
            </a:r>
          </a:p>
          <a:p>
            <a:r>
              <a:rPr lang="en-CA" noProof="1" smtClean="0"/>
              <a:t>A top priority theme since late 1990s</a:t>
            </a:r>
          </a:p>
          <a:p>
            <a:r>
              <a:rPr lang="en-CA" noProof="1" smtClean="0"/>
              <a:t>Focus on normative Policy Statements and Advocacy: </a:t>
            </a:r>
          </a:p>
          <a:p>
            <a:pPr lvl="1"/>
            <a:r>
              <a:rPr lang="en-CA" sz="3000" noProof="1" smtClean="0"/>
              <a:t>Statement on cooperation in 2000, on Cross Border education in 2004, </a:t>
            </a:r>
            <a:r>
              <a:rPr lang="en-CA" sz="3200" noProof="1"/>
              <a:t>Checklist for Good Practice in cross border education for HEIs </a:t>
            </a:r>
            <a:r>
              <a:rPr lang="en-CA" sz="3200" noProof="1" smtClean="0"/>
              <a:t>in 2006 (in cooperation with ACE, AUCC and CHEA)</a:t>
            </a:r>
            <a:endParaRPr lang="en-CA" sz="3200" noProof="1"/>
          </a:p>
          <a:p>
            <a:pPr lvl="1"/>
            <a:r>
              <a:rPr lang="en-CA" sz="3000" noProof="1" smtClean="0"/>
              <a:t>Call for Action to focus on academic values in 2012</a:t>
            </a:r>
          </a:p>
          <a:p>
            <a:endParaRPr lang="en-CA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3</a:t>
            </a:fld>
            <a:endParaRPr lang="en-GB"/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chemeClr val="tx2"/>
                </a:solidFill>
              </a:rPr>
              <a:t>IAU and Internationalization </a:t>
            </a:r>
            <a:br>
              <a:rPr lang="en-CA" b="1" dirty="0" smtClean="0">
                <a:solidFill>
                  <a:schemeClr val="tx2"/>
                </a:solidFill>
              </a:rPr>
            </a:b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79D99-567C-4943-B2BB-B8FCC88F2A3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259174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897750" cy="44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988731"/>
            <a:ext cx="2155088" cy="3070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590800"/>
            <a:ext cx="1981962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09600" y="2286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2003</a:t>
            </a:r>
            <a:endParaRPr lang="en-CA" dirty="0"/>
          </a:p>
        </p:txBody>
      </p:sp>
      <p:sp>
        <p:nvSpPr>
          <p:cNvPr id="13" name="TextBox 12"/>
          <p:cNvSpPr txBox="1"/>
          <p:nvPr/>
        </p:nvSpPr>
        <p:spPr>
          <a:xfrm>
            <a:off x="3733800" y="1981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2005</a:t>
            </a:r>
            <a:endParaRPr lang="en-CA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352785"/>
            <a:ext cx="2297430" cy="324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7162800" y="2819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2010</a:t>
            </a:r>
            <a:endParaRPr lang="en-CA" sz="2400" dirty="0"/>
          </a:p>
        </p:txBody>
      </p:sp>
      <p:sp>
        <p:nvSpPr>
          <p:cNvPr id="6" name="Rectangle 5"/>
          <p:cNvSpPr/>
          <p:nvPr/>
        </p:nvSpPr>
        <p:spPr>
          <a:xfrm>
            <a:off x="80610" y="1052736"/>
            <a:ext cx="96433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>
                <a:solidFill>
                  <a:srgbClr val="FF0000"/>
                </a:solidFill>
              </a:rPr>
              <a:t>Research and Analysis</a:t>
            </a:r>
            <a:r>
              <a:rPr lang="en-CA" sz="2400" dirty="0" smtClean="0"/>
              <a:t>: focus on monitoring trends, gathering evidence, </a:t>
            </a:r>
          </a:p>
          <a:p>
            <a:r>
              <a:rPr lang="en-CA" sz="2400" smtClean="0"/>
              <a:t>stimulating reflection - </a:t>
            </a:r>
            <a:r>
              <a:rPr lang="en-CA" sz="2400" dirty="0" smtClean="0"/>
              <a:t>3 </a:t>
            </a:r>
            <a:r>
              <a:rPr lang="en-CA" sz="2400" dirty="0"/>
              <a:t>IAU </a:t>
            </a:r>
            <a:r>
              <a:rPr lang="en-CA" sz="2400"/>
              <a:t>Global </a:t>
            </a:r>
            <a:r>
              <a:rPr lang="en-CA" sz="2400" smtClean="0"/>
              <a:t>Surveys; 4</a:t>
            </a:r>
            <a:r>
              <a:rPr lang="en-CA" sz="2400" baseline="30000" smtClean="0"/>
              <a:t>th</a:t>
            </a:r>
            <a:r>
              <a:rPr lang="en-CA" sz="2400" smtClean="0"/>
              <a:t> underway</a:t>
            </a:r>
            <a:endParaRPr lang="en-CA" sz="2400" dirty="0"/>
          </a:p>
        </p:txBody>
      </p:sp>
      <p:sp>
        <p:nvSpPr>
          <p:cNvPr id="15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51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733054"/>
          </a:xfrm>
        </p:spPr>
        <p:txBody>
          <a:bodyPr>
            <a:noAutofit/>
          </a:bodyPr>
          <a:lstStyle/>
          <a:p>
            <a:r>
              <a:rPr lang="en-CA" sz="3600" b="1" dirty="0" smtClean="0">
                <a:solidFill>
                  <a:schemeClr val="tx2"/>
                </a:solidFill>
              </a:rPr>
              <a:t/>
            </a:r>
            <a:br>
              <a:rPr lang="en-CA" sz="3600" b="1" dirty="0" smtClean="0">
                <a:solidFill>
                  <a:schemeClr val="tx2"/>
                </a:solidFill>
              </a:rPr>
            </a:br>
            <a:r>
              <a:rPr lang="en-CA" sz="3600" b="1" dirty="0" smtClean="0">
                <a:solidFill>
                  <a:schemeClr val="tx2"/>
                </a:solidFill>
              </a:rPr>
              <a:t>Why the concern with Quality?</a:t>
            </a:r>
            <a:br>
              <a:rPr lang="en-CA" sz="3600" b="1" dirty="0" smtClean="0">
                <a:solidFill>
                  <a:schemeClr val="tx2"/>
                </a:solidFill>
              </a:rPr>
            </a:br>
            <a:r>
              <a:rPr lang="en-CA" sz="3200" b="1" dirty="0">
                <a:solidFill>
                  <a:schemeClr val="tx2"/>
                </a:solidFill>
              </a:rPr>
              <a:t>Evidence and research show that:</a:t>
            </a:r>
            <a:r>
              <a:rPr lang="en-CA" sz="4000" b="1" dirty="0">
                <a:solidFill>
                  <a:schemeClr val="tx2"/>
                </a:solidFill>
              </a:rPr>
              <a:t/>
            </a:r>
            <a:br>
              <a:rPr lang="en-CA" sz="4000" b="1" dirty="0">
                <a:solidFill>
                  <a:schemeClr val="tx2"/>
                </a:solidFill>
              </a:rPr>
            </a:br>
            <a:endParaRPr lang="en-CA" sz="40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001419"/>
          </a:xfrm>
        </p:spPr>
        <p:txBody>
          <a:bodyPr>
            <a:noAutofit/>
          </a:bodyPr>
          <a:lstStyle/>
          <a:p>
            <a:r>
              <a:rPr lang="en-CA" sz="2800" dirty="0" smtClean="0"/>
              <a:t>Internationalization </a:t>
            </a:r>
            <a:r>
              <a:rPr lang="en-CA" sz="2800" dirty="0"/>
              <a:t>of HE </a:t>
            </a:r>
            <a:r>
              <a:rPr lang="en-CA" sz="2800" dirty="0" smtClean="0"/>
              <a:t>continues to grow in importance </a:t>
            </a:r>
          </a:p>
          <a:p>
            <a:pPr lvl="1"/>
            <a:r>
              <a:rPr lang="en-CA" sz="2400" dirty="0" smtClean="0"/>
              <a:t>To </a:t>
            </a:r>
            <a:r>
              <a:rPr lang="en-CA" sz="2400" dirty="0"/>
              <a:t>higher education </a:t>
            </a:r>
            <a:r>
              <a:rPr lang="en-CA" sz="2400" dirty="0" smtClean="0"/>
              <a:t>institutions, especially leadership </a:t>
            </a:r>
          </a:p>
          <a:p>
            <a:pPr lvl="1"/>
            <a:r>
              <a:rPr lang="en-CA" sz="2400" dirty="0" smtClean="0"/>
              <a:t>To students: mobility continues to grow </a:t>
            </a:r>
          </a:p>
          <a:p>
            <a:pPr lvl="1"/>
            <a:r>
              <a:rPr lang="en-CA" sz="2400" dirty="0" smtClean="0"/>
              <a:t>To </a:t>
            </a:r>
            <a:r>
              <a:rPr lang="en-CA" sz="2400" dirty="0"/>
              <a:t>policy </a:t>
            </a:r>
            <a:r>
              <a:rPr lang="en-CA" sz="2400" dirty="0" smtClean="0"/>
              <a:t>makers, national policies being </a:t>
            </a:r>
            <a:r>
              <a:rPr lang="en-CA" sz="2400" smtClean="0"/>
              <a:t>developed by many</a:t>
            </a:r>
            <a:endParaRPr lang="en-CA" sz="2400" dirty="0" smtClean="0"/>
          </a:p>
          <a:p>
            <a:pPr lvl="1"/>
            <a:r>
              <a:rPr lang="en-CA" sz="2400" dirty="0" smtClean="0"/>
              <a:t>To industry/employers, first external driver according to IAU </a:t>
            </a:r>
            <a:r>
              <a:rPr lang="en-CA" sz="2400" smtClean="0"/>
              <a:t>research </a:t>
            </a:r>
          </a:p>
          <a:p>
            <a:pPr marL="514350" indent="-457200"/>
            <a:r>
              <a:rPr lang="en-CA" sz="3200" smtClean="0"/>
              <a:t>Institutions </a:t>
            </a:r>
            <a:r>
              <a:rPr lang="en-CA" sz="3200" dirty="0"/>
              <a:t>wish to ‘do it right’, to </a:t>
            </a:r>
            <a:r>
              <a:rPr lang="en-CA" sz="3200" dirty="0" smtClean="0"/>
              <a:t>succeed</a:t>
            </a:r>
          </a:p>
          <a:p>
            <a:pPr marL="514350" indent="-457200"/>
            <a:r>
              <a:rPr lang="en-CA" sz="2800" smtClean="0"/>
              <a:t>High accountability demand when resources </a:t>
            </a:r>
            <a:r>
              <a:rPr lang="en-CA" sz="2800"/>
              <a:t>are </a:t>
            </a:r>
            <a:r>
              <a:rPr lang="en-CA" sz="2800" smtClean="0"/>
              <a:t>tight - value, impact </a:t>
            </a:r>
            <a:r>
              <a:rPr lang="en-CA" sz="2800" dirty="0" smtClean="0"/>
              <a:t>and benefits must </a:t>
            </a:r>
            <a:r>
              <a:rPr lang="en-CA" sz="2800" dirty="0"/>
              <a:t>be </a:t>
            </a:r>
            <a:r>
              <a:rPr lang="en-CA" sz="2800" dirty="0" smtClean="0"/>
              <a:t>shown</a:t>
            </a:r>
          </a:p>
          <a:p>
            <a:pPr marL="514350" indent="-457200"/>
            <a:r>
              <a:rPr lang="en-CA" sz="2800" dirty="0" smtClean="0"/>
              <a:t>Failure </a:t>
            </a:r>
            <a:r>
              <a:rPr lang="en-CA" sz="2800"/>
              <a:t>is </a:t>
            </a:r>
            <a:r>
              <a:rPr lang="en-CA" sz="2800" smtClean="0"/>
              <a:t>not </a:t>
            </a:r>
            <a:r>
              <a:rPr lang="en-CA" sz="2800" dirty="0"/>
              <a:t>an </a:t>
            </a:r>
            <a:r>
              <a:rPr lang="en-CA" sz="2800" dirty="0" smtClean="0"/>
              <a:t>option in </a:t>
            </a:r>
            <a:r>
              <a:rPr lang="en-CA" sz="2800" smtClean="0"/>
              <a:t>a competitive environment </a:t>
            </a:r>
            <a:endParaRPr lang="en-CA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5</a:t>
            </a:fld>
            <a:endParaRPr lang="en-GB"/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b="1" dirty="0">
                <a:solidFill>
                  <a:schemeClr val="tx2"/>
                </a:solidFill>
              </a:rPr>
              <a:t>Why the concern with Quality?</a:t>
            </a:r>
            <a:br>
              <a:rPr lang="en-CA" sz="4000" b="1" dirty="0">
                <a:solidFill>
                  <a:schemeClr val="tx2"/>
                </a:solidFill>
              </a:rPr>
            </a:br>
            <a:r>
              <a:rPr lang="en-CA" sz="3600" b="1" dirty="0">
                <a:solidFill>
                  <a:schemeClr val="tx2"/>
                </a:solidFill>
              </a:rPr>
              <a:t>Evidence and research show that:</a:t>
            </a:r>
            <a:r>
              <a:rPr lang="en-CA" sz="4000" b="1" dirty="0">
                <a:solidFill>
                  <a:schemeClr val="tx2"/>
                </a:solidFill>
              </a:rPr>
              <a:t/>
            </a:r>
            <a:br>
              <a:rPr lang="en-CA" sz="4000" b="1" dirty="0">
                <a:solidFill>
                  <a:schemeClr val="tx2"/>
                </a:solidFill>
              </a:rPr>
            </a:b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Expected benefits are different according </a:t>
            </a:r>
            <a:r>
              <a:rPr lang="en-CA" smtClean="0"/>
              <a:t>to world regions</a:t>
            </a:r>
            <a:endParaRPr lang="en-CA" dirty="0" smtClean="0"/>
          </a:p>
          <a:p>
            <a:r>
              <a:rPr lang="en-CA" dirty="0" smtClean="0"/>
              <a:t>Rationales for internationalization are multiple and not always academic or education-related</a:t>
            </a:r>
          </a:p>
          <a:p>
            <a:r>
              <a:rPr lang="en-CA" dirty="0" smtClean="0"/>
              <a:t>Risks and unintended negative consequences are also noted by HEIs </a:t>
            </a:r>
            <a:r>
              <a:rPr lang="en-CA" smtClean="0"/>
              <a:t>in certain parts </a:t>
            </a:r>
            <a:r>
              <a:rPr lang="en-CA" dirty="0" smtClean="0"/>
              <a:t>of the world</a:t>
            </a:r>
          </a:p>
          <a:p>
            <a:r>
              <a:rPr lang="en-CA" dirty="0" smtClean="0"/>
              <a:t>Access to opportunities and capacity to participate fully are highly unbalanced</a:t>
            </a:r>
          </a:p>
          <a:p>
            <a:r>
              <a:rPr lang="en-CA" smtClean="0"/>
              <a:t>Clear goals, strategies and approaches are required and need to be respected by partners </a:t>
            </a:r>
            <a:endParaRPr lang="en-CA" dirty="0" smtClean="0"/>
          </a:p>
          <a:p>
            <a:r>
              <a:rPr lang="en-CA" b="1" smtClean="0">
                <a:solidFill>
                  <a:schemeClr val="tx2"/>
                </a:solidFill>
              </a:rPr>
              <a:t>These should </a:t>
            </a:r>
            <a:r>
              <a:rPr lang="en-CA" b="1" dirty="0" smtClean="0">
                <a:solidFill>
                  <a:schemeClr val="tx2"/>
                </a:solidFill>
              </a:rPr>
              <a:t>be tailored to specific institutional and national contexts  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6</a:t>
            </a:fld>
            <a:endParaRPr lang="en-GB"/>
          </a:p>
        </p:txBody>
      </p:sp>
      <p:pic>
        <p:nvPicPr>
          <p:cNvPr id="7" name="Picture 2" descr="C:\Users\ng_aiu26\Desktop\IAU Logo 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6101880"/>
            <a:ext cx="1368152" cy="6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5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CA" b="1" dirty="0" smtClean="0">
                <a:solidFill>
                  <a:srgbClr val="0070C0"/>
                </a:solidFill>
              </a:rPr>
              <a:t/>
            </a:r>
            <a:br>
              <a:rPr lang="en-CA" b="1" dirty="0" smtClean="0">
                <a:solidFill>
                  <a:srgbClr val="0070C0"/>
                </a:solidFill>
              </a:rPr>
            </a:br>
            <a:r>
              <a:rPr lang="en-CA" b="1" dirty="0" smtClean="0">
                <a:solidFill>
                  <a:srgbClr val="0070C0"/>
                </a:solidFill>
              </a:rPr>
              <a:t> </a:t>
            </a:r>
            <a:r>
              <a:rPr lang="en-CA" b="1" dirty="0" smtClean="0">
                <a:solidFill>
                  <a:schemeClr val="tx2"/>
                </a:solidFill>
              </a:rPr>
              <a:t>Current trends in Internationalization bring shifts and raise questions</a:t>
            </a:r>
            <a:r>
              <a:rPr lang="en-CA" b="1" dirty="0" smtClean="0">
                <a:solidFill>
                  <a:srgbClr val="0070C0"/>
                </a:solidFill>
              </a:rPr>
              <a:t/>
            </a:r>
            <a:br>
              <a:rPr lang="en-CA" b="1" dirty="0" smtClean="0">
                <a:solidFill>
                  <a:srgbClr val="0070C0"/>
                </a:solidFill>
              </a:rPr>
            </a:b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fontScale="70000" lnSpcReduction="20000"/>
          </a:bodyPr>
          <a:lstStyle/>
          <a:p>
            <a:r>
              <a:rPr lang="en-CA" sz="4100" dirty="0" smtClean="0"/>
              <a:t>Internationalization </a:t>
            </a:r>
          </a:p>
          <a:p>
            <a:pPr lvl="1"/>
            <a:r>
              <a:rPr lang="en-CA" sz="3100" dirty="0" smtClean="0"/>
              <a:t>for quality improvements shifting towards </a:t>
            </a:r>
            <a:r>
              <a:rPr lang="en-CA" sz="3100" dirty="0" smtClean="0">
                <a:solidFill>
                  <a:srgbClr val="FF0000"/>
                </a:solidFill>
              </a:rPr>
              <a:t>internationalization for revenue generation?</a:t>
            </a:r>
          </a:p>
          <a:p>
            <a:pPr lvl="1"/>
            <a:r>
              <a:rPr lang="en-CA" sz="3100" dirty="0" smtClean="0"/>
              <a:t>through cooperation for capacity building  shifting </a:t>
            </a:r>
            <a:r>
              <a:rPr lang="en-CA" sz="3100" smtClean="0"/>
              <a:t>to </a:t>
            </a:r>
            <a:r>
              <a:rPr lang="en-CA" sz="3100" smtClean="0">
                <a:solidFill>
                  <a:srgbClr val="FF0000"/>
                </a:solidFill>
              </a:rPr>
              <a:t>alliances </a:t>
            </a:r>
            <a:r>
              <a:rPr lang="en-CA" sz="3100" dirty="0" smtClean="0">
                <a:solidFill>
                  <a:srgbClr val="FF0000"/>
                </a:solidFill>
              </a:rPr>
              <a:t>to beat the competition?</a:t>
            </a:r>
          </a:p>
          <a:p>
            <a:pPr lvl="1"/>
            <a:r>
              <a:rPr lang="en-CA" sz="3100" dirty="0" smtClean="0"/>
              <a:t>to meet demand for education where supply is unavailable, shifting to </a:t>
            </a:r>
            <a:r>
              <a:rPr lang="en-CA" sz="3100" dirty="0" smtClean="0">
                <a:solidFill>
                  <a:srgbClr val="FF0000"/>
                </a:solidFill>
              </a:rPr>
              <a:t>competition for the best brains worldwide?</a:t>
            </a:r>
          </a:p>
          <a:p>
            <a:pPr lvl="1"/>
            <a:r>
              <a:rPr lang="en-CA" sz="3100" dirty="0" smtClean="0"/>
              <a:t>based on partnerships of solidarity shifting </a:t>
            </a:r>
            <a:r>
              <a:rPr lang="en-CA" sz="3100" smtClean="0"/>
              <a:t>to </a:t>
            </a:r>
            <a:r>
              <a:rPr lang="en-CA" sz="3100" smtClean="0">
                <a:solidFill>
                  <a:srgbClr val="FF0000"/>
                </a:solidFill>
              </a:rPr>
              <a:t>strategic partnerships for non-academic purposes?</a:t>
            </a:r>
            <a:endParaRPr lang="en-CA" sz="3100" dirty="0" smtClean="0">
              <a:solidFill>
                <a:srgbClr val="FF0000"/>
              </a:solidFill>
            </a:endParaRPr>
          </a:p>
          <a:p>
            <a:pPr lvl="1"/>
            <a:r>
              <a:rPr lang="en-CA" sz="3100" dirty="0" smtClean="0"/>
              <a:t>in pursuit of mutual understanding shifting to pursuit of </a:t>
            </a:r>
            <a:r>
              <a:rPr lang="en-CA" sz="3100" dirty="0" smtClean="0">
                <a:solidFill>
                  <a:srgbClr val="FF0000"/>
                </a:solidFill>
              </a:rPr>
              <a:t>economic competitiveness?</a:t>
            </a:r>
          </a:p>
          <a:p>
            <a:pPr lvl="1"/>
            <a:r>
              <a:rPr lang="en-CA" sz="3100" dirty="0" smtClean="0"/>
              <a:t>In search of diversity of perspectives and experiences shifting to a search </a:t>
            </a:r>
            <a:r>
              <a:rPr lang="en-CA" sz="3100" smtClean="0"/>
              <a:t>for </a:t>
            </a:r>
            <a:r>
              <a:rPr lang="en-CA" sz="3100" smtClean="0">
                <a:solidFill>
                  <a:srgbClr val="FF0000"/>
                </a:solidFill>
              </a:rPr>
              <a:t>similar institutions </a:t>
            </a:r>
            <a:r>
              <a:rPr lang="en-CA" sz="3100" dirty="0" smtClean="0">
                <a:solidFill>
                  <a:srgbClr val="FF0000"/>
                </a:solidFill>
              </a:rPr>
              <a:t>in level of prestige and status in rankings?</a:t>
            </a:r>
          </a:p>
          <a:p>
            <a:pPr marL="457200" lvl="1" indent="0">
              <a:buNone/>
            </a:pP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18B87-4794-4C2D-8772-0C8A001E40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0766"/>
            <a:ext cx="1278750" cy="79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02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tx2"/>
                </a:solidFill>
              </a:rPr>
              <a:t>Approaches to Improving Internationalization at </a:t>
            </a:r>
            <a:r>
              <a:rPr lang="en-CA" sz="3200" b="1" u="sng" dirty="0" smtClean="0">
                <a:solidFill>
                  <a:schemeClr val="tx2"/>
                </a:solidFill>
              </a:rPr>
              <a:t>systemic level</a:t>
            </a:r>
            <a:r>
              <a:rPr lang="en-CA" sz="3200" b="1" dirty="0" smtClean="0">
                <a:solidFill>
                  <a:schemeClr val="tx2"/>
                </a:solidFill>
              </a:rPr>
              <a:t>: the IAU Call for </a:t>
            </a:r>
            <a:r>
              <a:rPr lang="en-CA" sz="3200" b="1" smtClean="0">
                <a:solidFill>
                  <a:schemeClr val="tx2"/>
                </a:solidFill>
              </a:rPr>
              <a:t>Action (2012)</a:t>
            </a:r>
            <a:endParaRPr lang="en-CA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CA" sz="4000" dirty="0" smtClean="0"/>
              <a:t>IAU survey results, international experts, scholars and researchers raise systemic level questions of impact and quality</a:t>
            </a:r>
          </a:p>
          <a:p>
            <a:pPr marL="0" indent="0" algn="ctr">
              <a:buNone/>
            </a:pPr>
            <a:r>
              <a:rPr lang="en-CA" sz="4000" b="1" dirty="0" smtClean="0">
                <a:solidFill>
                  <a:srgbClr val="FF0000"/>
                </a:solidFill>
              </a:rPr>
              <a:t>NOT </a:t>
            </a:r>
          </a:p>
          <a:p>
            <a:pPr marL="0" indent="0" algn="ctr">
              <a:buNone/>
            </a:pPr>
            <a:r>
              <a:rPr lang="en-CA" sz="4000" dirty="0" smtClean="0"/>
              <a:t>about the need or imperative for internationalization</a:t>
            </a:r>
          </a:p>
          <a:p>
            <a:pPr marL="0" indent="0" algn="ctr">
              <a:buNone/>
            </a:pPr>
            <a:r>
              <a:rPr lang="en-CA" sz="4000" b="1" dirty="0" smtClean="0">
                <a:solidFill>
                  <a:srgbClr val="FF0000"/>
                </a:solidFill>
              </a:rPr>
              <a:t>BUT RATHER</a:t>
            </a:r>
          </a:p>
          <a:p>
            <a:r>
              <a:rPr lang="en-CA" sz="4000" dirty="0" smtClean="0"/>
              <a:t>about the general need to re-focus on quality, on academic benefits, on impact and on the ways in which internationalization is implemented </a:t>
            </a:r>
          </a:p>
          <a:p>
            <a:endParaRPr lang="en-CA" sz="4000" dirty="0" smtClean="0"/>
          </a:p>
          <a:p>
            <a:r>
              <a:rPr lang="en-CA" sz="4000" dirty="0" smtClean="0"/>
              <a:t>about ways to improve internationalization to increase benefits for learners, to expand and enrich knowledge, to build bridges of understanding rather than gaps in wellbeing </a:t>
            </a:r>
          </a:p>
          <a:p>
            <a:endParaRPr lang="en-CA" sz="4000" dirty="0" smtClean="0"/>
          </a:p>
          <a:p>
            <a:r>
              <a:rPr lang="en-CA" sz="4000" dirty="0" smtClean="0"/>
              <a:t>about the global responsibility of HEI to address major societal challenges through internationalization, not simply focus on 	national imperatives 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8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0766"/>
            <a:ext cx="1278750" cy="797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b="1" dirty="0" smtClean="0">
                <a:solidFill>
                  <a:schemeClr val="tx2"/>
                </a:solidFill>
              </a:rPr>
              <a:t>IAU Call for </a:t>
            </a:r>
            <a:r>
              <a:rPr lang="en-CA" sz="3200" b="1" smtClean="0">
                <a:solidFill>
                  <a:schemeClr val="tx2"/>
                </a:solidFill>
              </a:rPr>
              <a:t>Action  </a:t>
            </a:r>
            <a:r>
              <a:rPr lang="en-CA" sz="3200" b="1" dirty="0" smtClean="0">
                <a:solidFill>
                  <a:schemeClr val="tx2"/>
                </a:solidFill>
              </a:rPr>
              <a:t/>
            </a:r>
            <a:br>
              <a:rPr lang="en-CA" sz="3200" b="1" dirty="0" smtClean="0">
                <a:solidFill>
                  <a:schemeClr val="tx2"/>
                </a:solidFill>
              </a:rPr>
            </a:br>
            <a:endParaRPr lang="en-CA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sz="3000" dirty="0" smtClean="0"/>
              <a:t>Developed </a:t>
            </a:r>
            <a:r>
              <a:rPr lang="en-CA" sz="3000" dirty="0"/>
              <a:t>in consultation with an International ad hoc Groups of Experts in order to:</a:t>
            </a:r>
            <a:endParaRPr lang="en-US" sz="3500" dirty="0" smtClean="0"/>
          </a:p>
          <a:p>
            <a:r>
              <a:rPr lang="en-US" sz="3000" dirty="0" smtClean="0"/>
              <a:t>To </a:t>
            </a:r>
            <a:r>
              <a:rPr lang="en-US" sz="3000" dirty="0"/>
              <a:t>s</a:t>
            </a:r>
            <a:r>
              <a:rPr lang="en-US" dirty="0"/>
              <a:t>tress </a:t>
            </a:r>
            <a:r>
              <a:rPr lang="en-US" dirty="0">
                <a:solidFill>
                  <a:srgbClr val="FF0000"/>
                </a:solidFill>
              </a:rPr>
              <a:t>benefits of internationalization</a:t>
            </a:r>
            <a:r>
              <a:rPr lang="en-US" dirty="0"/>
              <a:t>, but raise awareness of major changes </a:t>
            </a:r>
            <a:r>
              <a:rPr lang="en-US" dirty="0" smtClean="0"/>
              <a:t>and criticisms too</a:t>
            </a:r>
            <a:endParaRPr lang="en-US" dirty="0"/>
          </a:p>
          <a:p>
            <a:r>
              <a:rPr lang="en-US" dirty="0"/>
              <a:t>To underline that internationalization is a </a:t>
            </a:r>
            <a:r>
              <a:rPr lang="en-US" dirty="0">
                <a:solidFill>
                  <a:srgbClr val="FF0000"/>
                </a:solidFill>
              </a:rPr>
              <a:t>dynamic concept</a:t>
            </a:r>
            <a:r>
              <a:rPr lang="en-US" dirty="0"/>
              <a:t>, shaped by changing political, economic and social forces, past and current local conditions, but mostly by </a:t>
            </a:r>
            <a:r>
              <a:rPr lang="en-US" dirty="0">
                <a:solidFill>
                  <a:srgbClr val="FF0000"/>
                </a:solidFill>
              </a:rPr>
              <a:t>globalization </a:t>
            </a:r>
            <a:r>
              <a:rPr lang="en-US" dirty="0"/>
              <a:t>which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define </a:t>
            </a:r>
            <a:r>
              <a:rPr lang="en-US" dirty="0">
                <a:solidFill>
                  <a:srgbClr val="FF0000"/>
                </a:solidFill>
              </a:rPr>
              <a:t>goals, purposes, capacities, approaches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actors </a:t>
            </a:r>
            <a:r>
              <a:rPr lang="en-US" dirty="0"/>
              <a:t>in internationalization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3A0C0-A5F0-406B-B0D3-E7453156501F}" type="slidenum">
              <a:rPr lang="en-GB" smtClean="0"/>
              <a:t>9</a:t>
            </a:fld>
            <a:endParaRPr lang="en-GB"/>
          </a:p>
        </p:txBody>
      </p:sp>
      <p:sp>
        <p:nvSpPr>
          <p:cNvPr id="7" name="Footer Placeholder 3"/>
          <p:cNvSpPr txBox="1">
            <a:spLocks noGrp="1"/>
          </p:cNvSpPr>
          <p:nvPr>
            <p:ph type="ftr" sz="quarter" idx="1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dirty="0">
                <a:solidFill>
                  <a:srgbClr val="898989"/>
                </a:solidFill>
              </a:rPr>
              <a:t>© IAU –  </a:t>
            </a:r>
            <a:r>
              <a:rPr lang="en-US" dirty="0" smtClean="0">
                <a:solidFill>
                  <a:srgbClr val="898989"/>
                </a:solidFill>
              </a:rPr>
              <a:t>March 2013</a:t>
            </a:r>
            <a:endParaRPr lang="en-US" sz="14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1200</Words>
  <Application>Microsoft Office PowerPoint</Application>
  <PresentationFormat>On-screen Show (4:3)</PresentationFormat>
  <Paragraphs>163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Improving Internationalization of Higher Education</vt:lpstr>
      <vt:lpstr>Presentation Outline</vt:lpstr>
      <vt:lpstr>IAU and internationalization</vt:lpstr>
      <vt:lpstr>IAU and Internationalization  </vt:lpstr>
      <vt:lpstr> Why the concern with Quality? Evidence and research show that: </vt:lpstr>
      <vt:lpstr>Why the concern with Quality? Evidence and research show that: </vt:lpstr>
      <vt:lpstr>  Current trends in Internationalization bring shifts and raise questions </vt:lpstr>
      <vt:lpstr>Approaches to Improving Internationalization at systemic level: the IAU Call for Action (2012)</vt:lpstr>
      <vt:lpstr>IAU Call for Action   </vt:lpstr>
      <vt:lpstr> Call for Action stresses: </vt:lpstr>
      <vt:lpstr>Moving from Call to Action</vt:lpstr>
      <vt:lpstr>Improving Internationalization: approaches at national/regional level</vt:lpstr>
      <vt:lpstr>Approaches to Improving Internationalization at Institutional Level:    IAU Internationalization Strategies Advisory Service (ISAS) – one approach among others</vt:lpstr>
      <vt:lpstr>Approaches to improving internationalization at institutional level</vt:lpstr>
      <vt:lpstr>Contextualizing Quality Discussions:  a few questions </vt:lpstr>
      <vt:lpstr>Thank You for Listening and Acting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Hudson</dc:creator>
  <cp:lastModifiedBy>eva</cp:lastModifiedBy>
  <cp:revision>32</cp:revision>
  <dcterms:created xsi:type="dcterms:W3CDTF">2012-03-12T13:23:10Z</dcterms:created>
  <dcterms:modified xsi:type="dcterms:W3CDTF">2013-03-17T05:54:46Z</dcterms:modified>
</cp:coreProperties>
</file>