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258" r:id="rId2"/>
    <p:sldId id="297" r:id="rId3"/>
    <p:sldId id="309" r:id="rId4"/>
    <p:sldId id="259" r:id="rId5"/>
    <p:sldId id="260" r:id="rId6"/>
    <p:sldId id="296" r:id="rId7"/>
    <p:sldId id="300" r:id="rId8"/>
    <p:sldId id="301" r:id="rId9"/>
    <p:sldId id="302" r:id="rId10"/>
    <p:sldId id="303" r:id="rId11"/>
    <p:sldId id="304" r:id="rId12"/>
    <p:sldId id="305" r:id="rId13"/>
    <p:sldId id="307" r:id="rId14"/>
    <p:sldId id="308" r:id="rId15"/>
    <p:sldId id="271" r:id="rId16"/>
    <p:sldId id="273" r:id="rId17"/>
    <p:sldId id="274" r:id="rId18"/>
    <p:sldId id="275" r:id="rId19"/>
    <p:sldId id="276" r:id="rId20"/>
    <p:sldId id="277" r:id="rId21"/>
    <p:sldId id="278" r:id="rId22"/>
    <p:sldId id="283" r:id="rId23"/>
    <p:sldId id="284" r:id="rId24"/>
    <p:sldId id="288" r:id="rId25"/>
    <p:sldId id="286" r:id="rId26"/>
    <p:sldId id="290" r:id="rId27"/>
    <p:sldId id="291" r:id="rId28"/>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A7C4E3"/>
    <a:srgbClr val="ADCEDD"/>
    <a:srgbClr val="468BAA"/>
    <a:srgbClr val="0033CC"/>
    <a:srgbClr val="0033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63" autoAdjust="0"/>
  </p:normalViewPr>
  <p:slideViewPr>
    <p:cSldViewPr>
      <p:cViewPr varScale="1">
        <p:scale>
          <a:sx n="58" d="100"/>
          <a:sy n="58" d="100"/>
        </p:scale>
        <p:origin x="-8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E49A82-BCCE-4C81-8E60-4AD8BD3FE051}"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9A4FA57D-4BD2-45AF-96CD-87534EEA2C20}">
      <dgm:prSet/>
      <dgm:spPr>
        <a:solidFill>
          <a:srgbClr val="336699"/>
        </a:solidFill>
      </dgm:spPr>
      <dgm:t>
        <a:bodyPr/>
        <a:lstStyle/>
        <a:p>
          <a:pPr algn="l" rtl="0"/>
          <a:endParaRPr lang="en-US" b="1" dirty="0" smtClean="0">
            <a:solidFill>
              <a:schemeClr val="bg1"/>
            </a:solidFill>
          </a:endParaRPr>
        </a:p>
        <a:p>
          <a:pPr algn="ctr" rtl="0"/>
          <a:r>
            <a:rPr lang="en-US" b="1" dirty="0" smtClean="0">
              <a:solidFill>
                <a:schemeClr val="bg1"/>
              </a:solidFill>
            </a:rPr>
            <a:t/>
          </a:r>
          <a:br>
            <a:rPr lang="en-US" b="1" dirty="0" smtClean="0">
              <a:solidFill>
                <a:schemeClr val="bg1"/>
              </a:solidFill>
            </a:rPr>
          </a:br>
          <a:r>
            <a:rPr lang="en-US" b="1" dirty="0" smtClean="0">
              <a:solidFill>
                <a:schemeClr val="bg1"/>
              </a:solidFill>
            </a:rPr>
            <a:t> </a:t>
          </a:r>
        </a:p>
      </dgm:t>
    </dgm:pt>
    <dgm:pt modelId="{CA85763C-2BBC-45E7-BE14-1DAFAD019B64}" type="parTrans" cxnId="{C87BF8EB-3BF0-4261-9B88-8659B4B9A5F3}">
      <dgm:prSet/>
      <dgm:spPr/>
      <dgm:t>
        <a:bodyPr/>
        <a:lstStyle/>
        <a:p>
          <a:endParaRPr lang="en-US"/>
        </a:p>
      </dgm:t>
    </dgm:pt>
    <dgm:pt modelId="{3CE9402B-4725-431B-A559-BB80DFA053CE}" type="sibTrans" cxnId="{C87BF8EB-3BF0-4261-9B88-8659B4B9A5F3}">
      <dgm:prSet/>
      <dgm:spPr/>
      <dgm:t>
        <a:bodyPr/>
        <a:lstStyle/>
        <a:p>
          <a:endParaRPr lang="en-US"/>
        </a:p>
      </dgm:t>
    </dgm:pt>
    <dgm:pt modelId="{6C6A3096-BDBE-440A-9675-1A92139A27A7}">
      <dgm:prSet custT="1"/>
      <dgm:spPr>
        <a:solidFill>
          <a:srgbClr val="A7C4E3"/>
        </a:solidFill>
      </dgm:spPr>
      <dgm:t>
        <a:bodyPr/>
        <a:lstStyle/>
        <a:p>
          <a:pPr algn="ctr" defTabSz="2889250" rtl="0">
            <a:lnSpc>
              <a:spcPct val="90000"/>
            </a:lnSpc>
            <a:spcBef>
              <a:spcPct val="0"/>
            </a:spcBef>
            <a:spcAft>
              <a:spcPct val="35000"/>
            </a:spcAft>
          </a:pPr>
          <a:r>
            <a:rPr lang="en-US" sz="3200" b="1" dirty="0" smtClean="0">
              <a:solidFill>
                <a:srgbClr val="7030A0"/>
              </a:solidFill>
            </a:rPr>
            <a:t>Measuring Comprehensive</a:t>
          </a:r>
        </a:p>
        <a:p>
          <a:pPr algn="ctr" defTabSz="2889250" rtl="0">
            <a:lnSpc>
              <a:spcPct val="90000"/>
            </a:lnSpc>
            <a:spcBef>
              <a:spcPct val="0"/>
            </a:spcBef>
            <a:spcAft>
              <a:spcPct val="35000"/>
            </a:spcAft>
          </a:pPr>
          <a:r>
            <a:rPr lang="en-US" sz="3200" b="1" dirty="0" smtClean="0">
              <a:solidFill>
                <a:srgbClr val="7030A0"/>
              </a:solidFill>
            </a:rPr>
            <a:t>Internationalization in U.S.</a:t>
          </a: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7030A0"/>
              </a:solidFill>
            </a:rPr>
            <a:t> Higher Education</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solidFill>
              <a:schemeClr val="bg1"/>
            </a:solidFill>
          </a:endParaRPr>
        </a:p>
        <a:p>
          <a:pPr algn="ctr" defTabSz="2889250" rtl="0">
            <a:lnSpc>
              <a:spcPct val="90000"/>
            </a:lnSpc>
            <a:spcBef>
              <a:spcPct val="0"/>
            </a:spcBef>
            <a:spcAft>
              <a:spcPct val="35000"/>
            </a:spcAft>
          </a:pPr>
          <a:endParaRPr lang="en-US" sz="1800" dirty="0">
            <a:solidFill>
              <a:schemeClr val="tx1"/>
            </a:solidFill>
          </a:endParaRPr>
        </a:p>
      </dgm:t>
    </dgm:pt>
    <dgm:pt modelId="{76E73191-3CC3-4211-B74F-D65E403F3C16}" type="parTrans" cxnId="{AD73B36C-1DEA-45A3-A9BC-274CCF0D0BAD}">
      <dgm:prSet/>
      <dgm:spPr/>
      <dgm:t>
        <a:bodyPr/>
        <a:lstStyle/>
        <a:p>
          <a:endParaRPr lang="en-US"/>
        </a:p>
      </dgm:t>
    </dgm:pt>
    <dgm:pt modelId="{6FF6C06C-7EB9-4121-83FC-1A6B21C110BD}" type="sibTrans" cxnId="{AD73B36C-1DEA-45A3-A9BC-274CCF0D0BAD}">
      <dgm:prSet/>
      <dgm:spPr/>
      <dgm:t>
        <a:bodyPr/>
        <a:lstStyle/>
        <a:p>
          <a:endParaRPr lang="en-US"/>
        </a:p>
      </dgm:t>
    </dgm:pt>
    <dgm:pt modelId="{F139EFAF-CE43-4E7D-9A9C-06F9D9BB54EF}">
      <dgm:prSet custT="1"/>
      <dgm:spPr>
        <a:solidFill>
          <a:srgbClr val="A7C4E3"/>
        </a:solidFill>
      </dgm:spPr>
      <dgm:t>
        <a:bodyPr/>
        <a:lstStyle/>
        <a:p>
          <a:pPr algn="ctr" rtl="0"/>
          <a:r>
            <a:rPr lang="en-US" sz="2000" b="1" dirty="0" smtClean="0">
              <a:solidFill>
                <a:schemeClr val="tx1"/>
              </a:solidFill>
            </a:rPr>
            <a:t/>
          </a:r>
          <a:br>
            <a:rPr lang="en-US" sz="2000" b="1" dirty="0" smtClean="0">
              <a:solidFill>
                <a:schemeClr val="tx1"/>
              </a:solidFill>
            </a:rPr>
          </a:br>
          <a:r>
            <a:rPr lang="en-US" sz="2000" b="1" dirty="0" smtClean="0">
              <a:solidFill>
                <a:schemeClr val="tx1"/>
              </a:solidFill>
            </a:rPr>
            <a:t>Barbara Hill</a:t>
          </a:r>
          <a:r>
            <a:rPr lang="en-US" sz="2000" dirty="0" smtClean="0">
              <a:solidFill>
                <a:schemeClr val="tx1"/>
              </a:solidFill>
            </a:rPr>
            <a:t/>
          </a:r>
          <a:br>
            <a:rPr lang="en-US" sz="2000" dirty="0" smtClean="0">
              <a:solidFill>
                <a:schemeClr val="tx1"/>
              </a:solidFill>
            </a:rPr>
          </a:br>
          <a:r>
            <a:rPr lang="en-US" sz="1800" i="1" dirty="0" smtClean="0">
              <a:solidFill>
                <a:schemeClr val="tx1"/>
              </a:solidFill>
            </a:rPr>
            <a:t>Senior Associate for Internationalization</a:t>
          </a:r>
          <a:r>
            <a:rPr lang="en-US" sz="1800" dirty="0" smtClean="0">
              <a:solidFill>
                <a:schemeClr val="tx1"/>
              </a:solidFill>
            </a:rPr>
            <a:t/>
          </a:r>
          <a:br>
            <a:rPr lang="en-US" sz="1800" dirty="0" smtClean="0">
              <a:solidFill>
                <a:schemeClr val="tx1"/>
              </a:solidFill>
            </a:rPr>
          </a:br>
          <a:r>
            <a:rPr lang="en-US" sz="1800" dirty="0" smtClean="0">
              <a:solidFill>
                <a:schemeClr val="tx1"/>
              </a:solidFill>
            </a:rPr>
            <a:t>ACE Center for Internationalization and Global Engagement (CIGE)</a:t>
          </a:r>
          <a:endParaRPr lang="en-US" sz="1800" dirty="0">
            <a:solidFill>
              <a:schemeClr val="tx1"/>
            </a:solidFill>
          </a:endParaRPr>
        </a:p>
      </dgm:t>
    </dgm:pt>
    <dgm:pt modelId="{3B7EA1DA-B0E1-4D31-9801-12A2249C3BAD}" type="parTrans" cxnId="{E8A5EDD9-FDE6-41CD-A34C-D8227E14F443}">
      <dgm:prSet/>
      <dgm:spPr/>
      <dgm:t>
        <a:bodyPr/>
        <a:lstStyle/>
        <a:p>
          <a:endParaRPr lang="en-US"/>
        </a:p>
      </dgm:t>
    </dgm:pt>
    <dgm:pt modelId="{7995074B-B5CB-4B0C-B897-A3A330B6B3EA}" type="sibTrans" cxnId="{E8A5EDD9-FDE6-41CD-A34C-D8227E14F443}">
      <dgm:prSet/>
      <dgm:spPr/>
      <dgm:t>
        <a:bodyPr/>
        <a:lstStyle/>
        <a:p>
          <a:endParaRPr lang="en-US"/>
        </a:p>
      </dgm:t>
    </dgm:pt>
    <dgm:pt modelId="{FC53DB44-3408-4DD1-85AF-F7C688A6ACFD}" type="pres">
      <dgm:prSet presAssocID="{1FE49A82-BCCE-4C81-8E60-4AD8BD3FE051}" presName="vert0" presStyleCnt="0">
        <dgm:presLayoutVars>
          <dgm:dir/>
          <dgm:animOne val="branch"/>
          <dgm:animLvl val="lvl"/>
        </dgm:presLayoutVars>
      </dgm:prSet>
      <dgm:spPr/>
      <dgm:t>
        <a:bodyPr/>
        <a:lstStyle/>
        <a:p>
          <a:endParaRPr lang="en-US"/>
        </a:p>
      </dgm:t>
    </dgm:pt>
    <dgm:pt modelId="{494B0CCF-C846-413F-8575-FAD797D7622A}" type="pres">
      <dgm:prSet presAssocID="{9A4FA57D-4BD2-45AF-96CD-87534EEA2C20}" presName="thickLine" presStyleLbl="alignNode1" presStyleIdx="0" presStyleCnt="1"/>
      <dgm:spPr/>
    </dgm:pt>
    <dgm:pt modelId="{E415D1A8-62DC-49D6-86A1-437DD9F7BEB9}" type="pres">
      <dgm:prSet presAssocID="{9A4FA57D-4BD2-45AF-96CD-87534EEA2C20}" presName="horz1" presStyleCnt="0"/>
      <dgm:spPr/>
    </dgm:pt>
    <dgm:pt modelId="{DA8A1C3E-BB3B-4DF5-A0B0-0EEA3539E72C}" type="pres">
      <dgm:prSet presAssocID="{9A4FA57D-4BD2-45AF-96CD-87534EEA2C20}" presName="tx1" presStyleLbl="revTx" presStyleIdx="0" presStyleCnt="3" custScaleX="184877"/>
      <dgm:spPr/>
      <dgm:t>
        <a:bodyPr/>
        <a:lstStyle/>
        <a:p>
          <a:endParaRPr lang="en-US"/>
        </a:p>
      </dgm:t>
    </dgm:pt>
    <dgm:pt modelId="{07813599-FE0F-4551-AC70-447447004572}" type="pres">
      <dgm:prSet presAssocID="{9A4FA57D-4BD2-45AF-96CD-87534EEA2C20}" presName="vert1" presStyleCnt="0"/>
      <dgm:spPr/>
    </dgm:pt>
    <dgm:pt modelId="{B740279C-C08E-4320-9DFF-A1308A92101B}" type="pres">
      <dgm:prSet presAssocID="{6C6A3096-BDBE-440A-9675-1A92139A27A7}" presName="vertSpace2a" presStyleCnt="0"/>
      <dgm:spPr/>
    </dgm:pt>
    <dgm:pt modelId="{E5C8F4E5-D0CE-42DB-96D5-4BCD9AEB3098}" type="pres">
      <dgm:prSet presAssocID="{6C6A3096-BDBE-440A-9675-1A92139A27A7}" presName="horz2" presStyleCnt="0"/>
      <dgm:spPr/>
    </dgm:pt>
    <dgm:pt modelId="{79C9D5F9-8125-49A6-B948-A42B29DF97F0}" type="pres">
      <dgm:prSet presAssocID="{6C6A3096-BDBE-440A-9675-1A92139A27A7}" presName="horzSpace2" presStyleCnt="0"/>
      <dgm:spPr/>
    </dgm:pt>
    <dgm:pt modelId="{8E363825-7B04-40A8-87FE-2F680C39318B}" type="pres">
      <dgm:prSet presAssocID="{6C6A3096-BDBE-440A-9675-1A92139A27A7}" presName="tx2" presStyleLbl="revTx" presStyleIdx="1" presStyleCnt="3" custScaleX="105363" custLinFactNeighborX="98" custLinFactNeighborY="1229"/>
      <dgm:spPr/>
      <dgm:t>
        <a:bodyPr/>
        <a:lstStyle/>
        <a:p>
          <a:endParaRPr lang="en-US"/>
        </a:p>
      </dgm:t>
    </dgm:pt>
    <dgm:pt modelId="{BDBF76BD-0C26-40FA-882E-CD3A7CF107BF}" type="pres">
      <dgm:prSet presAssocID="{6C6A3096-BDBE-440A-9675-1A92139A27A7}" presName="vert2" presStyleCnt="0"/>
      <dgm:spPr/>
    </dgm:pt>
    <dgm:pt modelId="{43C3EA5E-47E4-4876-8F72-5065BA02298C}" type="pres">
      <dgm:prSet presAssocID="{6C6A3096-BDBE-440A-9675-1A92139A27A7}" presName="thinLine2b" presStyleLbl="callout" presStyleIdx="0" presStyleCnt="2"/>
      <dgm:spPr/>
    </dgm:pt>
    <dgm:pt modelId="{91ABE697-E31B-485F-AD8A-B5D6BF0B6E5D}" type="pres">
      <dgm:prSet presAssocID="{6C6A3096-BDBE-440A-9675-1A92139A27A7}" presName="vertSpace2b" presStyleCnt="0"/>
      <dgm:spPr/>
    </dgm:pt>
    <dgm:pt modelId="{E2996326-981E-4050-AFB9-363E09E81530}" type="pres">
      <dgm:prSet presAssocID="{F139EFAF-CE43-4E7D-9A9C-06F9D9BB54EF}" presName="horz2" presStyleCnt="0"/>
      <dgm:spPr/>
    </dgm:pt>
    <dgm:pt modelId="{8EB218E4-A135-4D5B-9D13-156A905580B8}" type="pres">
      <dgm:prSet presAssocID="{F139EFAF-CE43-4E7D-9A9C-06F9D9BB54EF}" presName="horzSpace2" presStyleCnt="0"/>
      <dgm:spPr/>
    </dgm:pt>
    <dgm:pt modelId="{67D5C89C-4E66-4ACD-9720-8A7B047A3CA2}" type="pres">
      <dgm:prSet presAssocID="{F139EFAF-CE43-4E7D-9A9C-06F9D9BB54EF}" presName="tx2" presStyleLbl="revTx" presStyleIdx="2" presStyleCnt="3" custScaleX="105273" custLinFactNeighborX="-248" custLinFactNeighborY="1195"/>
      <dgm:spPr/>
      <dgm:t>
        <a:bodyPr/>
        <a:lstStyle/>
        <a:p>
          <a:endParaRPr lang="en-US"/>
        </a:p>
      </dgm:t>
    </dgm:pt>
    <dgm:pt modelId="{BAC38191-3837-4C47-BA1B-E4D3ECBE1F70}" type="pres">
      <dgm:prSet presAssocID="{F139EFAF-CE43-4E7D-9A9C-06F9D9BB54EF}" presName="vert2" presStyleCnt="0"/>
      <dgm:spPr/>
    </dgm:pt>
    <dgm:pt modelId="{DB373E65-D7BC-419E-9DF3-5988C5ECE944}" type="pres">
      <dgm:prSet presAssocID="{F139EFAF-CE43-4E7D-9A9C-06F9D9BB54EF}" presName="thinLine2b" presStyleLbl="callout" presStyleIdx="1" presStyleCnt="2"/>
      <dgm:spPr/>
    </dgm:pt>
    <dgm:pt modelId="{EDBFBD79-8B78-4165-915E-F9A0523D1A79}" type="pres">
      <dgm:prSet presAssocID="{F139EFAF-CE43-4E7D-9A9C-06F9D9BB54EF}" presName="vertSpace2b" presStyleCnt="0"/>
      <dgm:spPr/>
    </dgm:pt>
  </dgm:ptLst>
  <dgm:cxnLst>
    <dgm:cxn modelId="{12C937BB-7DDD-4B47-B064-11FC34BA76A5}" type="presOf" srcId="{1FE49A82-BCCE-4C81-8E60-4AD8BD3FE051}" destId="{FC53DB44-3408-4DD1-85AF-F7C688A6ACFD}" srcOrd="0" destOrd="0" presId="urn:microsoft.com/office/officeart/2008/layout/LinedList"/>
    <dgm:cxn modelId="{C87BF8EB-3BF0-4261-9B88-8659B4B9A5F3}" srcId="{1FE49A82-BCCE-4C81-8E60-4AD8BD3FE051}" destId="{9A4FA57D-4BD2-45AF-96CD-87534EEA2C20}" srcOrd="0" destOrd="0" parTransId="{CA85763C-2BBC-45E7-BE14-1DAFAD019B64}" sibTransId="{3CE9402B-4725-431B-A559-BB80DFA053CE}"/>
    <dgm:cxn modelId="{01450533-E405-4DAA-BDCA-67D4FC00A1B7}" type="presOf" srcId="{9A4FA57D-4BD2-45AF-96CD-87534EEA2C20}" destId="{DA8A1C3E-BB3B-4DF5-A0B0-0EEA3539E72C}" srcOrd="0" destOrd="0" presId="urn:microsoft.com/office/officeart/2008/layout/LinedList"/>
    <dgm:cxn modelId="{E8A5EDD9-FDE6-41CD-A34C-D8227E14F443}" srcId="{9A4FA57D-4BD2-45AF-96CD-87534EEA2C20}" destId="{F139EFAF-CE43-4E7D-9A9C-06F9D9BB54EF}" srcOrd="1" destOrd="0" parTransId="{3B7EA1DA-B0E1-4D31-9801-12A2249C3BAD}" sibTransId="{7995074B-B5CB-4B0C-B897-A3A330B6B3EA}"/>
    <dgm:cxn modelId="{38DDFB29-9FDA-49E1-BD9E-4630817B50CD}" type="presOf" srcId="{F139EFAF-CE43-4E7D-9A9C-06F9D9BB54EF}" destId="{67D5C89C-4E66-4ACD-9720-8A7B047A3CA2}" srcOrd="0" destOrd="0" presId="urn:microsoft.com/office/officeart/2008/layout/LinedList"/>
    <dgm:cxn modelId="{AD73B36C-1DEA-45A3-A9BC-274CCF0D0BAD}" srcId="{9A4FA57D-4BD2-45AF-96CD-87534EEA2C20}" destId="{6C6A3096-BDBE-440A-9675-1A92139A27A7}" srcOrd="0" destOrd="0" parTransId="{76E73191-3CC3-4211-B74F-D65E403F3C16}" sibTransId="{6FF6C06C-7EB9-4121-83FC-1A6B21C110BD}"/>
    <dgm:cxn modelId="{982B038D-1D86-49DF-8AC0-0FDBEA8A6AAD}" type="presOf" srcId="{6C6A3096-BDBE-440A-9675-1A92139A27A7}" destId="{8E363825-7B04-40A8-87FE-2F680C39318B}" srcOrd="0" destOrd="0" presId="urn:microsoft.com/office/officeart/2008/layout/LinedList"/>
    <dgm:cxn modelId="{16C06732-37A7-4397-B585-557BB86EDFB2}" type="presParOf" srcId="{FC53DB44-3408-4DD1-85AF-F7C688A6ACFD}" destId="{494B0CCF-C846-413F-8575-FAD797D7622A}" srcOrd="0" destOrd="0" presId="urn:microsoft.com/office/officeart/2008/layout/LinedList"/>
    <dgm:cxn modelId="{AE38ED32-381E-4461-B266-99AE1B8BBBC7}" type="presParOf" srcId="{FC53DB44-3408-4DD1-85AF-F7C688A6ACFD}" destId="{E415D1A8-62DC-49D6-86A1-437DD9F7BEB9}" srcOrd="1" destOrd="0" presId="urn:microsoft.com/office/officeart/2008/layout/LinedList"/>
    <dgm:cxn modelId="{8723B5C9-B552-43E3-8AF8-8366FD6F920A}" type="presParOf" srcId="{E415D1A8-62DC-49D6-86A1-437DD9F7BEB9}" destId="{DA8A1C3E-BB3B-4DF5-A0B0-0EEA3539E72C}" srcOrd="0" destOrd="0" presId="urn:microsoft.com/office/officeart/2008/layout/LinedList"/>
    <dgm:cxn modelId="{52F80ACD-DAE1-4FE5-BE5A-763BE886C682}" type="presParOf" srcId="{E415D1A8-62DC-49D6-86A1-437DD9F7BEB9}" destId="{07813599-FE0F-4551-AC70-447447004572}" srcOrd="1" destOrd="0" presId="urn:microsoft.com/office/officeart/2008/layout/LinedList"/>
    <dgm:cxn modelId="{3AC4348C-DC3A-4E43-B064-B820917D076F}" type="presParOf" srcId="{07813599-FE0F-4551-AC70-447447004572}" destId="{B740279C-C08E-4320-9DFF-A1308A92101B}" srcOrd="0" destOrd="0" presId="urn:microsoft.com/office/officeart/2008/layout/LinedList"/>
    <dgm:cxn modelId="{2761F6D3-22A6-46D1-9F9C-09FBB8A10393}" type="presParOf" srcId="{07813599-FE0F-4551-AC70-447447004572}" destId="{E5C8F4E5-D0CE-42DB-96D5-4BCD9AEB3098}" srcOrd="1" destOrd="0" presId="urn:microsoft.com/office/officeart/2008/layout/LinedList"/>
    <dgm:cxn modelId="{A16864C4-8AE6-443C-9EBD-16E3C690BD75}" type="presParOf" srcId="{E5C8F4E5-D0CE-42DB-96D5-4BCD9AEB3098}" destId="{79C9D5F9-8125-49A6-B948-A42B29DF97F0}" srcOrd="0" destOrd="0" presId="urn:microsoft.com/office/officeart/2008/layout/LinedList"/>
    <dgm:cxn modelId="{69E2D0BD-5411-4786-9568-8D0A634DFE53}" type="presParOf" srcId="{E5C8F4E5-D0CE-42DB-96D5-4BCD9AEB3098}" destId="{8E363825-7B04-40A8-87FE-2F680C39318B}" srcOrd="1" destOrd="0" presId="urn:microsoft.com/office/officeart/2008/layout/LinedList"/>
    <dgm:cxn modelId="{B4DA5AF5-41C2-4CC0-97BE-630652C95C78}" type="presParOf" srcId="{E5C8F4E5-D0CE-42DB-96D5-4BCD9AEB3098}" destId="{BDBF76BD-0C26-40FA-882E-CD3A7CF107BF}" srcOrd="2" destOrd="0" presId="urn:microsoft.com/office/officeart/2008/layout/LinedList"/>
    <dgm:cxn modelId="{1F8F32C4-B471-48AF-8AB7-B0F140722712}" type="presParOf" srcId="{07813599-FE0F-4551-AC70-447447004572}" destId="{43C3EA5E-47E4-4876-8F72-5065BA02298C}" srcOrd="2" destOrd="0" presId="urn:microsoft.com/office/officeart/2008/layout/LinedList"/>
    <dgm:cxn modelId="{955F7272-8DCF-4C4A-A0D5-1C6B8F8D09B5}" type="presParOf" srcId="{07813599-FE0F-4551-AC70-447447004572}" destId="{91ABE697-E31B-485F-AD8A-B5D6BF0B6E5D}" srcOrd="3" destOrd="0" presId="urn:microsoft.com/office/officeart/2008/layout/LinedList"/>
    <dgm:cxn modelId="{35A26F2E-39BC-40E7-AF99-DFFDD0284E50}" type="presParOf" srcId="{07813599-FE0F-4551-AC70-447447004572}" destId="{E2996326-981E-4050-AFB9-363E09E81530}" srcOrd="4" destOrd="0" presId="urn:microsoft.com/office/officeart/2008/layout/LinedList"/>
    <dgm:cxn modelId="{C598E9F8-96A0-477D-BAD2-444D5167A68B}" type="presParOf" srcId="{E2996326-981E-4050-AFB9-363E09E81530}" destId="{8EB218E4-A135-4D5B-9D13-156A905580B8}" srcOrd="0" destOrd="0" presId="urn:microsoft.com/office/officeart/2008/layout/LinedList"/>
    <dgm:cxn modelId="{0D628A80-B1E0-445E-80B9-302C30E0B3FE}" type="presParOf" srcId="{E2996326-981E-4050-AFB9-363E09E81530}" destId="{67D5C89C-4E66-4ACD-9720-8A7B047A3CA2}" srcOrd="1" destOrd="0" presId="urn:microsoft.com/office/officeart/2008/layout/LinedList"/>
    <dgm:cxn modelId="{2CDFAB93-23AF-4F24-A260-33157D2C9F72}" type="presParOf" srcId="{E2996326-981E-4050-AFB9-363E09E81530}" destId="{BAC38191-3837-4C47-BA1B-E4D3ECBE1F70}" srcOrd="2" destOrd="0" presId="urn:microsoft.com/office/officeart/2008/layout/LinedList"/>
    <dgm:cxn modelId="{E38C47DB-E84C-4DDB-8C97-7890F41242A0}" type="presParOf" srcId="{07813599-FE0F-4551-AC70-447447004572}" destId="{DB373E65-D7BC-419E-9DF3-5988C5ECE944}" srcOrd="5" destOrd="0" presId="urn:microsoft.com/office/officeart/2008/layout/LinedList"/>
    <dgm:cxn modelId="{03C736D8-AAB0-4027-A041-17BD78887419}" type="presParOf" srcId="{07813599-FE0F-4551-AC70-447447004572}" destId="{EDBFBD79-8B78-4165-915E-F9A0523D1A79}"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22F871-2131-4858-AF9B-9EF0C403DA0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C253DCCC-18B3-4A51-9E78-FB743ACFB3E4}">
      <dgm:prSet/>
      <dgm:spPr>
        <a:solidFill>
          <a:srgbClr val="336699"/>
        </a:solidFill>
      </dgm:spPr>
      <dgm:t>
        <a:bodyPr/>
        <a:lstStyle/>
        <a:p>
          <a:pPr rtl="0"/>
          <a:r>
            <a:rPr lang="en-US" dirty="0" smtClean="0"/>
            <a:t>CIGE Model for Comprehensive Internationalization</a:t>
          </a:r>
          <a:endParaRPr lang="en-US" dirty="0"/>
        </a:p>
      </dgm:t>
    </dgm:pt>
    <dgm:pt modelId="{4F133B69-E89A-4A78-B7B3-DD7C108426BB}" type="parTrans" cxnId="{A0A482EA-A2D1-497E-8BB3-130F3402434C}">
      <dgm:prSet/>
      <dgm:spPr/>
      <dgm:t>
        <a:bodyPr/>
        <a:lstStyle/>
        <a:p>
          <a:endParaRPr lang="en-US"/>
        </a:p>
      </dgm:t>
    </dgm:pt>
    <dgm:pt modelId="{2622EE18-3784-41B1-820E-B8554755D5BC}" type="sibTrans" cxnId="{A0A482EA-A2D1-497E-8BB3-130F3402434C}">
      <dgm:prSet/>
      <dgm:spPr/>
      <dgm:t>
        <a:bodyPr/>
        <a:lstStyle/>
        <a:p>
          <a:endParaRPr lang="en-US"/>
        </a:p>
      </dgm:t>
    </dgm:pt>
    <dgm:pt modelId="{CF1E465C-E707-4BB8-83B6-79C536EDE63A}">
      <dgm:prSet/>
      <dgm:spPr>
        <a:solidFill>
          <a:srgbClr val="336699"/>
        </a:solidFill>
      </dgm:spPr>
      <dgm:t>
        <a:bodyPr/>
        <a:lstStyle/>
        <a:p>
          <a:pPr rtl="0"/>
          <a:r>
            <a:rPr lang="en-US" dirty="0" smtClean="0"/>
            <a:t>The Internationalization Laboratory, The Leadership Network for International Education, </a:t>
          </a:r>
        </a:p>
        <a:p>
          <a:pPr rtl="0"/>
          <a:r>
            <a:rPr lang="en-US" dirty="0" smtClean="0"/>
            <a:t>And </a:t>
          </a:r>
        </a:p>
        <a:p>
          <a:pPr rtl="0"/>
          <a:r>
            <a:rPr lang="en-US" dirty="0" smtClean="0"/>
            <a:t>The Internationalization Collaborative</a:t>
          </a:r>
          <a:endParaRPr lang="en-US" dirty="0"/>
        </a:p>
      </dgm:t>
    </dgm:pt>
    <dgm:pt modelId="{F119B8A6-5BB9-4D64-8331-65AF25A80768}" type="parTrans" cxnId="{98504BD4-21C0-48F8-A1AC-793AD57991B5}">
      <dgm:prSet/>
      <dgm:spPr/>
      <dgm:t>
        <a:bodyPr/>
        <a:lstStyle/>
        <a:p>
          <a:endParaRPr lang="en-US"/>
        </a:p>
      </dgm:t>
    </dgm:pt>
    <dgm:pt modelId="{5AEF79CB-F7D7-4E90-9361-ADFC6182979F}" type="sibTrans" cxnId="{98504BD4-21C0-48F8-A1AC-793AD57991B5}">
      <dgm:prSet/>
      <dgm:spPr/>
      <dgm:t>
        <a:bodyPr/>
        <a:lstStyle/>
        <a:p>
          <a:endParaRPr lang="en-US"/>
        </a:p>
      </dgm:t>
    </dgm:pt>
    <dgm:pt modelId="{52F65B19-48D6-4EC4-A3E5-3C252BDC979F}" type="pres">
      <dgm:prSet presAssocID="{8422F871-2131-4858-AF9B-9EF0C403DA0E}" presName="CompostProcess" presStyleCnt="0">
        <dgm:presLayoutVars>
          <dgm:dir/>
          <dgm:resizeHandles val="exact"/>
        </dgm:presLayoutVars>
      </dgm:prSet>
      <dgm:spPr/>
      <dgm:t>
        <a:bodyPr/>
        <a:lstStyle/>
        <a:p>
          <a:endParaRPr lang="en-US"/>
        </a:p>
      </dgm:t>
    </dgm:pt>
    <dgm:pt modelId="{A1A9EB5A-18C3-4668-AD80-11B281F7DA7A}" type="pres">
      <dgm:prSet presAssocID="{8422F871-2131-4858-AF9B-9EF0C403DA0E}" presName="arrow" presStyleLbl="bgShp" presStyleIdx="0" presStyleCnt="1"/>
      <dgm:spPr>
        <a:solidFill>
          <a:srgbClr val="A7C4E3"/>
        </a:solidFill>
      </dgm:spPr>
    </dgm:pt>
    <dgm:pt modelId="{D56418F9-E0E1-4587-A9A6-1D9A99FC1D06}" type="pres">
      <dgm:prSet presAssocID="{8422F871-2131-4858-AF9B-9EF0C403DA0E}" presName="linearProcess" presStyleCnt="0"/>
      <dgm:spPr/>
    </dgm:pt>
    <dgm:pt modelId="{62ECFE5B-58C1-45BC-87AD-DFAF7B6090DA}" type="pres">
      <dgm:prSet presAssocID="{C253DCCC-18B3-4A51-9E78-FB743ACFB3E4}" presName="textNode" presStyleLbl="node1" presStyleIdx="0" presStyleCnt="2">
        <dgm:presLayoutVars>
          <dgm:bulletEnabled val="1"/>
        </dgm:presLayoutVars>
      </dgm:prSet>
      <dgm:spPr/>
      <dgm:t>
        <a:bodyPr/>
        <a:lstStyle/>
        <a:p>
          <a:endParaRPr lang="en-US"/>
        </a:p>
      </dgm:t>
    </dgm:pt>
    <dgm:pt modelId="{DE812D57-8D8D-4CCC-BBC2-51684C56FD13}" type="pres">
      <dgm:prSet presAssocID="{2622EE18-3784-41B1-820E-B8554755D5BC}" presName="sibTrans" presStyleCnt="0"/>
      <dgm:spPr/>
    </dgm:pt>
    <dgm:pt modelId="{668F68A4-B418-4920-9EF2-8925AD4DEFC6}" type="pres">
      <dgm:prSet presAssocID="{CF1E465C-E707-4BB8-83B6-79C536EDE63A}" presName="textNode" presStyleLbl="node1" presStyleIdx="1" presStyleCnt="2">
        <dgm:presLayoutVars>
          <dgm:bulletEnabled val="1"/>
        </dgm:presLayoutVars>
      </dgm:prSet>
      <dgm:spPr/>
      <dgm:t>
        <a:bodyPr/>
        <a:lstStyle/>
        <a:p>
          <a:endParaRPr lang="en-US"/>
        </a:p>
      </dgm:t>
    </dgm:pt>
  </dgm:ptLst>
  <dgm:cxnLst>
    <dgm:cxn modelId="{485117F2-7D4B-48F9-97B8-F6C053D0BB2E}" type="presOf" srcId="{CF1E465C-E707-4BB8-83B6-79C536EDE63A}" destId="{668F68A4-B418-4920-9EF2-8925AD4DEFC6}" srcOrd="0" destOrd="0" presId="urn:microsoft.com/office/officeart/2005/8/layout/hProcess9"/>
    <dgm:cxn modelId="{C68FA2B3-5155-4FF7-8867-E436D273EA39}" type="presOf" srcId="{C253DCCC-18B3-4A51-9E78-FB743ACFB3E4}" destId="{62ECFE5B-58C1-45BC-87AD-DFAF7B6090DA}" srcOrd="0" destOrd="0" presId="urn:microsoft.com/office/officeart/2005/8/layout/hProcess9"/>
    <dgm:cxn modelId="{A0A482EA-A2D1-497E-8BB3-130F3402434C}" srcId="{8422F871-2131-4858-AF9B-9EF0C403DA0E}" destId="{C253DCCC-18B3-4A51-9E78-FB743ACFB3E4}" srcOrd="0" destOrd="0" parTransId="{4F133B69-E89A-4A78-B7B3-DD7C108426BB}" sibTransId="{2622EE18-3784-41B1-820E-B8554755D5BC}"/>
    <dgm:cxn modelId="{98504BD4-21C0-48F8-A1AC-793AD57991B5}" srcId="{8422F871-2131-4858-AF9B-9EF0C403DA0E}" destId="{CF1E465C-E707-4BB8-83B6-79C536EDE63A}" srcOrd="1" destOrd="0" parTransId="{F119B8A6-5BB9-4D64-8331-65AF25A80768}" sibTransId="{5AEF79CB-F7D7-4E90-9361-ADFC6182979F}"/>
    <dgm:cxn modelId="{3ED86EE2-620A-4D96-8CF8-13A7E562017D}" type="presOf" srcId="{8422F871-2131-4858-AF9B-9EF0C403DA0E}" destId="{52F65B19-48D6-4EC4-A3E5-3C252BDC979F}" srcOrd="0" destOrd="0" presId="urn:microsoft.com/office/officeart/2005/8/layout/hProcess9"/>
    <dgm:cxn modelId="{535774F5-8FDA-4A06-B53E-7A53C526E231}" type="presParOf" srcId="{52F65B19-48D6-4EC4-A3E5-3C252BDC979F}" destId="{A1A9EB5A-18C3-4668-AD80-11B281F7DA7A}" srcOrd="0" destOrd="0" presId="urn:microsoft.com/office/officeart/2005/8/layout/hProcess9"/>
    <dgm:cxn modelId="{5A416F90-FA63-44D1-A60B-7BCA55387DC3}" type="presParOf" srcId="{52F65B19-48D6-4EC4-A3E5-3C252BDC979F}" destId="{D56418F9-E0E1-4587-A9A6-1D9A99FC1D06}" srcOrd="1" destOrd="0" presId="urn:microsoft.com/office/officeart/2005/8/layout/hProcess9"/>
    <dgm:cxn modelId="{0D6FCC4D-F4CC-4263-85EE-A2D5C3298DD1}" type="presParOf" srcId="{D56418F9-E0E1-4587-A9A6-1D9A99FC1D06}" destId="{62ECFE5B-58C1-45BC-87AD-DFAF7B6090DA}" srcOrd="0" destOrd="0" presId="urn:microsoft.com/office/officeart/2005/8/layout/hProcess9"/>
    <dgm:cxn modelId="{B46BA64F-C34E-4A86-AC08-CDA872BA4172}" type="presParOf" srcId="{D56418F9-E0E1-4587-A9A6-1D9A99FC1D06}" destId="{DE812D57-8D8D-4CCC-BBC2-51684C56FD13}" srcOrd="1" destOrd="0" presId="urn:microsoft.com/office/officeart/2005/8/layout/hProcess9"/>
    <dgm:cxn modelId="{3B11C78B-C4ED-4363-9E44-C2EF847583B7}" type="presParOf" srcId="{D56418F9-E0E1-4587-A9A6-1D9A99FC1D06}" destId="{668F68A4-B418-4920-9EF2-8925AD4DEFC6}"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B0CCF-C846-413F-8575-FAD797D7622A}">
      <dsp:nvSpPr>
        <dsp:cNvPr id="0" name=""/>
        <dsp:cNvSpPr/>
      </dsp:nvSpPr>
      <dsp:spPr>
        <a:xfrm>
          <a:off x="0" y="0"/>
          <a:ext cx="81533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8A1C3E-BB3B-4DF5-A0B0-0EEA3539E72C}">
      <dsp:nvSpPr>
        <dsp:cNvPr id="0" name=""/>
        <dsp:cNvSpPr/>
      </dsp:nvSpPr>
      <dsp:spPr>
        <a:xfrm>
          <a:off x="0" y="0"/>
          <a:ext cx="2484815" cy="5262979"/>
        </a:xfrm>
        <a:prstGeom prst="rect">
          <a:avLst/>
        </a:prstGeom>
        <a:solidFill>
          <a:srgbClr val="336699"/>
        </a:solid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endParaRPr lang="en-US" sz="6500" b="1" kern="1200" dirty="0" smtClean="0">
            <a:solidFill>
              <a:schemeClr val="bg1"/>
            </a:solidFill>
          </a:endParaRPr>
        </a:p>
        <a:p>
          <a:pPr lvl="0" algn="ctr" defTabSz="2889250" rtl="0">
            <a:lnSpc>
              <a:spcPct val="90000"/>
            </a:lnSpc>
            <a:spcBef>
              <a:spcPct val="0"/>
            </a:spcBef>
            <a:spcAft>
              <a:spcPct val="35000"/>
            </a:spcAft>
          </a:pPr>
          <a:r>
            <a:rPr lang="en-US" sz="6500" b="1" kern="1200" dirty="0" smtClean="0">
              <a:solidFill>
                <a:schemeClr val="bg1"/>
              </a:solidFill>
            </a:rPr>
            <a:t/>
          </a:r>
          <a:br>
            <a:rPr lang="en-US" sz="6500" b="1" kern="1200" dirty="0" smtClean="0">
              <a:solidFill>
                <a:schemeClr val="bg1"/>
              </a:solidFill>
            </a:rPr>
          </a:br>
          <a:r>
            <a:rPr lang="en-US" sz="6500" b="1" kern="1200" dirty="0" smtClean="0">
              <a:solidFill>
                <a:schemeClr val="bg1"/>
              </a:solidFill>
            </a:rPr>
            <a:t> </a:t>
          </a:r>
        </a:p>
      </dsp:txBody>
      <dsp:txXfrm>
        <a:off x="0" y="0"/>
        <a:ext cx="2484815" cy="5262979"/>
      </dsp:txXfrm>
    </dsp:sp>
    <dsp:sp modelId="{8E363825-7B04-40A8-87FE-2F680C39318B}">
      <dsp:nvSpPr>
        <dsp:cNvPr id="0" name=""/>
        <dsp:cNvSpPr/>
      </dsp:nvSpPr>
      <dsp:spPr>
        <a:xfrm>
          <a:off x="2590787" y="152390"/>
          <a:ext cx="5558261" cy="2446462"/>
        </a:xfrm>
        <a:prstGeom prst="rect">
          <a:avLst/>
        </a:prstGeom>
        <a:solidFill>
          <a:srgbClr val="A7C4E3"/>
        </a:solid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ctr" defTabSz="2889250" rtl="0">
            <a:lnSpc>
              <a:spcPct val="90000"/>
            </a:lnSpc>
            <a:spcBef>
              <a:spcPct val="0"/>
            </a:spcBef>
            <a:spcAft>
              <a:spcPct val="35000"/>
            </a:spcAft>
          </a:pPr>
          <a:r>
            <a:rPr lang="en-US" sz="3200" b="1" kern="1200" dirty="0" smtClean="0">
              <a:solidFill>
                <a:srgbClr val="7030A0"/>
              </a:solidFill>
            </a:rPr>
            <a:t>Measuring Comprehensive</a:t>
          </a:r>
        </a:p>
        <a:p>
          <a:pPr lvl="0" algn="ctr" defTabSz="2889250" rtl="0">
            <a:lnSpc>
              <a:spcPct val="90000"/>
            </a:lnSpc>
            <a:spcBef>
              <a:spcPct val="0"/>
            </a:spcBef>
            <a:spcAft>
              <a:spcPct val="35000"/>
            </a:spcAft>
          </a:pPr>
          <a:r>
            <a:rPr lang="en-US" sz="3200" b="1" kern="1200" dirty="0" smtClean="0">
              <a:solidFill>
                <a:srgbClr val="7030A0"/>
              </a:solidFill>
            </a:rPr>
            <a:t>Internationalization in U.S.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kern="1200" dirty="0" smtClean="0">
              <a:solidFill>
                <a:srgbClr val="7030A0"/>
              </a:solidFill>
            </a:rPr>
            <a:t> Higher Education</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b="1" kern="1200" dirty="0" smtClean="0">
            <a:solidFill>
              <a:schemeClr val="bg1"/>
            </a:solidFill>
          </a:endParaRPr>
        </a:p>
        <a:p>
          <a:pPr lvl="0" algn="ctr" defTabSz="2889250" rtl="0">
            <a:lnSpc>
              <a:spcPct val="90000"/>
            </a:lnSpc>
            <a:spcBef>
              <a:spcPct val="0"/>
            </a:spcBef>
            <a:spcAft>
              <a:spcPct val="35000"/>
            </a:spcAft>
          </a:pPr>
          <a:endParaRPr lang="en-US" sz="1800" kern="1200" dirty="0">
            <a:solidFill>
              <a:schemeClr val="tx1"/>
            </a:solidFill>
          </a:endParaRPr>
        </a:p>
      </dsp:txBody>
      <dsp:txXfrm>
        <a:off x="2590787" y="152390"/>
        <a:ext cx="5558261" cy="2446462"/>
      </dsp:txXfrm>
    </dsp:sp>
    <dsp:sp modelId="{43C3EA5E-47E4-4876-8F72-5065BA02298C}">
      <dsp:nvSpPr>
        <dsp:cNvPr id="0" name=""/>
        <dsp:cNvSpPr/>
      </dsp:nvSpPr>
      <dsp:spPr>
        <a:xfrm>
          <a:off x="2484815" y="2568786"/>
          <a:ext cx="537614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D5C89C-4E66-4ACD-9720-8A7B047A3CA2}">
      <dsp:nvSpPr>
        <dsp:cNvPr id="0" name=""/>
        <dsp:cNvSpPr/>
      </dsp:nvSpPr>
      <dsp:spPr>
        <a:xfrm>
          <a:off x="2572534" y="2720344"/>
          <a:ext cx="5553513" cy="2446462"/>
        </a:xfrm>
        <a:prstGeom prst="rect">
          <a:avLst/>
        </a:prstGeom>
        <a:solidFill>
          <a:srgbClr val="A7C4E3"/>
        </a:solid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lang="en-US" sz="2000" b="1" kern="1200" dirty="0" smtClean="0">
              <a:solidFill>
                <a:schemeClr val="tx1"/>
              </a:solidFill>
            </a:rPr>
            <a:t/>
          </a:r>
          <a:br>
            <a:rPr lang="en-US" sz="2000" b="1" kern="1200" dirty="0" smtClean="0">
              <a:solidFill>
                <a:schemeClr val="tx1"/>
              </a:solidFill>
            </a:rPr>
          </a:br>
          <a:r>
            <a:rPr lang="en-US" sz="2000" b="1" kern="1200" dirty="0" smtClean="0">
              <a:solidFill>
                <a:schemeClr val="tx1"/>
              </a:solidFill>
            </a:rPr>
            <a:t>Barbara Hill</a:t>
          </a:r>
          <a:r>
            <a:rPr lang="en-US" sz="2000" kern="1200" dirty="0" smtClean="0">
              <a:solidFill>
                <a:schemeClr val="tx1"/>
              </a:solidFill>
            </a:rPr>
            <a:t/>
          </a:r>
          <a:br>
            <a:rPr lang="en-US" sz="2000" kern="1200" dirty="0" smtClean="0">
              <a:solidFill>
                <a:schemeClr val="tx1"/>
              </a:solidFill>
            </a:rPr>
          </a:br>
          <a:r>
            <a:rPr lang="en-US" sz="1800" i="1" kern="1200" dirty="0" smtClean="0">
              <a:solidFill>
                <a:schemeClr val="tx1"/>
              </a:solidFill>
            </a:rPr>
            <a:t>Senior Associate for Internationalization</a:t>
          </a:r>
          <a:r>
            <a:rPr lang="en-US" sz="1800" kern="1200" dirty="0" smtClean="0">
              <a:solidFill>
                <a:schemeClr val="tx1"/>
              </a:solidFill>
            </a:rPr>
            <a:t/>
          </a:r>
          <a:br>
            <a:rPr lang="en-US" sz="1800" kern="1200" dirty="0" smtClean="0">
              <a:solidFill>
                <a:schemeClr val="tx1"/>
              </a:solidFill>
            </a:rPr>
          </a:br>
          <a:r>
            <a:rPr lang="en-US" sz="1800" kern="1200" dirty="0" smtClean="0">
              <a:solidFill>
                <a:schemeClr val="tx1"/>
              </a:solidFill>
            </a:rPr>
            <a:t>ACE Center for Internationalization and Global Engagement (CIGE)</a:t>
          </a:r>
          <a:endParaRPr lang="en-US" sz="1800" kern="1200" dirty="0">
            <a:solidFill>
              <a:schemeClr val="tx1"/>
            </a:solidFill>
          </a:endParaRPr>
        </a:p>
      </dsp:txBody>
      <dsp:txXfrm>
        <a:off x="2572534" y="2720344"/>
        <a:ext cx="5553513" cy="2446462"/>
      </dsp:txXfrm>
    </dsp:sp>
    <dsp:sp modelId="{DB373E65-D7BC-419E-9DF3-5988C5ECE944}">
      <dsp:nvSpPr>
        <dsp:cNvPr id="0" name=""/>
        <dsp:cNvSpPr/>
      </dsp:nvSpPr>
      <dsp:spPr>
        <a:xfrm>
          <a:off x="2484815" y="5137572"/>
          <a:ext cx="537614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9EB5A-18C3-4668-AD80-11B281F7DA7A}">
      <dsp:nvSpPr>
        <dsp:cNvPr id="0" name=""/>
        <dsp:cNvSpPr/>
      </dsp:nvSpPr>
      <dsp:spPr>
        <a:xfrm>
          <a:off x="640079" y="0"/>
          <a:ext cx="7254240" cy="4572000"/>
        </a:xfrm>
        <a:prstGeom prst="rightArrow">
          <a:avLst/>
        </a:prstGeom>
        <a:solidFill>
          <a:srgbClr val="A7C4E3"/>
        </a:solidFill>
        <a:ln>
          <a:noFill/>
        </a:ln>
        <a:effectLst/>
      </dsp:spPr>
      <dsp:style>
        <a:lnRef idx="0">
          <a:scrgbClr r="0" g="0" b="0"/>
        </a:lnRef>
        <a:fillRef idx="1">
          <a:scrgbClr r="0" g="0" b="0"/>
        </a:fillRef>
        <a:effectRef idx="0">
          <a:scrgbClr r="0" g="0" b="0"/>
        </a:effectRef>
        <a:fontRef idx="minor"/>
      </dsp:style>
    </dsp:sp>
    <dsp:sp modelId="{62ECFE5B-58C1-45BC-87AD-DFAF7B6090DA}">
      <dsp:nvSpPr>
        <dsp:cNvPr id="0" name=""/>
        <dsp:cNvSpPr/>
      </dsp:nvSpPr>
      <dsp:spPr>
        <a:xfrm>
          <a:off x="104" y="1371599"/>
          <a:ext cx="4163020" cy="182880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CIGE Model for Comprehensive Internationalization</a:t>
          </a:r>
          <a:endParaRPr lang="en-US" sz="1800" kern="1200" dirty="0"/>
        </a:p>
      </dsp:txBody>
      <dsp:txXfrm>
        <a:off x="89379" y="1460874"/>
        <a:ext cx="3984470" cy="1650250"/>
      </dsp:txXfrm>
    </dsp:sp>
    <dsp:sp modelId="{668F68A4-B418-4920-9EF2-8925AD4DEFC6}">
      <dsp:nvSpPr>
        <dsp:cNvPr id="0" name=""/>
        <dsp:cNvSpPr/>
      </dsp:nvSpPr>
      <dsp:spPr>
        <a:xfrm>
          <a:off x="4371275" y="1371599"/>
          <a:ext cx="4163020" cy="182880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The Internationalization Laboratory, The Leadership Network for International Education, </a:t>
          </a:r>
        </a:p>
        <a:p>
          <a:pPr lvl="0" algn="ctr" defTabSz="800100" rtl="0">
            <a:lnSpc>
              <a:spcPct val="90000"/>
            </a:lnSpc>
            <a:spcBef>
              <a:spcPct val="0"/>
            </a:spcBef>
            <a:spcAft>
              <a:spcPct val="35000"/>
            </a:spcAft>
          </a:pPr>
          <a:r>
            <a:rPr lang="en-US" sz="1800" kern="1200" dirty="0" smtClean="0"/>
            <a:t>And </a:t>
          </a:r>
        </a:p>
        <a:p>
          <a:pPr lvl="0" algn="ctr" defTabSz="800100" rtl="0">
            <a:lnSpc>
              <a:spcPct val="90000"/>
            </a:lnSpc>
            <a:spcBef>
              <a:spcPct val="0"/>
            </a:spcBef>
            <a:spcAft>
              <a:spcPct val="35000"/>
            </a:spcAft>
          </a:pPr>
          <a:r>
            <a:rPr lang="en-US" sz="1800" kern="1200" dirty="0" smtClean="0"/>
            <a:t>The Internationalization Collaborative</a:t>
          </a:r>
          <a:endParaRPr lang="en-US" sz="1800" kern="1200" dirty="0"/>
        </a:p>
      </dsp:txBody>
      <dsp:txXfrm>
        <a:off x="4460550" y="1460874"/>
        <a:ext cx="3984470" cy="16502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E0C3ED0-601D-49F3-BC1F-85A7E4B18FDC}" type="datetimeFigureOut">
              <a:rPr lang="en-US" smtClean="0"/>
              <a:t>3/14/2013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A39BEAB6-EA21-44DA-B8E1-5557BE94E24F}" type="slidenum">
              <a:rPr lang="en-US" smtClean="0"/>
              <a:t>‹#›</a:t>
            </a:fld>
            <a:endParaRPr lang="en-US"/>
          </a:p>
        </p:txBody>
      </p:sp>
    </p:spTree>
    <p:extLst>
      <p:ext uri="{BB962C8B-B14F-4D97-AF65-F5344CB8AC3E}">
        <p14:creationId xmlns:p14="http://schemas.microsoft.com/office/powerpoint/2010/main" val="2307532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757E861-9B63-4286-AA15-30F04EB50AB4}" type="datetimeFigureOut">
              <a:rPr lang="en-US" smtClean="0"/>
              <a:t>3/14/2013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B82EBCDD-BBE8-4CA6-B303-B7F827B71616}" type="slidenum">
              <a:rPr lang="en-US" smtClean="0"/>
              <a:t>‹#›</a:t>
            </a:fld>
            <a:endParaRPr lang="en-US"/>
          </a:p>
        </p:txBody>
      </p:sp>
    </p:spTree>
    <p:extLst>
      <p:ext uri="{BB962C8B-B14F-4D97-AF65-F5344CB8AC3E}">
        <p14:creationId xmlns:p14="http://schemas.microsoft.com/office/powerpoint/2010/main" val="20608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Need to introduce</a:t>
            </a:r>
            <a:r>
              <a:rPr lang="en-US" baseline="0" dirty="0" smtClean="0"/>
              <a:t> self as having been a faculty member at several institutions, then a dean at one, chief academic officer at another, and the president of a yet another U.S. institution. This mobility from one institution to another is typical of leadership in U.S. higher education.</a:t>
            </a:r>
            <a:endParaRPr lang="en-US" dirty="0" smtClean="0"/>
          </a:p>
          <a:p>
            <a:pPr eaLnBrk="1" hangingPunct="1"/>
            <a:endParaRPr lang="en-US" dirty="0" smtClean="0"/>
          </a:p>
          <a:p>
            <a:pPr eaLnBrk="1" hangingPunct="1"/>
            <a:r>
              <a:rPr lang="en-US" dirty="0" smtClean="0"/>
              <a:t>Research…the goal of which is to assess the current state of internationalization on U.S. campuses, as well as progress over time.</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107" charset="-128"/>
              </a:defRPr>
            </a:lvl1pPr>
            <a:lvl2pPr marL="742950" indent="-285750">
              <a:defRPr sz="2400">
                <a:solidFill>
                  <a:schemeClr val="tx1"/>
                </a:solidFill>
                <a:latin typeface="Arial" charset="0"/>
                <a:ea typeface="ＭＳ Ｐゴシック" pitchFamily="-107" charset="-128"/>
              </a:defRPr>
            </a:lvl2pPr>
            <a:lvl3pPr marL="1143000" indent="-228600">
              <a:defRPr sz="2400">
                <a:solidFill>
                  <a:schemeClr val="tx1"/>
                </a:solidFill>
                <a:latin typeface="Arial" charset="0"/>
                <a:ea typeface="ＭＳ Ｐゴシック" pitchFamily="-107" charset="-128"/>
              </a:defRPr>
            </a:lvl3pPr>
            <a:lvl4pPr marL="1600200" indent="-228600">
              <a:defRPr sz="2400">
                <a:solidFill>
                  <a:schemeClr val="tx1"/>
                </a:solidFill>
                <a:latin typeface="Arial" charset="0"/>
                <a:ea typeface="ＭＳ Ｐゴシック" pitchFamily="-107" charset="-128"/>
              </a:defRPr>
            </a:lvl4pPr>
            <a:lvl5pPr marL="2057400" indent="-228600">
              <a:defRPr sz="2400">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C5C41C8A-16DB-4E70-B5BE-325E6853DB52}" type="slidenum">
              <a:rPr lang="en-US" sz="1200" smtClean="0"/>
              <a:pPr/>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“Student mobility”  --  U.S. students going abroad and international students coming to U.S. institutions</a:t>
            </a:r>
          </a:p>
          <a:p>
            <a:pPr eaLnBrk="1" hangingPunct="1"/>
            <a:endParaRPr lang="en-US" dirty="0" smtClean="0"/>
          </a:p>
          <a:p>
            <a:pPr eaLnBrk="1" hangingPunct="1"/>
            <a:r>
              <a:rPr lang="en-US" dirty="0" smtClean="0"/>
              <a:t>Has been a major focus of internationalization efforts over time and continues to be now, but it is only 1</a:t>
            </a:r>
            <a:r>
              <a:rPr lang="en-US" baseline="0" dirty="0" smtClean="0"/>
              <a:t> of 6</a:t>
            </a:r>
            <a:r>
              <a:rPr lang="en-US" b="1" dirty="0" smtClean="0"/>
              <a:t> </a:t>
            </a:r>
            <a:r>
              <a:rPr lang="en-US" dirty="0" smtClean="0"/>
              <a:t>areas of comprehensive internationalization.</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107" charset="-128"/>
              </a:defRPr>
            </a:lvl1pPr>
            <a:lvl2pPr marL="742950" indent="-285750">
              <a:defRPr sz="2400">
                <a:solidFill>
                  <a:schemeClr val="tx1"/>
                </a:solidFill>
                <a:latin typeface="Arial" charset="0"/>
                <a:ea typeface="ＭＳ Ｐゴシック" pitchFamily="-107" charset="-128"/>
              </a:defRPr>
            </a:lvl2pPr>
            <a:lvl3pPr marL="1143000" indent="-228600">
              <a:defRPr sz="2400">
                <a:solidFill>
                  <a:schemeClr val="tx1"/>
                </a:solidFill>
                <a:latin typeface="Arial" charset="0"/>
                <a:ea typeface="ＭＳ Ｐゴシック" pitchFamily="-107" charset="-128"/>
              </a:defRPr>
            </a:lvl3pPr>
            <a:lvl4pPr marL="1600200" indent="-228600">
              <a:defRPr sz="2400">
                <a:solidFill>
                  <a:schemeClr val="tx1"/>
                </a:solidFill>
                <a:latin typeface="Arial" charset="0"/>
                <a:ea typeface="ＭＳ Ｐゴシック" pitchFamily="-107" charset="-128"/>
              </a:defRPr>
            </a:lvl4pPr>
            <a:lvl5pPr marL="2057400" indent="-228600">
              <a:defRPr sz="2400">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DFE9BBEA-B9EF-4512-855A-639EEBE525D2}" type="slidenum">
              <a:rPr lang="en-US" sz="1200" smtClean="0"/>
              <a:pPr/>
              <a:t>10</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Many demands on faculty time, so if they’re not rewarded in the tenure process, they may see international activities as difficult to justify.</a:t>
            </a:r>
          </a:p>
          <a:p>
            <a:pPr eaLnBrk="1" hangingPunct="1"/>
            <a:endParaRPr lang="en-US" dirty="0" smtClean="0"/>
          </a:p>
          <a:p>
            <a:pPr eaLnBrk="1" hangingPunct="1"/>
            <a:r>
              <a:rPr lang="en-US" dirty="0" smtClean="0"/>
              <a:t>Without international professional development opportunities and on-campus support, it’s difficult for faculty to gain international competence and learn how to translate their international background and experiences into the classroom. Ultimately students’ international competence and ability to achieve student learning outcomes suffers.</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107" charset="-128"/>
              </a:defRPr>
            </a:lvl1pPr>
            <a:lvl2pPr marL="742950" indent="-285750">
              <a:defRPr sz="2400">
                <a:solidFill>
                  <a:schemeClr val="tx1"/>
                </a:solidFill>
                <a:latin typeface="Arial" charset="0"/>
                <a:ea typeface="ＭＳ Ｐゴシック" pitchFamily="-107" charset="-128"/>
              </a:defRPr>
            </a:lvl2pPr>
            <a:lvl3pPr marL="1143000" indent="-228600">
              <a:defRPr sz="2400">
                <a:solidFill>
                  <a:schemeClr val="tx1"/>
                </a:solidFill>
                <a:latin typeface="Arial" charset="0"/>
                <a:ea typeface="ＭＳ Ｐゴシック" pitchFamily="-107" charset="-128"/>
              </a:defRPr>
            </a:lvl3pPr>
            <a:lvl4pPr marL="1600200" indent="-228600">
              <a:defRPr sz="2400">
                <a:solidFill>
                  <a:schemeClr val="tx1"/>
                </a:solidFill>
                <a:latin typeface="Arial" charset="0"/>
                <a:ea typeface="ＭＳ Ｐゴシック" pitchFamily="-107" charset="-128"/>
              </a:defRPr>
            </a:lvl4pPr>
            <a:lvl5pPr marL="2057400" indent="-228600">
              <a:defRPr sz="2400">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DCB54C67-EC40-48EC-AC96-4A47EDFD0BE3}" type="slidenum">
              <a:rPr lang="en-US" sz="1200" smtClean="0"/>
              <a:pPr/>
              <a:t>11</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global health, environmental issues, etc.</a:t>
            </a:r>
          </a:p>
          <a:p>
            <a:pPr eaLnBrk="1" hangingPunct="1"/>
            <a:endParaRPr lang="en-US" dirty="0" smtClean="0"/>
          </a:p>
          <a:p>
            <a:pPr eaLnBrk="1" hangingPunct="1"/>
            <a:r>
              <a:rPr lang="en-US" dirty="0" smtClean="0"/>
              <a:t>Implications for study abroad…most U.S. students</a:t>
            </a:r>
            <a:r>
              <a:rPr lang="en-US" baseline="0" dirty="0" smtClean="0"/>
              <a:t> want to go where university instruction is conducted in English.</a:t>
            </a:r>
            <a:endParaRPr 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107" charset="-128"/>
              </a:defRPr>
            </a:lvl1pPr>
            <a:lvl2pPr marL="742950" indent="-285750">
              <a:defRPr sz="2400">
                <a:solidFill>
                  <a:schemeClr val="tx1"/>
                </a:solidFill>
                <a:latin typeface="Arial" charset="0"/>
                <a:ea typeface="ＭＳ Ｐゴシック" pitchFamily="-107" charset="-128"/>
              </a:defRPr>
            </a:lvl2pPr>
            <a:lvl3pPr marL="1143000" indent="-228600">
              <a:defRPr sz="2400">
                <a:solidFill>
                  <a:schemeClr val="tx1"/>
                </a:solidFill>
                <a:latin typeface="Arial" charset="0"/>
                <a:ea typeface="ＭＳ Ｐゴシック" pitchFamily="-107" charset="-128"/>
              </a:defRPr>
            </a:lvl3pPr>
            <a:lvl4pPr marL="1600200" indent="-228600">
              <a:defRPr sz="2400">
                <a:solidFill>
                  <a:schemeClr val="tx1"/>
                </a:solidFill>
                <a:latin typeface="Arial" charset="0"/>
                <a:ea typeface="ＭＳ Ｐゴシック" pitchFamily="-107" charset="-128"/>
              </a:defRPr>
            </a:lvl4pPr>
            <a:lvl5pPr marL="2057400" indent="-228600">
              <a:defRPr sz="2400">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126EF7FC-B4A6-41BB-B302-2B80DE734437}" type="slidenum">
              <a:rPr lang="en-US" sz="1200" smtClean="0"/>
              <a:pPr/>
              <a:t>12</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107" charset="-128"/>
              </a:defRPr>
            </a:lvl1pPr>
            <a:lvl2pPr marL="742950" indent="-285750">
              <a:defRPr sz="2400">
                <a:solidFill>
                  <a:schemeClr val="tx1"/>
                </a:solidFill>
                <a:latin typeface="Arial" charset="0"/>
                <a:ea typeface="ＭＳ Ｐゴシック" pitchFamily="-107" charset="-128"/>
              </a:defRPr>
            </a:lvl2pPr>
            <a:lvl3pPr marL="1143000" indent="-228600">
              <a:defRPr sz="2400">
                <a:solidFill>
                  <a:schemeClr val="tx1"/>
                </a:solidFill>
                <a:latin typeface="Arial" charset="0"/>
                <a:ea typeface="ＭＳ Ｐゴシック" pitchFamily="-107" charset="-128"/>
              </a:defRPr>
            </a:lvl3pPr>
            <a:lvl4pPr marL="1600200" indent="-228600">
              <a:defRPr sz="2400">
                <a:solidFill>
                  <a:schemeClr val="tx1"/>
                </a:solidFill>
                <a:latin typeface="Arial" charset="0"/>
                <a:ea typeface="ＭＳ Ｐゴシック" pitchFamily="-107" charset="-128"/>
              </a:defRPr>
            </a:lvl4pPr>
            <a:lvl5pPr marL="2057400" indent="-228600">
              <a:defRPr sz="2400">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ED6F6362-866D-4AB1-8182-3DF3BB546E0E}" type="slidenum">
              <a:rPr lang="en-US" sz="1200" smtClean="0"/>
              <a:pPr/>
              <a:t>13</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research shows that U.S. institutions have</a:t>
            </a:r>
            <a:r>
              <a:rPr lang="en-US" baseline="0" dirty="0" smtClean="0"/>
              <a:t> mixed results in achieving comprehensive internationalization, what can a higher education organization do to encourage better performance?</a:t>
            </a:r>
            <a:endParaRPr lang="en-US" dirty="0"/>
          </a:p>
        </p:txBody>
      </p:sp>
      <p:sp>
        <p:nvSpPr>
          <p:cNvPr id="4" name="Slide Number Placeholder 3"/>
          <p:cNvSpPr>
            <a:spLocks noGrp="1"/>
          </p:cNvSpPr>
          <p:nvPr>
            <p:ph type="sldNum" sz="quarter" idx="10"/>
          </p:nvPr>
        </p:nvSpPr>
        <p:spPr/>
        <p:txBody>
          <a:bodyPr/>
          <a:lstStyle/>
          <a:p>
            <a:fld id="{B82EBCDD-BBE8-4CA6-B303-B7F827B71616}" type="slidenum">
              <a:rPr lang="en-US" smtClean="0"/>
              <a:t>14</a:t>
            </a:fld>
            <a:endParaRPr lang="en-US"/>
          </a:p>
        </p:txBody>
      </p:sp>
    </p:spTree>
    <p:extLst>
      <p:ext uri="{BB962C8B-B14F-4D97-AF65-F5344CB8AC3E}">
        <p14:creationId xmlns:p14="http://schemas.microsoft.com/office/powerpoint/2010/main" val="3015094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Begun in 2003, so far ACE has had 10 cohorts comprised of 68 institutions. The eleventh cohort is currently being organized.</a:t>
            </a:r>
            <a:endParaRPr lang="en-US" dirty="0"/>
          </a:p>
        </p:txBody>
      </p:sp>
      <p:sp>
        <p:nvSpPr>
          <p:cNvPr id="4" name="Slide Number Placeholder 3"/>
          <p:cNvSpPr>
            <a:spLocks noGrp="1"/>
          </p:cNvSpPr>
          <p:nvPr>
            <p:ph type="sldNum" sz="quarter" idx="10"/>
          </p:nvPr>
        </p:nvSpPr>
        <p:spPr/>
        <p:txBody>
          <a:bodyPr/>
          <a:lstStyle/>
          <a:p>
            <a:fld id="{B82EBCDD-BBE8-4CA6-B303-B7F827B71616}" type="slidenum">
              <a:rPr lang="en-US" smtClean="0"/>
              <a:t>15</a:t>
            </a:fld>
            <a:endParaRPr lang="en-US"/>
          </a:p>
        </p:txBody>
      </p:sp>
    </p:spTree>
    <p:extLst>
      <p:ext uri="{BB962C8B-B14F-4D97-AF65-F5344CB8AC3E}">
        <p14:creationId xmlns:p14="http://schemas.microsoft.com/office/powerpoint/2010/main" val="230680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EBCDD-BBE8-4CA6-B303-B7F827B71616}" type="slidenum">
              <a:rPr lang="en-US" smtClean="0"/>
              <a:t>16</a:t>
            </a:fld>
            <a:endParaRPr lang="en-US"/>
          </a:p>
        </p:txBody>
      </p:sp>
    </p:spTree>
    <p:extLst>
      <p:ext uri="{BB962C8B-B14F-4D97-AF65-F5344CB8AC3E}">
        <p14:creationId xmlns:p14="http://schemas.microsoft.com/office/powerpoint/2010/main" val="1861955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EBCDD-BBE8-4CA6-B303-B7F827B71616}" type="slidenum">
              <a:rPr lang="en-US" smtClean="0"/>
              <a:t>17</a:t>
            </a:fld>
            <a:endParaRPr lang="en-US"/>
          </a:p>
        </p:txBody>
      </p:sp>
    </p:spTree>
    <p:extLst>
      <p:ext uri="{BB962C8B-B14F-4D97-AF65-F5344CB8AC3E}">
        <p14:creationId xmlns:p14="http://schemas.microsoft.com/office/powerpoint/2010/main" val="3475633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EBCDD-BBE8-4CA6-B303-B7F827B71616}" type="slidenum">
              <a:rPr lang="en-US" smtClean="0"/>
              <a:t>18</a:t>
            </a:fld>
            <a:endParaRPr lang="en-US"/>
          </a:p>
        </p:txBody>
      </p:sp>
    </p:spTree>
    <p:extLst>
      <p:ext uri="{BB962C8B-B14F-4D97-AF65-F5344CB8AC3E}">
        <p14:creationId xmlns:p14="http://schemas.microsoft.com/office/powerpoint/2010/main" val="1220565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EBCDD-BBE8-4CA6-B303-B7F827B71616}" type="slidenum">
              <a:rPr lang="en-US" smtClean="0"/>
              <a:t>19</a:t>
            </a:fld>
            <a:endParaRPr lang="en-US"/>
          </a:p>
        </p:txBody>
      </p:sp>
    </p:spTree>
    <p:extLst>
      <p:ext uri="{BB962C8B-B14F-4D97-AF65-F5344CB8AC3E}">
        <p14:creationId xmlns:p14="http://schemas.microsoft.com/office/powerpoint/2010/main" val="121548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12813">
              <a:defRPr sz="2400">
                <a:solidFill>
                  <a:srgbClr val="FF3300"/>
                </a:solidFill>
                <a:latin typeface="Arial" charset="0"/>
              </a:defRPr>
            </a:lvl1pPr>
            <a:lvl2pPr marL="742950" indent="-285750" defTabSz="912813">
              <a:defRPr sz="2400">
                <a:solidFill>
                  <a:srgbClr val="FF3300"/>
                </a:solidFill>
                <a:latin typeface="Arial" charset="0"/>
              </a:defRPr>
            </a:lvl2pPr>
            <a:lvl3pPr marL="1143000" indent="-228600" defTabSz="912813">
              <a:defRPr sz="2400">
                <a:solidFill>
                  <a:srgbClr val="FF3300"/>
                </a:solidFill>
                <a:latin typeface="Arial" charset="0"/>
              </a:defRPr>
            </a:lvl3pPr>
            <a:lvl4pPr marL="1600200" indent="-228600" defTabSz="912813">
              <a:defRPr sz="2400">
                <a:solidFill>
                  <a:srgbClr val="FF3300"/>
                </a:solidFill>
                <a:latin typeface="Arial" charset="0"/>
              </a:defRPr>
            </a:lvl4pPr>
            <a:lvl5pPr marL="2057400" indent="-228600" defTabSz="912813">
              <a:defRPr sz="2400">
                <a:solidFill>
                  <a:srgbClr val="FF3300"/>
                </a:solidFill>
                <a:latin typeface="Arial" charset="0"/>
              </a:defRPr>
            </a:lvl5pPr>
            <a:lvl6pPr marL="2514600" indent="-228600" algn="ctr" defTabSz="912813" eaLnBrk="0" fontAlgn="base" hangingPunct="0">
              <a:spcBef>
                <a:spcPct val="50000"/>
              </a:spcBef>
              <a:spcAft>
                <a:spcPct val="0"/>
              </a:spcAft>
              <a:defRPr sz="2400">
                <a:solidFill>
                  <a:srgbClr val="FF3300"/>
                </a:solidFill>
                <a:latin typeface="Arial" charset="0"/>
              </a:defRPr>
            </a:lvl6pPr>
            <a:lvl7pPr marL="2971800" indent="-228600" algn="ctr" defTabSz="912813" eaLnBrk="0" fontAlgn="base" hangingPunct="0">
              <a:spcBef>
                <a:spcPct val="50000"/>
              </a:spcBef>
              <a:spcAft>
                <a:spcPct val="0"/>
              </a:spcAft>
              <a:defRPr sz="2400">
                <a:solidFill>
                  <a:srgbClr val="FF3300"/>
                </a:solidFill>
                <a:latin typeface="Arial" charset="0"/>
              </a:defRPr>
            </a:lvl7pPr>
            <a:lvl8pPr marL="3429000" indent="-228600" algn="ctr" defTabSz="912813" eaLnBrk="0" fontAlgn="base" hangingPunct="0">
              <a:spcBef>
                <a:spcPct val="50000"/>
              </a:spcBef>
              <a:spcAft>
                <a:spcPct val="0"/>
              </a:spcAft>
              <a:defRPr sz="2400">
                <a:solidFill>
                  <a:srgbClr val="FF3300"/>
                </a:solidFill>
                <a:latin typeface="Arial" charset="0"/>
              </a:defRPr>
            </a:lvl8pPr>
            <a:lvl9pPr marL="3886200" indent="-228600" algn="ctr" defTabSz="912813" eaLnBrk="0" fontAlgn="base" hangingPunct="0">
              <a:spcBef>
                <a:spcPct val="50000"/>
              </a:spcBef>
              <a:spcAft>
                <a:spcPct val="0"/>
              </a:spcAft>
              <a:defRPr sz="2400">
                <a:solidFill>
                  <a:srgbClr val="FF3300"/>
                </a:solidFill>
                <a:latin typeface="Arial" charset="0"/>
              </a:defRPr>
            </a:lvl9pPr>
          </a:lstStyle>
          <a:p>
            <a:fld id="{FB1CE88B-D209-4C4E-B84E-2B0B46419367}" type="slidenum">
              <a:rPr lang="en-US" sz="1200" smtClean="0">
                <a:solidFill>
                  <a:schemeClr val="tx1"/>
                </a:solidFill>
                <a:latin typeface="Times" pitchFamily="18" charset="0"/>
              </a:rPr>
              <a:pPr/>
              <a:t>2</a:t>
            </a:fld>
            <a:endParaRPr lang="en-US" sz="1200" smtClean="0">
              <a:solidFill>
                <a:schemeClr val="tx1"/>
              </a:solidFill>
              <a:latin typeface="Times" pitchFamily="18"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comparing aspirations for student learning and what the institution actually</a:t>
            </a:r>
            <a:r>
              <a:rPr lang="en-US" baseline="0" dirty="0" smtClean="0"/>
              <a:t> does, institutions can see what they need to do to make internationalization real on their campuses. This forms the basis of the internationalization strategic plan.</a:t>
            </a:r>
            <a:endParaRPr lang="en-US" dirty="0"/>
          </a:p>
        </p:txBody>
      </p:sp>
      <p:sp>
        <p:nvSpPr>
          <p:cNvPr id="4" name="Slide Number Placeholder 3"/>
          <p:cNvSpPr>
            <a:spLocks noGrp="1"/>
          </p:cNvSpPr>
          <p:nvPr>
            <p:ph type="sldNum" sz="quarter" idx="10"/>
          </p:nvPr>
        </p:nvSpPr>
        <p:spPr/>
        <p:txBody>
          <a:bodyPr/>
          <a:lstStyle/>
          <a:p>
            <a:fld id="{B82EBCDD-BBE8-4CA6-B303-B7F827B71616}" type="slidenum">
              <a:rPr lang="en-US" smtClean="0"/>
              <a:t>20</a:t>
            </a:fld>
            <a:endParaRPr lang="en-US"/>
          </a:p>
        </p:txBody>
      </p:sp>
    </p:spTree>
    <p:extLst>
      <p:ext uri="{BB962C8B-B14F-4D97-AF65-F5344CB8AC3E}">
        <p14:creationId xmlns:p14="http://schemas.microsoft.com/office/powerpoint/2010/main" val="3664107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EBCDD-BBE8-4CA6-B303-B7F827B71616}" type="slidenum">
              <a:rPr lang="en-US" smtClean="0"/>
              <a:t>21</a:t>
            </a:fld>
            <a:endParaRPr lang="en-US"/>
          </a:p>
        </p:txBody>
      </p:sp>
    </p:spTree>
    <p:extLst>
      <p:ext uri="{BB962C8B-B14F-4D97-AF65-F5344CB8AC3E}">
        <p14:creationId xmlns:p14="http://schemas.microsoft.com/office/powerpoint/2010/main" val="3257124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EBCDD-BBE8-4CA6-B303-B7F827B71616}" type="slidenum">
              <a:rPr lang="en-US" smtClean="0"/>
              <a:t>22</a:t>
            </a:fld>
            <a:endParaRPr lang="en-US"/>
          </a:p>
        </p:txBody>
      </p:sp>
    </p:spTree>
    <p:extLst>
      <p:ext uri="{BB962C8B-B14F-4D97-AF65-F5344CB8AC3E}">
        <p14:creationId xmlns:p14="http://schemas.microsoft.com/office/powerpoint/2010/main" val="23576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EBCDD-BBE8-4CA6-B303-B7F827B71616}" type="slidenum">
              <a:rPr lang="en-US" smtClean="0"/>
              <a:t>23</a:t>
            </a:fld>
            <a:endParaRPr lang="en-US"/>
          </a:p>
        </p:txBody>
      </p:sp>
    </p:spTree>
    <p:extLst>
      <p:ext uri="{BB962C8B-B14F-4D97-AF65-F5344CB8AC3E}">
        <p14:creationId xmlns:p14="http://schemas.microsoft.com/office/powerpoint/2010/main" val="1374286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Leadership Network for International Education December 2012</a:t>
            </a:r>
            <a:br>
              <a:rPr lang="en-US" dirty="0" smtClean="0"/>
            </a:br>
            <a:r>
              <a:rPr lang="en-US" dirty="0" smtClean="0"/>
              <a:t>The Globally Engaged Institution: Washington Connections</a:t>
            </a:r>
          </a:p>
          <a:p>
            <a:endParaRPr lang="en-US" dirty="0" smtClean="0"/>
          </a:p>
          <a:p>
            <a:r>
              <a:rPr lang="en-US" dirty="0" smtClean="0"/>
              <a:t>Global Engagement: A View from </a:t>
            </a:r>
            <a:r>
              <a:rPr lang="en-US" b="1" dirty="0" smtClean="0"/>
              <a:t>Ambassador</a:t>
            </a:r>
            <a:r>
              <a:rPr lang="en-US" dirty="0" smtClean="0"/>
              <a:t> of India to the United States.</a:t>
            </a:r>
          </a:p>
          <a:p>
            <a:r>
              <a:rPr lang="en-US" dirty="0" smtClean="0"/>
              <a:t>Global Competition and Student </a:t>
            </a:r>
            <a:r>
              <a:rPr lang="en-US" b="1" dirty="0" smtClean="0"/>
              <a:t>Recruitment panel </a:t>
            </a:r>
            <a:r>
              <a:rPr lang="en-US" dirty="0" smtClean="0"/>
              <a:t>(views from United Kingdom, Canada, and Australia).</a:t>
            </a:r>
          </a:p>
          <a:p>
            <a:r>
              <a:rPr lang="en-US" b="1" dirty="0" smtClean="0"/>
              <a:t>Resources</a:t>
            </a:r>
            <a:r>
              <a:rPr lang="en-US" dirty="0" smtClean="0"/>
              <a:t> </a:t>
            </a:r>
            <a:r>
              <a:rPr lang="en-US" b="1" dirty="0" smtClean="0"/>
              <a:t>panel</a:t>
            </a:r>
            <a:r>
              <a:rPr lang="en-US" dirty="0" smtClean="0"/>
              <a:t> for Global Engagement panel (U.S. Department of Education, National Science Foundation, Higher Education for Development, U.S. Department of State.</a:t>
            </a:r>
          </a:p>
          <a:p>
            <a:r>
              <a:rPr lang="en-US" b="1" dirty="0" smtClean="0"/>
              <a:t>Mapping Report </a:t>
            </a:r>
            <a:r>
              <a:rPr lang="en-US" b="0" dirty="0" smtClean="0"/>
              <a:t>on </a:t>
            </a:r>
            <a:r>
              <a:rPr lang="en-US" dirty="0" smtClean="0"/>
              <a:t>Global Engagement of U.S. Higher Education: Study 2011.</a:t>
            </a:r>
          </a:p>
          <a:p>
            <a:r>
              <a:rPr lang="en-US" b="1" dirty="0" smtClean="0"/>
              <a:t>Presidential panel </a:t>
            </a:r>
            <a:r>
              <a:rPr lang="en-US" dirty="0" smtClean="0"/>
              <a:t>on how ACE Lab guides institutions to maximize their global engagement. </a:t>
            </a:r>
          </a:p>
          <a:p>
            <a:endParaRPr lang="en-US" dirty="0"/>
          </a:p>
        </p:txBody>
      </p:sp>
      <p:sp>
        <p:nvSpPr>
          <p:cNvPr id="4" name="Slide Number Placeholder 3"/>
          <p:cNvSpPr>
            <a:spLocks noGrp="1"/>
          </p:cNvSpPr>
          <p:nvPr>
            <p:ph type="sldNum" sz="quarter" idx="10"/>
          </p:nvPr>
        </p:nvSpPr>
        <p:spPr/>
        <p:txBody>
          <a:bodyPr/>
          <a:lstStyle/>
          <a:p>
            <a:fld id="{B82EBCDD-BBE8-4CA6-B303-B7F827B71616}" type="slidenum">
              <a:rPr lang="en-US" smtClean="0"/>
              <a:t>24</a:t>
            </a:fld>
            <a:endParaRPr lang="en-US"/>
          </a:p>
        </p:txBody>
      </p:sp>
    </p:spTree>
    <p:extLst>
      <p:ext uri="{BB962C8B-B14F-4D97-AF65-F5344CB8AC3E}">
        <p14:creationId xmlns:p14="http://schemas.microsoft.com/office/powerpoint/2010/main" val="1559235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Internationalization Collaborative February 2013</a:t>
            </a:r>
            <a:br>
              <a:rPr lang="en-US" dirty="0" smtClean="0"/>
            </a:br>
            <a:r>
              <a:rPr lang="en-US" dirty="0" smtClean="0"/>
              <a:t>Aligning International Strategy and Institutional Goals</a:t>
            </a:r>
          </a:p>
          <a:p>
            <a:r>
              <a:rPr lang="en-US" dirty="0" smtClean="0"/>
              <a:t> </a:t>
            </a:r>
          </a:p>
          <a:p>
            <a:r>
              <a:rPr lang="en-US" dirty="0" smtClean="0"/>
              <a:t>Morning plenary </a:t>
            </a:r>
            <a:r>
              <a:rPr lang="en-US" b="1" dirty="0" smtClean="0"/>
              <a:t>panel of university presidents </a:t>
            </a:r>
            <a:r>
              <a:rPr lang="en-US" dirty="0" smtClean="0"/>
              <a:t>who will share their experiences with strategic planning and internationalization on their campuses. </a:t>
            </a:r>
          </a:p>
          <a:p>
            <a:r>
              <a:rPr lang="en-US" dirty="0" smtClean="0"/>
              <a:t>Afternoon plenary </a:t>
            </a:r>
            <a:r>
              <a:rPr lang="en-US" b="1" dirty="0" smtClean="0"/>
              <a:t>panel of senior internationalization leaders </a:t>
            </a:r>
            <a:r>
              <a:rPr lang="en-US" dirty="0" smtClean="0"/>
              <a:t>will explore the same issues from their perspective. </a:t>
            </a:r>
          </a:p>
          <a:p>
            <a:r>
              <a:rPr lang="en-US" dirty="0" smtClean="0"/>
              <a:t>small </a:t>
            </a:r>
            <a:r>
              <a:rPr lang="en-US" b="1" dirty="0" smtClean="0"/>
              <a:t>sector group discussions </a:t>
            </a:r>
            <a:r>
              <a:rPr lang="en-US" dirty="0" smtClean="0"/>
              <a:t>on good practices to allow institutions to share experiences. </a:t>
            </a:r>
          </a:p>
          <a:p>
            <a:r>
              <a:rPr lang="en-US" dirty="0" smtClean="0"/>
              <a:t>Beginning this year, participants will also have the opportunity to </a:t>
            </a:r>
            <a:r>
              <a:rPr lang="en-US" b="1" dirty="0" smtClean="0"/>
              <a:t>collaborate electronically after the meeting</a:t>
            </a:r>
            <a:r>
              <a:rPr lang="en-US" dirty="0" smtClean="0"/>
              <a:t>.</a:t>
            </a:r>
          </a:p>
          <a:p>
            <a:endParaRPr lang="en-US" dirty="0"/>
          </a:p>
        </p:txBody>
      </p:sp>
      <p:sp>
        <p:nvSpPr>
          <p:cNvPr id="4" name="Slide Number Placeholder 3"/>
          <p:cNvSpPr>
            <a:spLocks noGrp="1"/>
          </p:cNvSpPr>
          <p:nvPr>
            <p:ph type="sldNum" sz="quarter" idx="10"/>
          </p:nvPr>
        </p:nvSpPr>
        <p:spPr/>
        <p:txBody>
          <a:bodyPr/>
          <a:lstStyle/>
          <a:p>
            <a:fld id="{B82EBCDD-BBE8-4CA6-B303-B7F827B71616}" type="slidenum">
              <a:rPr lang="en-US" smtClean="0"/>
              <a:t>25</a:t>
            </a:fld>
            <a:endParaRPr lang="en-US"/>
          </a:p>
        </p:txBody>
      </p:sp>
    </p:spTree>
    <p:extLst>
      <p:ext uri="{BB962C8B-B14F-4D97-AF65-F5344CB8AC3E}">
        <p14:creationId xmlns:p14="http://schemas.microsoft.com/office/powerpoint/2010/main" val="1774368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EBCDD-BBE8-4CA6-B303-B7F827B71616}" type="slidenum">
              <a:rPr lang="en-US" smtClean="0"/>
              <a:t>26</a:t>
            </a:fld>
            <a:endParaRPr lang="en-US"/>
          </a:p>
        </p:txBody>
      </p:sp>
    </p:spTree>
    <p:extLst>
      <p:ext uri="{BB962C8B-B14F-4D97-AF65-F5344CB8AC3E}">
        <p14:creationId xmlns:p14="http://schemas.microsoft.com/office/powerpoint/2010/main" val="7670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EBCDD-BBE8-4CA6-B303-B7F827B71616}" type="slidenum">
              <a:rPr lang="en-US" smtClean="0"/>
              <a:t>27</a:t>
            </a:fld>
            <a:endParaRPr lang="en-US"/>
          </a:p>
        </p:txBody>
      </p:sp>
    </p:spTree>
    <p:extLst>
      <p:ext uri="{BB962C8B-B14F-4D97-AF65-F5344CB8AC3E}">
        <p14:creationId xmlns:p14="http://schemas.microsoft.com/office/powerpoint/2010/main" val="1129750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Department of Education, IPEDS</a:t>
            </a:r>
            <a:endParaRPr lang="en-US" dirty="0"/>
          </a:p>
        </p:txBody>
      </p:sp>
      <p:sp>
        <p:nvSpPr>
          <p:cNvPr id="4" name="Slide Number Placeholder 3"/>
          <p:cNvSpPr>
            <a:spLocks noGrp="1"/>
          </p:cNvSpPr>
          <p:nvPr>
            <p:ph type="sldNum" sz="quarter" idx="10"/>
          </p:nvPr>
        </p:nvSpPr>
        <p:spPr/>
        <p:txBody>
          <a:bodyPr/>
          <a:lstStyle/>
          <a:p>
            <a:fld id="{8A1F9376-B12C-4BE9-B062-758BCC5E5B9A}" type="slidenum">
              <a:rPr lang="en-US" smtClean="0"/>
              <a:t>3</a:t>
            </a:fld>
            <a:endParaRPr lang="en-US"/>
          </a:p>
        </p:txBody>
      </p:sp>
    </p:spTree>
    <p:extLst>
      <p:ext uri="{BB962C8B-B14F-4D97-AF65-F5344CB8AC3E}">
        <p14:creationId xmlns:p14="http://schemas.microsoft.com/office/powerpoint/2010/main" val="2351714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EBCDD-BBE8-4CA6-B303-B7F827B71616}" type="slidenum">
              <a:rPr lang="en-US" smtClean="0"/>
              <a:t>4</a:t>
            </a:fld>
            <a:endParaRPr lang="en-US"/>
          </a:p>
        </p:txBody>
      </p:sp>
    </p:spTree>
    <p:extLst>
      <p:ext uri="{BB962C8B-B14F-4D97-AF65-F5344CB8AC3E}">
        <p14:creationId xmlns:p14="http://schemas.microsoft.com/office/powerpoint/2010/main" val="362818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107" charset="-128"/>
              </a:defRPr>
            </a:lvl1pPr>
            <a:lvl2pPr marL="742950" indent="-285750">
              <a:defRPr sz="2400">
                <a:solidFill>
                  <a:schemeClr val="tx1"/>
                </a:solidFill>
                <a:latin typeface="Arial" charset="0"/>
                <a:ea typeface="ＭＳ Ｐゴシック" pitchFamily="-107" charset="-128"/>
              </a:defRPr>
            </a:lvl2pPr>
            <a:lvl3pPr marL="1143000" indent="-228600">
              <a:defRPr sz="2400">
                <a:solidFill>
                  <a:schemeClr val="tx1"/>
                </a:solidFill>
                <a:latin typeface="Arial" charset="0"/>
                <a:ea typeface="ＭＳ Ｐゴシック" pitchFamily="-107" charset="-128"/>
              </a:defRPr>
            </a:lvl3pPr>
            <a:lvl4pPr marL="1600200" indent="-228600">
              <a:defRPr sz="2400">
                <a:solidFill>
                  <a:schemeClr val="tx1"/>
                </a:solidFill>
                <a:latin typeface="Arial" charset="0"/>
                <a:ea typeface="ＭＳ Ｐゴシック" pitchFamily="-107" charset="-128"/>
              </a:defRPr>
            </a:lvl4pPr>
            <a:lvl5pPr marL="2057400" indent="-228600">
              <a:defRPr sz="2400">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1EE94B73-1C33-4E38-B303-BC21EF719337}" type="slidenum">
              <a:rPr lang="en-US" sz="1200" smtClean="0"/>
              <a:pPr/>
              <a:t>5</a:t>
            </a:fld>
            <a:endParaRPr lang="en-US" sz="1200" smtClean="0"/>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xfrm>
            <a:off x="914400" y="4416425"/>
            <a:ext cx="50292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1. The</a:t>
            </a:r>
            <a:r>
              <a:rPr lang="en-US" baseline="0" dirty="0" smtClean="0"/>
              <a:t> term “comprehensive internationalization” has been around for a while – this is ACE’s definition:</a:t>
            </a:r>
          </a:p>
          <a:p>
            <a:pPr eaLnBrk="1" hangingPunct="1"/>
            <a:r>
              <a:rPr lang="en-US" b="1" dirty="0" smtClean="0"/>
              <a:t>Comprehensive internationalization is a strategic, coordinated process that seeks to align and integrate policies, programs, and initiatives to position colleges and universities as more globally oriented and internationally connected institutions.</a:t>
            </a:r>
          </a:p>
          <a:p>
            <a:pPr eaLnBrk="1" hangingPunct="1"/>
            <a:endParaRPr lang="en-US" b="1" dirty="0" smtClean="0"/>
          </a:p>
          <a:p>
            <a:r>
              <a:rPr lang="en-US" sz="1200" kern="1200" dirty="0" smtClean="0">
                <a:solidFill>
                  <a:schemeClr val="tx1"/>
                </a:solidFill>
                <a:effectLst/>
                <a:latin typeface="+mn-lt"/>
                <a:ea typeface="+mn-ea"/>
                <a:cs typeface="+mn-cs"/>
              </a:rPr>
              <a:t>ACE first used the term “comprehensive internationalization”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a 2002 publication </a:t>
            </a:r>
            <a:r>
              <a:rPr lang="en-US" sz="1200" i="1" kern="1200" dirty="0" smtClean="0">
                <a:solidFill>
                  <a:schemeClr val="tx1"/>
                </a:solidFill>
                <a:effectLst/>
                <a:latin typeface="+mn-lt"/>
                <a:ea typeface="+mn-ea"/>
                <a:cs typeface="+mn-cs"/>
              </a:rPr>
              <a:t>Promising Practices: Spotlighting Excellence in Comprehensive Internationalization.  </a:t>
            </a:r>
            <a:r>
              <a:rPr lang="en-US" sz="1200" kern="1200" dirty="0" smtClean="0">
                <a:solidFill>
                  <a:schemeClr val="tx1"/>
                </a:solidFill>
                <a:effectLst/>
                <a:latin typeface="+mn-lt"/>
                <a:ea typeface="+mn-ea"/>
                <a:cs typeface="+mn-cs"/>
              </a:rPr>
              <a:t>In 2003 NAFSA began awarding the “Senator Paul Simon Award for Comprehensive Internationalization”. So the term is rather standard in the United States.</a:t>
            </a:r>
          </a:p>
          <a:p>
            <a:endParaRPr lang="en-US" b="1" dirty="0" smtClean="0"/>
          </a:p>
          <a:p>
            <a:pPr eaLnBrk="1" hangingPunct="1"/>
            <a:r>
              <a:rPr lang="en-US" b="0" dirty="0" smtClean="0"/>
              <a:t>2. Comprised</a:t>
            </a:r>
            <a:r>
              <a:rPr lang="en-US" b="0" baseline="0" dirty="0" smtClean="0"/>
              <a:t> of 6 interconnected target areas for programs and policies.</a:t>
            </a:r>
            <a:endParaRPr lang="en-US" b="0" dirty="0" smtClean="0"/>
          </a:p>
          <a:p>
            <a:pPr eaLnBrk="1" hangingPunct="1"/>
            <a:endParaRPr lang="en-US" b="1" dirty="0" smtClean="0"/>
          </a:p>
          <a:p>
            <a:pPr eaLnBrk="1" hangingPunct="1"/>
            <a:endParaRPr lang="en-US" b="1" dirty="0" smtClean="0"/>
          </a:p>
          <a:p>
            <a:pPr eaLnBrk="1" hangingPunct="1"/>
            <a:r>
              <a:rPr lang="en-US" b="0" baseline="0" dirty="0" smtClean="0"/>
              <a:t>3.  Process plays out very differently at different types of institutions, and not all will be as active in all of these areas. BUT, all of them need attention and consideration as part of the strategic internationalization process.</a:t>
            </a:r>
            <a:endParaRPr lang="en-US" b="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107" charset="-128"/>
              </a:defRPr>
            </a:lvl1pPr>
            <a:lvl2pPr marL="742950" indent="-285750">
              <a:defRPr sz="2400">
                <a:solidFill>
                  <a:schemeClr val="tx1"/>
                </a:solidFill>
                <a:latin typeface="Arial" charset="0"/>
                <a:ea typeface="ＭＳ Ｐゴシック" pitchFamily="-107" charset="-128"/>
              </a:defRPr>
            </a:lvl2pPr>
            <a:lvl3pPr marL="1143000" indent="-228600">
              <a:defRPr sz="2400">
                <a:solidFill>
                  <a:schemeClr val="tx1"/>
                </a:solidFill>
                <a:latin typeface="Arial" charset="0"/>
                <a:ea typeface="ＭＳ Ｐゴシック" pitchFamily="-107" charset="-128"/>
              </a:defRPr>
            </a:lvl3pPr>
            <a:lvl4pPr marL="1600200" indent="-228600">
              <a:defRPr sz="2400">
                <a:solidFill>
                  <a:schemeClr val="tx1"/>
                </a:solidFill>
                <a:latin typeface="Arial" charset="0"/>
                <a:ea typeface="ＭＳ Ｐゴシック" pitchFamily="-107" charset="-128"/>
              </a:defRPr>
            </a:lvl4pPr>
            <a:lvl5pPr marL="2057400" indent="-228600">
              <a:defRPr sz="2400">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AA68AEEB-F96B-4F9A-B57A-09583B47EEE7}" type="slidenum">
              <a:rPr lang="en-US" sz="1200" smtClean="0"/>
              <a:pPr/>
              <a:t>6</a:t>
            </a:fld>
            <a:endParaRPr lang="en-US" sz="1200" smtClean="0"/>
          </a:p>
        </p:txBody>
      </p:sp>
      <p:sp>
        <p:nvSpPr>
          <p:cNvPr id="2355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Notes Placeholder 2"/>
          <p:cNvSpPr>
            <a:spLocks noGrp="1"/>
          </p:cNvSpPr>
          <p:nvPr>
            <p:ph type="body" idx="1"/>
          </p:nvPr>
        </p:nvSpPr>
        <p:spPr bwMode="auto">
          <a:xfrm>
            <a:off x="914400" y="4416425"/>
            <a:ext cx="50292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…but a variety of people actually complete the survey</a:t>
            </a:r>
            <a:br>
              <a:rPr lang="en-US" dirty="0" smtClean="0"/>
            </a:b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107" charset="-128"/>
              </a:defRPr>
            </a:lvl1pPr>
            <a:lvl2pPr marL="742950" indent="-285750">
              <a:defRPr sz="2400">
                <a:solidFill>
                  <a:schemeClr val="tx1"/>
                </a:solidFill>
                <a:latin typeface="Arial" charset="0"/>
                <a:ea typeface="ＭＳ Ｐゴシック" pitchFamily="-107" charset="-128"/>
              </a:defRPr>
            </a:lvl2pPr>
            <a:lvl3pPr marL="1143000" indent="-228600">
              <a:defRPr sz="2400">
                <a:solidFill>
                  <a:schemeClr val="tx1"/>
                </a:solidFill>
                <a:latin typeface="Arial" charset="0"/>
                <a:ea typeface="ＭＳ Ｐゴシック" pitchFamily="-107" charset="-128"/>
              </a:defRPr>
            </a:lvl3pPr>
            <a:lvl4pPr marL="1600200" indent="-228600">
              <a:defRPr sz="2400">
                <a:solidFill>
                  <a:schemeClr val="tx1"/>
                </a:solidFill>
                <a:latin typeface="Arial" charset="0"/>
                <a:ea typeface="ＭＳ Ｐゴシック" pitchFamily="-107" charset="-128"/>
              </a:defRPr>
            </a:lvl4pPr>
            <a:lvl5pPr marL="2057400" indent="-228600">
              <a:defRPr sz="2400">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332EB091-FB89-4AE9-AE91-41F1EEAF8319}" type="slidenum">
              <a:rPr lang="en-US" sz="1200" smtClean="0"/>
              <a:pPr/>
              <a:t>7</a:t>
            </a:fld>
            <a:endParaRPr lang="en-US" sz="1200" smtClean="0"/>
          </a:p>
        </p:txBody>
      </p:sp>
      <p:sp>
        <p:nvSpPr>
          <p:cNvPr id="2662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Notes Placeholder 2"/>
          <p:cNvSpPr>
            <a:spLocks noGrp="1"/>
          </p:cNvSpPr>
          <p:nvPr>
            <p:ph type="body" idx="1"/>
          </p:nvPr>
        </p:nvSpPr>
        <p:spPr bwMode="auto">
          <a:xfrm>
            <a:off x="914400" y="4416425"/>
            <a:ext cx="50292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Assessment is part of institutional structures and support and indicates that institutions are making an effort to set concrete goals and hold themselves accountable for progress.</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107" charset="-128"/>
              </a:defRPr>
            </a:lvl1pPr>
            <a:lvl2pPr marL="742950" indent="-285750">
              <a:defRPr sz="2400">
                <a:solidFill>
                  <a:schemeClr val="tx1"/>
                </a:solidFill>
                <a:latin typeface="Arial" charset="0"/>
                <a:ea typeface="ＭＳ Ｐゴシック" pitchFamily="-107" charset="-128"/>
              </a:defRPr>
            </a:lvl2pPr>
            <a:lvl3pPr marL="1143000" indent="-228600">
              <a:defRPr sz="2400">
                <a:solidFill>
                  <a:schemeClr val="tx1"/>
                </a:solidFill>
                <a:latin typeface="Arial" charset="0"/>
                <a:ea typeface="ＭＳ Ｐゴシック" pitchFamily="-107" charset="-128"/>
              </a:defRPr>
            </a:lvl3pPr>
            <a:lvl4pPr marL="1600200" indent="-228600">
              <a:defRPr sz="2400">
                <a:solidFill>
                  <a:schemeClr val="tx1"/>
                </a:solidFill>
                <a:latin typeface="Arial" charset="0"/>
                <a:ea typeface="ＭＳ Ｐゴシック" pitchFamily="-107" charset="-128"/>
              </a:defRPr>
            </a:lvl4pPr>
            <a:lvl5pPr marL="2057400" indent="-228600">
              <a:defRPr sz="2400">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BAD0C886-7892-4C93-A6F9-D1752F35F440}" type="slidenum">
              <a:rPr lang="en-US" sz="1200" smtClean="0"/>
              <a:pPr/>
              <a:t>8</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Faculty are the drivers of teaching, learning, and research, so internationally competent faculty are key to internationalization efforts</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107" charset="-128"/>
              </a:defRPr>
            </a:lvl1pPr>
            <a:lvl2pPr marL="742950" indent="-285750">
              <a:defRPr sz="2400">
                <a:solidFill>
                  <a:schemeClr val="tx1"/>
                </a:solidFill>
                <a:latin typeface="Arial" charset="0"/>
                <a:ea typeface="ＭＳ Ｐゴシック" pitchFamily="-107" charset="-128"/>
              </a:defRPr>
            </a:lvl2pPr>
            <a:lvl3pPr marL="1143000" indent="-228600">
              <a:defRPr sz="2400">
                <a:solidFill>
                  <a:schemeClr val="tx1"/>
                </a:solidFill>
                <a:latin typeface="Arial" charset="0"/>
                <a:ea typeface="ＭＳ Ｐゴシック" pitchFamily="-107" charset="-128"/>
              </a:defRPr>
            </a:lvl3pPr>
            <a:lvl4pPr marL="1600200" indent="-228600">
              <a:defRPr sz="2400">
                <a:solidFill>
                  <a:schemeClr val="tx1"/>
                </a:solidFill>
                <a:latin typeface="Arial" charset="0"/>
                <a:ea typeface="ＭＳ Ｐゴシック" pitchFamily="-107" charset="-128"/>
              </a:defRPr>
            </a:lvl4pPr>
            <a:lvl5pPr marL="2057400" indent="-228600">
              <a:defRPr sz="2400">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9037BFA3-CD14-4F51-B20A-294D8FAB555D}" type="slidenum">
              <a:rPr lang="en-US" sz="1200" smtClean="0"/>
              <a:pPr/>
              <a:t>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5F81EA9-F6B7-45E7-813B-2CD9ABC0CE53}" type="slidenum">
              <a:rPr lang="en-US"/>
              <a:pPr/>
              <a:t>‹#›</a:t>
            </a:fld>
            <a:endParaRPr lang="en-US"/>
          </a:p>
        </p:txBody>
      </p:sp>
    </p:spTree>
    <p:extLst>
      <p:ext uri="{BB962C8B-B14F-4D97-AF65-F5344CB8AC3E}">
        <p14:creationId xmlns:p14="http://schemas.microsoft.com/office/powerpoint/2010/main" val="1095943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0599BEB-2409-4201-9D63-1509A3BB522E}" type="slidenum">
              <a:rPr lang="en-US"/>
              <a:pPr/>
              <a:t>‹#›</a:t>
            </a:fld>
            <a:endParaRPr lang="en-US"/>
          </a:p>
        </p:txBody>
      </p:sp>
    </p:spTree>
    <p:extLst>
      <p:ext uri="{BB962C8B-B14F-4D97-AF65-F5344CB8AC3E}">
        <p14:creationId xmlns:p14="http://schemas.microsoft.com/office/powerpoint/2010/main" val="4100794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A03CA50-73EB-430C-8DAB-CC2ACB14897A}" type="slidenum">
              <a:rPr lang="en-US"/>
              <a:pPr/>
              <a:t>‹#›</a:t>
            </a:fld>
            <a:endParaRPr lang="en-US"/>
          </a:p>
        </p:txBody>
      </p:sp>
    </p:spTree>
    <p:extLst>
      <p:ext uri="{BB962C8B-B14F-4D97-AF65-F5344CB8AC3E}">
        <p14:creationId xmlns:p14="http://schemas.microsoft.com/office/powerpoint/2010/main" val="772691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73149A-D6BE-4484-BC6F-4500717003B5}" type="slidenum">
              <a:rPr lang="en-US"/>
              <a:pPr/>
              <a:t>‹#›</a:t>
            </a:fld>
            <a:endParaRPr lang="en-US"/>
          </a:p>
        </p:txBody>
      </p:sp>
    </p:spTree>
    <p:extLst>
      <p:ext uri="{BB962C8B-B14F-4D97-AF65-F5344CB8AC3E}">
        <p14:creationId xmlns:p14="http://schemas.microsoft.com/office/powerpoint/2010/main" val="84701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726B58E-14B2-4F74-81DE-931B12893022}" type="slidenum">
              <a:rPr lang="en-US"/>
              <a:pPr/>
              <a:t>‹#›</a:t>
            </a:fld>
            <a:endParaRPr lang="en-US"/>
          </a:p>
        </p:txBody>
      </p:sp>
    </p:spTree>
    <p:extLst>
      <p:ext uri="{BB962C8B-B14F-4D97-AF65-F5344CB8AC3E}">
        <p14:creationId xmlns:p14="http://schemas.microsoft.com/office/powerpoint/2010/main" val="565082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72CD3C5-C397-4CAB-9895-ED60A864A708}" type="slidenum">
              <a:rPr lang="en-US"/>
              <a:pPr/>
              <a:t>‹#›</a:t>
            </a:fld>
            <a:endParaRPr lang="en-US"/>
          </a:p>
        </p:txBody>
      </p:sp>
    </p:spTree>
    <p:extLst>
      <p:ext uri="{BB962C8B-B14F-4D97-AF65-F5344CB8AC3E}">
        <p14:creationId xmlns:p14="http://schemas.microsoft.com/office/powerpoint/2010/main" val="922309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5D80B89-7B25-42A4-9E4B-D79BDAF24A12}" type="slidenum">
              <a:rPr lang="en-US"/>
              <a:pPr/>
              <a:t>‹#›</a:t>
            </a:fld>
            <a:endParaRPr lang="en-US"/>
          </a:p>
        </p:txBody>
      </p:sp>
    </p:spTree>
    <p:extLst>
      <p:ext uri="{BB962C8B-B14F-4D97-AF65-F5344CB8AC3E}">
        <p14:creationId xmlns:p14="http://schemas.microsoft.com/office/powerpoint/2010/main" val="608991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3263C78-DE39-4052-A16E-B911CD8842D7}" type="slidenum">
              <a:rPr lang="en-US"/>
              <a:pPr/>
              <a:t>‹#›</a:t>
            </a:fld>
            <a:endParaRPr lang="en-US"/>
          </a:p>
        </p:txBody>
      </p:sp>
    </p:spTree>
    <p:extLst>
      <p:ext uri="{BB962C8B-B14F-4D97-AF65-F5344CB8AC3E}">
        <p14:creationId xmlns:p14="http://schemas.microsoft.com/office/powerpoint/2010/main" val="1626616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08FF40C-462B-4DEA-8D78-BC6EAEA8B9D0}" type="slidenum">
              <a:rPr lang="en-US"/>
              <a:pPr/>
              <a:t>‹#›</a:t>
            </a:fld>
            <a:endParaRPr lang="en-US"/>
          </a:p>
        </p:txBody>
      </p:sp>
    </p:spTree>
    <p:extLst>
      <p:ext uri="{BB962C8B-B14F-4D97-AF65-F5344CB8AC3E}">
        <p14:creationId xmlns:p14="http://schemas.microsoft.com/office/powerpoint/2010/main" val="902721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3AF313C-CCE9-4499-8430-B984014FCDF9}" type="slidenum">
              <a:rPr lang="en-US"/>
              <a:pPr/>
              <a:t>‹#›</a:t>
            </a:fld>
            <a:endParaRPr lang="en-US"/>
          </a:p>
        </p:txBody>
      </p:sp>
    </p:spTree>
    <p:extLst>
      <p:ext uri="{BB962C8B-B14F-4D97-AF65-F5344CB8AC3E}">
        <p14:creationId xmlns:p14="http://schemas.microsoft.com/office/powerpoint/2010/main" val="2881308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E57118F-103B-4CD6-897E-D3B26B5349B9}" type="slidenum">
              <a:rPr lang="en-US"/>
              <a:pPr/>
              <a:t>‹#›</a:t>
            </a:fld>
            <a:endParaRPr lang="en-US"/>
          </a:p>
        </p:txBody>
      </p:sp>
    </p:spTree>
    <p:extLst>
      <p:ext uri="{BB962C8B-B14F-4D97-AF65-F5344CB8AC3E}">
        <p14:creationId xmlns:p14="http://schemas.microsoft.com/office/powerpoint/2010/main" val="3132712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61973A82-B722-4C19-AB1C-02D8D3B4A595}" type="slidenum">
              <a:rPr lang="en-US"/>
              <a:pPr/>
              <a:t>‹#›</a:t>
            </a:fld>
            <a:endParaRPr lang="en-US"/>
          </a:p>
        </p:txBody>
      </p:sp>
      <p:pic>
        <p:nvPicPr>
          <p:cNvPr id="1031"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acenet.ed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bhill@acenet.ed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62406493"/>
              </p:ext>
            </p:extLst>
          </p:nvPr>
        </p:nvGraphicFramePr>
        <p:xfrm>
          <a:off x="381000" y="533400"/>
          <a:ext cx="8153399" cy="5262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6847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r>
              <a:rPr lang="en-US" sz="3200" b="1" smtClean="0"/>
              <a:t>Area of Progress # 3: </a:t>
            </a:r>
            <a:br>
              <a:rPr lang="en-US" sz="3200" b="1" smtClean="0"/>
            </a:br>
            <a:r>
              <a:rPr lang="en-US" sz="3200" b="1" smtClean="0"/>
              <a:t>Student Mobility</a:t>
            </a:r>
          </a:p>
        </p:txBody>
      </p:sp>
      <p:sp>
        <p:nvSpPr>
          <p:cNvPr id="9219" name="Content Placeholder 4"/>
          <p:cNvSpPr>
            <a:spLocks noGrp="1"/>
          </p:cNvSpPr>
          <p:nvPr>
            <p:ph idx="1"/>
          </p:nvPr>
        </p:nvSpPr>
        <p:spPr>
          <a:xfrm>
            <a:off x="609600" y="2209800"/>
            <a:ext cx="7772400" cy="4114800"/>
          </a:xfrm>
        </p:spPr>
        <p:txBody>
          <a:bodyPr/>
          <a:lstStyle/>
          <a:p>
            <a:pPr marL="342000" indent="-342000"/>
            <a:r>
              <a:rPr lang="en-US" sz="2400" dirty="0" smtClean="0"/>
              <a:t>Over half (54%) of institutions administer their own undergraduate study abroad programs.</a:t>
            </a:r>
            <a:br>
              <a:rPr lang="en-US" sz="2400" dirty="0" smtClean="0"/>
            </a:br>
            <a:endParaRPr lang="en-US" sz="2400" dirty="0" smtClean="0"/>
          </a:p>
          <a:p>
            <a:pPr marL="342000" indent="-342000"/>
            <a:r>
              <a:rPr lang="en-US" sz="2400" dirty="0" smtClean="0"/>
              <a:t> More institutions are providing:</a:t>
            </a:r>
          </a:p>
          <a:p>
            <a:pPr lvl="1"/>
            <a:r>
              <a:rPr lang="en-US" sz="2000" dirty="0" smtClean="0"/>
              <a:t>Scholarships for study abroad</a:t>
            </a:r>
          </a:p>
          <a:p>
            <a:pPr lvl="1"/>
            <a:r>
              <a:rPr lang="en-US" sz="2000" dirty="0" smtClean="0"/>
              <a:t>Funding for faculty to take students abroad</a:t>
            </a:r>
          </a:p>
          <a:p>
            <a:pPr lvl="1"/>
            <a:r>
              <a:rPr lang="en-US" sz="2000" dirty="0" smtClean="0"/>
              <a:t>Funding for international student recruiting</a:t>
            </a:r>
          </a:p>
          <a:p>
            <a:pPr lvl="1"/>
            <a:r>
              <a:rPr lang="en-US" sz="2000" dirty="0" smtClean="0"/>
              <a:t>Scholarships for international students</a:t>
            </a:r>
          </a:p>
        </p:txBody>
      </p:sp>
    </p:spTree>
    <p:extLst>
      <p:ext uri="{BB962C8B-B14F-4D97-AF65-F5344CB8AC3E}">
        <p14:creationId xmlns:p14="http://schemas.microsoft.com/office/powerpoint/2010/main" val="617016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304800"/>
            <a:ext cx="7772400" cy="1143000"/>
          </a:xfrm>
        </p:spPr>
        <p:txBody>
          <a:bodyPr/>
          <a:lstStyle/>
          <a:p>
            <a:r>
              <a:rPr lang="en-US" sz="3200" b="1" dirty="0" smtClean="0"/>
              <a:t>Reality Check #1: </a:t>
            </a:r>
            <a:br>
              <a:rPr lang="en-US" sz="3200" b="1" dirty="0" smtClean="0"/>
            </a:br>
            <a:r>
              <a:rPr lang="en-US" sz="3200" b="1" dirty="0" smtClean="0"/>
              <a:t>Faculty Support</a:t>
            </a:r>
          </a:p>
        </p:txBody>
      </p:sp>
      <p:sp>
        <p:nvSpPr>
          <p:cNvPr id="12291" name="Content Placeholder 2"/>
          <p:cNvSpPr>
            <a:spLocks noGrp="1"/>
          </p:cNvSpPr>
          <p:nvPr>
            <p:ph idx="1"/>
          </p:nvPr>
        </p:nvSpPr>
        <p:spPr>
          <a:xfrm>
            <a:off x="762000" y="1828800"/>
            <a:ext cx="7772400" cy="4114800"/>
          </a:xfrm>
        </p:spPr>
        <p:txBody>
          <a:bodyPr/>
          <a:lstStyle/>
          <a:p>
            <a:pPr marL="342000" indent="-342000"/>
            <a:r>
              <a:rPr lang="en-US" sz="2400" dirty="0" smtClean="0"/>
              <a:t>Only 8% of institutions have guidelines specifying international work or experience as a </a:t>
            </a:r>
            <a:r>
              <a:rPr lang="en-US" sz="2400" b="1" dirty="0" smtClean="0"/>
              <a:t>consideration for tenure</a:t>
            </a:r>
            <a:r>
              <a:rPr lang="en-US" sz="2400" dirty="0" smtClean="0"/>
              <a:t>.</a:t>
            </a:r>
          </a:p>
          <a:p>
            <a:pPr lvl="1"/>
            <a:r>
              <a:rPr lang="en-US" sz="2000" dirty="0" smtClean="0"/>
              <a:t>No change since 2006, up from 6% in 2001.</a:t>
            </a:r>
            <a:r>
              <a:rPr lang="en-US" sz="2400" dirty="0" smtClean="0"/>
              <a:t/>
            </a:r>
            <a:br>
              <a:rPr lang="en-US" sz="2400" dirty="0" smtClean="0"/>
            </a:br>
            <a:endParaRPr lang="en-US" sz="2400" dirty="0" smtClean="0"/>
          </a:p>
          <a:p>
            <a:pPr marL="342000" indent="-342000"/>
            <a:r>
              <a:rPr lang="en-US" sz="2400" dirty="0" smtClean="0"/>
              <a:t> Fewer institutions provide:</a:t>
            </a:r>
          </a:p>
          <a:p>
            <a:pPr lvl="1"/>
            <a:r>
              <a:rPr lang="en-US" sz="2000" dirty="0" smtClean="0"/>
              <a:t>Opportunities to improve foreign language skills</a:t>
            </a:r>
          </a:p>
          <a:p>
            <a:pPr lvl="1"/>
            <a:r>
              <a:rPr lang="en-US" sz="2000" dirty="0" smtClean="0"/>
              <a:t>Professional development workshops</a:t>
            </a:r>
          </a:p>
          <a:p>
            <a:pPr lvl="1"/>
            <a:r>
              <a:rPr lang="en-US" sz="2000" dirty="0" smtClean="0"/>
              <a:t>Funding for travel to meetings and conferences abroad</a:t>
            </a:r>
          </a:p>
          <a:p>
            <a:pPr lvl="1"/>
            <a:r>
              <a:rPr lang="en-US" sz="2000" dirty="0" smtClean="0"/>
              <a:t>Funding to study or conduct research abroad</a:t>
            </a:r>
          </a:p>
        </p:txBody>
      </p:sp>
    </p:spTree>
    <p:extLst>
      <p:ext uri="{BB962C8B-B14F-4D97-AF65-F5344CB8AC3E}">
        <p14:creationId xmlns:p14="http://schemas.microsoft.com/office/powerpoint/2010/main" val="1565626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3200" b="1" smtClean="0"/>
              <a:t>Reality Check # 2: </a:t>
            </a:r>
            <a:br>
              <a:rPr lang="en-US" sz="3200" b="1" smtClean="0"/>
            </a:br>
            <a:r>
              <a:rPr lang="en-US" sz="3200" b="1" smtClean="0"/>
              <a:t>Curriculum</a:t>
            </a:r>
          </a:p>
        </p:txBody>
      </p:sp>
      <p:sp>
        <p:nvSpPr>
          <p:cNvPr id="14339" name="Content Placeholder 2"/>
          <p:cNvSpPr>
            <a:spLocks noGrp="1"/>
          </p:cNvSpPr>
          <p:nvPr>
            <p:ph idx="1"/>
          </p:nvPr>
        </p:nvSpPr>
        <p:spPr>
          <a:xfrm>
            <a:off x="533400" y="2057400"/>
            <a:ext cx="8229600" cy="4221163"/>
          </a:xfrm>
        </p:spPr>
        <p:txBody>
          <a:bodyPr/>
          <a:lstStyle/>
          <a:p>
            <a:pPr marL="342000" indent="-342000"/>
            <a:r>
              <a:rPr lang="en-US" dirty="0" smtClean="0"/>
              <a:t> </a:t>
            </a:r>
            <a:r>
              <a:rPr lang="en-US" sz="2400" dirty="0" smtClean="0"/>
              <a:t>Mixed picture for general education requirements:</a:t>
            </a:r>
          </a:p>
          <a:p>
            <a:pPr lvl="1"/>
            <a:r>
              <a:rPr lang="en-US" sz="2000" dirty="0" smtClean="0"/>
              <a:t>More institutions require undergrads to take courses that feature </a:t>
            </a:r>
            <a:r>
              <a:rPr lang="en-US" sz="2000" b="1" dirty="0" smtClean="0"/>
              <a:t>global trends and issues</a:t>
            </a:r>
          </a:p>
          <a:p>
            <a:pPr lvl="1"/>
            <a:r>
              <a:rPr lang="en-US" sz="2000" dirty="0" smtClean="0"/>
              <a:t>Fewer require courses that feature </a:t>
            </a:r>
            <a:r>
              <a:rPr lang="en-US" sz="2000" b="1" dirty="0" smtClean="0"/>
              <a:t>perspectives, issues and events from outside the U.S.</a:t>
            </a:r>
          </a:p>
          <a:p>
            <a:pPr lvl="1"/>
            <a:endParaRPr lang="en-US" sz="2400" b="1" dirty="0" smtClean="0"/>
          </a:p>
          <a:p>
            <a:pPr marL="342000" indent="-342000"/>
            <a:r>
              <a:rPr lang="en-US" sz="2400" b="1" dirty="0" smtClean="0"/>
              <a:t> </a:t>
            </a:r>
            <a:r>
              <a:rPr lang="en-US" sz="2400" dirty="0" smtClean="0"/>
              <a:t>Steady decline in </a:t>
            </a:r>
            <a:r>
              <a:rPr lang="en-US" sz="2400" b="1" dirty="0" smtClean="0"/>
              <a:t>foreign language requirements</a:t>
            </a:r>
          </a:p>
        </p:txBody>
      </p:sp>
    </p:spTree>
    <p:extLst>
      <p:ext uri="{BB962C8B-B14F-4D97-AF65-F5344CB8AC3E}">
        <p14:creationId xmlns:p14="http://schemas.microsoft.com/office/powerpoint/2010/main" val="4178912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US" sz="3200" b="1" dirty="0" smtClean="0"/>
              <a:t>Reality Check # 3:</a:t>
            </a:r>
            <a:br>
              <a:rPr lang="en-US" sz="3200" b="1" dirty="0" smtClean="0"/>
            </a:br>
            <a:r>
              <a:rPr lang="en-US" sz="3200" b="1" dirty="0" smtClean="0"/>
              <a:t>Support for International Students</a:t>
            </a:r>
          </a:p>
        </p:txBody>
      </p:sp>
      <p:sp>
        <p:nvSpPr>
          <p:cNvPr id="16387" name="Content Placeholder 4"/>
          <p:cNvSpPr>
            <a:spLocks noGrp="1"/>
          </p:cNvSpPr>
          <p:nvPr>
            <p:ph idx="1"/>
          </p:nvPr>
        </p:nvSpPr>
        <p:spPr>
          <a:xfrm>
            <a:off x="685800" y="2209800"/>
            <a:ext cx="7772400" cy="4114800"/>
          </a:xfrm>
        </p:spPr>
        <p:txBody>
          <a:bodyPr/>
          <a:lstStyle/>
          <a:p>
            <a:pPr marL="342000" indent="-342000"/>
            <a:endParaRPr lang="en-US" sz="2400" dirty="0" smtClean="0"/>
          </a:p>
          <a:p>
            <a:pPr marL="342000" indent="-342000"/>
            <a:endParaRPr lang="en-US" sz="2400" dirty="0"/>
          </a:p>
          <a:p>
            <a:pPr marL="342000" indent="-342000"/>
            <a:r>
              <a:rPr lang="en-US" sz="2400" dirty="0" smtClean="0"/>
              <a:t>Recruiting efforts up, but little commensurate increase in support services and programming.</a:t>
            </a:r>
            <a:br>
              <a:rPr lang="en-US" sz="2400" dirty="0" smtClean="0"/>
            </a:br>
            <a:endParaRPr lang="en-US" sz="2400" dirty="0" smtClean="0"/>
          </a:p>
        </p:txBody>
      </p:sp>
    </p:spTree>
    <p:extLst>
      <p:ext uri="{BB962C8B-B14F-4D97-AF65-F5344CB8AC3E}">
        <p14:creationId xmlns:p14="http://schemas.microsoft.com/office/powerpoint/2010/main" val="4174128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ACE Programming to Assist U.S. Higher Education Achieve Comprehensive Internationalization</a:t>
            </a:r>
            <a:endParaRPr lang="en-US" sz="2800" b="1" dirty="0"/>
          </a:p>
        </p:txBody>
      </p:sp>
      <p:sp>
        <p:nvSpPr>
          <p:cNvPr id="3" name="Content Placeholder 2"/>
          <p:cNvSpPr>
            <a:spLocks noGrp="1"/>
          </p:cNvSpPr>
          <p:nvPr>
            <p:ph idx="1"/>
          </p:nvPr>
        </p:nvSpPr>
        <p:spPr/>
        <p:txBody>
          <a:bodyPr/>
          <a:lstStyle/>
          <a:p>
            <a:endParaRPr lang="en-US" sz="2400" dirty="0" smtClean="0"/>
          </a:p>
          <a:p>
            <a:r>
              <a:rPr lang="en-US" sz="2400" dirty="0" smtClean="0"/>
              <a:t>Internationalization Laboratory</a:t>
            </a:r>
          </a:p>
          <a:p>
            <a:endParaRPr lang="en-US" sz="2400" dirty="0" smtClean="0"/>
          </a:p>
          <a:p>
            <a:r>
              <a:rPr lang="en-US" sz="2400" dirty="0" smtClean="0"/>
              <a:t>Leadership Network for International Education</a:t>
            </a:r>
          </a:p>
          <a:p>
            <a:endParaRPr lang="en-US" sz="2400" dirty="0" smtClean="0"/>
          </a:p>
          <a:p>
            <a:r>
              <a:rPr lang="en-US" sz="2400" dirty="0" smtClean="0"/>
              <a:t>Internationalization Collaborative</a:t>
            </a:r>
          </a:p>
          <a:p>
            <a:endParaRPr lang="en-US" sz="2400" dirty="0" smtClean="0"/>
          </a:p>
          <a:p>
            <a:r>
              <a:rPr lang="en-US" sz="2400" dirty="0" smtClean="0"/>
              <a:t>Resources on ACE web site</a:t>
            </a:r>
            <a:endParaRPr lang="en-US" sz="2400" dirty="0"/>
          </a:p>
        </p:txBody>
      </p:sp>
    </p:spTree>
    <p:extLst>
      <p:ext uri="{BB962C8B-B14F-4D97-AF65-F5344CB8AC3E}">
        <p14:creationId xmlns:p14="http://schemas.microsoft.com/office/powerpoint/2010/main" val="3913078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3600" b="1" smtClean="0"/>
              <a:t>ACE’s Internationalization Laboratory</a:t>
            </a:r>
          </a:p>
        </p:txBody>
      </p:sp>
      <p:sp>
        <p:nvSpPr>
          <p:cNvPr id="3075" name="Rectangle 3"/>
          <p:cNvSpPr>
            <a:spLocks noGrp="1" noChangeArrowheads="1"/>
          </p:cNvSpPr>
          <p:nvPr>
            <p:ph type="body" idx="1"/>
          </p:nvPr>
        </p:nvSpPr>
        <p:spPr>
          <a:xfrm>
            <a:off x="685800" y="1981200"/>
            <a:ext cx="7772400" cy="3886200"/>
          </a:xfrm>
        </p:spPr>
        <p:txBody>
          <a:bodyPr/>
          <a:lstStyle/>
          <a:p>
            <a:pPr marL="0" indent="0" algn="ctr" eaLnBrk="1" hangingPunct="1">
              <a:buFontTx/>
              <a:buNone/>
            </a:pPr>
            <a:endParaRPr lang="en-US" sz="2800" dirty="0" smtClean="0"/>
          </a:p>
          <a:p>
            <a:pPr marL="0" indent="0" algn="ctr" eaLnBrk="1" hangingPunct="1">
              <a:buFontTx/>
              <a:buNone/>
            </a:pPr>
            <a:r>
              <a:rPr lang="en-US" sz="2800" dirty="0" smtClean="0"/>
              <a:t>The Internationalization Laboratory is an invitational learning community that assists participating institutions to develop a capacity, capability, and strategy for comprehensive internationalization. </a:t>
            </a:r>
          </a:p>
          <a:p>
            <a:pPr marL="0" indent="0" algn="ctr" eaLnBrk="1" hangingPunct="1">
              <a:buFontTx/>
              <a:buNone/>
            </a:pPr>
            <a:r>
              <a:rPr lang="en-US" sz="2800" dirty="0" smtClean="0"/>
              <a:t>Involvement lasts 16-20 months. </a:t>
            </a:r>
          </a:p>
          <a:p>
            <a:pPr marL="0" indent="0" algn="ctr" eaLnBrk="1" hangingPunct="1">
              <a:buFontTx/>
              <a:buNone/>
            </a:pPr>
            <a:endParaRPr lang="en-US" sz="2800" dirty="0" smtClean="0"/>
          </a:p>
          <a:p>
            <a:pPr marL="0" indent="0" eaLnBrk="1" hangingPunct="1">
              <a:buFontTx/>
              <a:buNone/>
            </a:pPr>
            <a:endParaRPr lang="en-US" dirty="0" smtClean="0"/>
          </a:p>
        </p:txBody>
      </p:sp>
    </p:spTree>
    <p:extLst>
      <p:ext uri="{BB962C8B-B14F-4D97-AF65-F5344CB8AC3E}">
        <p14:creationId xmlns:p14="http://schemas.microsoft.com/office/powerpoint/2010/main" val="565147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3600" b="1" smtClean="0"/>
              <a:t>Organization of the Lab</a:t>
            </a:r>
          </a:p>
        </p:txBody>
      </p:sp>
      <p:sp>
        <p:nvSpPr>
          <p:cNvPr id="3" name="Content Placeholder 2"/>
          <p:cNvSpPr>
            <a:spLocks noGrp="1"/>
          </p:cNvSpPr>
          <p:nvPr>
            <p:ph idx="1"/>
          </p:nvPr>
        </p:nvSpPr>
        <p:spPr/>
        <p:txBody>
          <a:bodyPr/>
          <a:lstStyle/>
          <a:p>
            <a:pPr>
              <a:defRPr/>
            </a:pPr>
            <a:r>
              <a:rPr lang="en-US" sz="2000" dirty="0"/>
              <a:t>Each institution forms an internationalization </a:t>
            </a:r>
            <a:r>
              <a:rPr lang="en-US" sz="2000" b="1" u="sng" dirty="0"/>
              <a:t>leadership team </a:t>
            </a:r>
            <a:r>
              <a:rPr lang="en-US" sz="2000" dirty="0"/>
              <a:t>on campus.</a:t>
            </a:r>
          </a:p>
          <a:p>
            <a:pPr>
              <a:defRPr/>
            </a:pPr>
            <a:r>
              <a:rPr lang="en-US" sz="2000" dirty="0"/>
              <a:t>Each team sends representatives to </a:t>
            </a:r>
            <a:r>
              <a:rPr lang="en-US" sz="2000" b="1" u="sng" dirty="0"/>
              <a:t>three learning community meetings</a:t>
            </a:r>
            <a:r>
              <a:rPr lang="en-US" sz="2000" dirty="0"/>
              <a:t> in Washington, DC, to share information and to do problem-solving.</a:t>
            </a:r>
          </a:p>
          <a:p>
            <a:pPr>
              <a:defRPr/>
            </a:pPr>
            <a:r>
              <a:rPr lang="en-US" sz="2000" dirty="0"/>
              <a:t>Each team does </a:t>
            </a:r>
            <a:r>
              <a:rPr lang="en-US" sz="2000" b="1" u="sng" dirty="0"/>
              <a:t>on-campus </a:t>
            </a:r>
            <a:r>
              <a:rPr lang="en-US" sz="2000" b="1" u="sng" dirty="0" smtClean="0"/>
              <a:t>work</a:t>
            </a:r>
            <a:r>
              <a:rPr lang="en-US" sz="2000" b="1" dirty="0" smtClean="0"/>
              <a:t> </a:t>
            </a:r>
            <a:r>
              <a:rPr lang="en-US" sz="2000" dirty="0" smtClean="0"/>
              <a:t>of </a:t>
            </a:r>
            <a:r>
              <a:rPr lang="en-US" sz="2000" dirty="0"/>
              <a:t>an internationalization review, development of student learning outcomes, and creation of an internationalization strategic plan.</a:t>
            </a:r>
          </a:p>
          <a:p>
            <a:pPr>
              <a:defRPr/>
            </a:pPr>
            <a:r>
              <a:rPr lang="en-US" sz="2000" dirty="0"/>
              <a:t>Each campus hosts a </a:t>
            </a:r>
            <a:r>
              <a:rPr lang="en-US" sz="2000" b="1" u="sng" dirty="0"/>
              <a:t>site visit</a:t>
            </a:r>
            <a:r>
              <a:rPr lang="en-US" sz="2000" b="1" dirty="0"/>
              <a:t> </a:t>
            </a:r>
            <a:r>
              <a:rPr lang="en-US" sz="2000" dirty="0"/>
              <a:t>to begin the Lab process and a </a:t>
            </a:r>
            <a:r>
              <a:rPr lang="en-US" sz="2000" b="1" u="sng" dirty="0"/>
              <a:t>peer review visit</a:t>
            </a:r>
            <a:r>
              <a:rPr lang="en-US" sz="2000" dirty="0"/>
              <a:t> at the completion of Lab </a:t>
            </a:r>
          </a:p>
          <a:p>
            <a:pPr>
              <a:defRPr/>
            </a:pPr>
            <a:r>
              <a:rPr lang="en-US" sz="2000" dirty="0"/>
              <a:t>Each campus gets </a:t>
            </a:r>
            <a:r>
              <a:rPr lang="en-US" sz="2000" b="1" u="sng" dirty="0"/>
              <a:t>monthly </a:t>
            </a:r>
            <a:r>
              <a:rPr lang="en-US" sz="2000" b="1" u="sng" dirty="0" smtClean="0"/>
              <a:t>consultations</a:t>
            </a:r>
            <a:r>
              <a:rPr lang="en-US" sz="2000" b="1" dirty="0" smtClean="0"/>
              <a:t> </a:t>
            </a:r>
            <a:r>
              <a:rPr lang="en-US" sz="2000" dirty="0" smtClean="0"/>
              <a:t>with the </a:t>
            </a:r>
            <a:r>
              <a:rPr lang="en-US" sz="2000" dirty="0"/>
              <a:t>Lab director to assess progress in completing Lab activities</a:t>
            </a:r>
          </a:p>
          <a:p>
            <a:pPr marL="0" indent="0">
              <a:buFontTx/>
              <a:buNone/>
              <a:defRPr/>
            </a:pPr>
            <a:endParaRPr lang="en-US" sz="2400" dirty="0"/>
          </a:p>
        </p:txBody>
      </p:sp>
    </p:spTree>
    <p:extLst>
      <p:ext uri="{BB962C8B-B14F-4D97-AF65-F5344CB8AC3E}">
        <p14:creationId xmlns:p14="http://schemas.microsoft.com/office/powerpoint/2010/main" val="1662881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3600" b="1" smtClean="0"/>
              <a:t>On-campus Work of the Lab</a:t>
            </a:r>
          </a:p>
        </p:txBody>
      </p:sp>
      <p:sp>
        <p:nvSpPr>
          <p:cNvPr id="6147" name="Content Placeholder 2"/>
          <p:cNvSpPr>
            <a:spLocks noGrp="1"/>
          </p:cNvSpPr>
          <p:nvPr>
            <p:ph idx="1"/>
          </p:nvPr>
        </p:nvSpPr>
        <p:spPr/>
        <p:txBody>
          <a:bodyPr/>
          <a:lstStyle/>
          <a:p>
            <a:r>
              <a:rPr lang="en-US" sz="2400" smtClean="0"/>
              <a:t>An </a:t>
            </a:r>
            <a:r>
              <a:rPr lang="en-US" sz="2400" b="1" u="sng" smtClean="0"/>
              <a:t>internationalization review</a:t>
            </a:r>
            <a:r>
              <a:rPr lang="en-US" sz="2400" b="1" smtClean="0"/>
              <a:t> </a:t>
            </a:r>
            <a:r>
              <a:rPr lang="en-US" sz="2400" smtClean="0"/>
              <a:t>to catalog and analyze what the institution is currently doing</a:t>
            </a:r>
          </a:p>
          <a:p>
            <a:endParaRPr lang="en-US" sz="2400" smtClean="0"/>
          </a:p>
          <a:p>
            <a:r>
              <a:rPr lang="en-US" sz="2400" smtClean="0"/>
              <a:t>The articulation of </a:t>
            </a:r>
            <a:r>
              <a:rPr lang="en-US" sz="2400" b="1" u="sng" smtClean="0"/>
              <a:t>student global learning goals</a:t>
            </a:r>
            <a:r>
              <a:rPr lang="en-US" sz="2400" smtClean="0"/>
              <a:t> and a method to understand how the institution’s activities impact student learning </a:t>
            </a:r>
          </a:p>
          <a:p>
            <a:endParaRPr lang="en-US" sz="2400" smtClean="0"/>
          </a:p>
          <a:p>
            <a:r>
              <a:rPr lang="en-US" sz="2400" smtClean="0"/>
              <a:t>The integration of the results of the review and the learning goals process into a strategic </a:t>
            </a:r>
            <a:r>
              <a:rPr lang="en-US" sz="2400" b="1" u="sng" smtClean="0"/>
              <a:t>internationalization plan</a:t>
            </a:r>
            <a:r>
              <a:rPr lang="en-US" sz="2400" u="sng" smtClean="0"/>
              <a:t> </a:t>
            </a:r>
          </a:p>
          <a:p>
            <a:endParaRPr lang="en-US" smtClean="0"/>
          </a:p>
        </p:txBody>
      </p:sp>
    </p:spTree>
    <p:extLst>
      <p:ext uri="{BB962C8B-B14F-4D97-AF65-F5344CB8AC3E}">
        <p14:creationId xmlns:p14="http://schemas.microsoft.com/office/powerpoint/2010/main" val="4220635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3600" b="1" smtClean="0"/>
              <a:t>Internationalization Review</a:t>
            </a:r>
          </a:p>
        </p:txBody>
      </p:sp>
      <p:sp>
        <p:nvSpPr>
          <p:cNvPr id="3" name="Content Placeholder 2"/>
          <p:cNvSpPr>
            <a:spLocks noGrp="1"/>
          </p:cNvSpPr>
          <p:nvPr>
            <p:ph idx="1"/>
          </p:nvPr>
        </p:nvSpPr>
        <p:spPr/>
        <p:txBody>
          <a:bodyPr/>
          <a:lstStyle/>
          <a:p>
            <a:pPr>
              <a:defRPr/>
            </a:pPr>
            <a:r>
              <a:rPr lang="en-US" sz="2800" dirty="0" smtClean="0">
                <a:latin typeface="Times New Roman" pitchFamily="18" charset="0"/>
              </a:rPr>
              <a:t>Taking stock of the current international and global initiatives on campus</a:t>
            </a:r>
          </a:p>
          <a:p>
            <a:pPr>
              <a:defRPr/>
            </a:pPr>
            <a:r>
              <a:rPr lang="en-US" sz="2800" dirty="0" smtClean="0">
                <a:latin typeface="Times New Roman" pitchFamily="18" charset="0"/>
              </a:rPr>
              <a:t>Collecting and analyzing information as a basis for an internationalization strategic plan</a:t>
            </a:r>
          </a:p>
          <a:p>
            <a:pPr>
              <a:defRPr/>
            </a:pPr>
            <a:r>
              <a:rPr lang="en-US" sz="2800" dirty="0" smtClean="0">
                <a:latin typeface="Times New Roman" pitchFamily="18" charset="0"/>
              </a:rPr>
              <a:t>Identifying possibilities for new strategic activities</a:t>
            </a:r>
          </a:p>
          <a:p>
            <a:pPr>
              <a:defRPr/>
            </a:pPr>
            <a:r>
              <a:rPr lang="en-US" sz="2800" dirty="0" smtClean="0">
                <a:latin typeface="Times New Roman" pitchFamily="18" charset="0"/>
              </a:rPr>
              <a:t>Engaging people across the institution in a discussion of internationalization</a:t>
            </a:r>
          </a:p>
          <a:p>
            <a:pPr>
              <a:defRPr/>
            </a:pPr>
            <a:endParaRPr lang="en-US" dirty="0" smtClean="0"/>
          </a:p>
          <a:p>
            <a:pPr marL="0" indent="0">
              <a:buFontTx/>
              <a:buNone/>
              <a:defRPr/>
            </a:pPr>
            <a:endParaRPr lang="en-US" dirty="0"/>
          </a:p>
        </p:txBody>
      </p:sp>
    </p:spTree>
    <p:extLst>
      <p:ext uri="{BB962C8B-B14F-4D97-AF65-F5344CB8AC3E}">
        <p14:creationId xmlns:p14="http://schemas.microsoft.com/office/powerpoint/2010/main" val="2705210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3200" b="1" smtClean="0"/>
              <a:t>What does articulating global learning goals add to the review process?</a:t>
            </a:r>
          </a:p>
        </p:txBody>
      </p:sp>
      <p:sp>
        <p:nvSpPr>
          <p:cNvPr id="8195" name="Content Placeholder 2"/>
          <p:cNvSpPr>
            <a:spLocks noGrp="1"/>
          </p:cNvSpPr>
          <p:nvPr>
            <p:ph idx="1"/>
          </p:nvPr>
        </p:nvSpPr>
        <p:spPr/>
        <p:txBody>
          <a:bodyPr/>
          <a:lstStyle/>
          <a:p>
            <a:pPr>
              <a:lnSpc>
                <a:spcPct val="90000"/>
              </a:lnSpc>
            </a:pPr>
            <a:endParaRPr lang="en-US" sz="2800" dirty="0" smtClean="0">
              <a:latin typeface="Times New Roman" pitchFamily="18" charset="0"/>
            </a:endParaRPr>
          </a:p>
          <a:p>
            <a:pPr>
              <a:lnSpc>
                <a:spcPct val="90000"/>
              </a:lnSpc>
            </a:pPr>
            <a:r>
              <a:rPr lang="en-US" sz="2800" dirty="0" smtClean="0">
                <a:latin typeface="Times New Roman" pitchFamily="18" charset="0"/>
              </a:rPr>
              <a:t>Offers a guide for aligning curriculum and other activities with desired goals for students</a:t>
            </a:r>
          </a:p>
          <a:p>
            <a:pPr>
              <a:lnSpc>
                <a:spcPct val="90000"/>
              </a:lnSpc>
            </a:pPr>
            <a:r>
              <a:rPr lang="en-US" sz="2800" dirty="0" smtClean="0">
                <a:latin typeface="Times New Roman" pitchFamily="18" charset="0"/>
              </a:rPr>
              <a:t>Helps prioritize activities in an internationalization plan</a:t>
            </a:r>
          </a:p>
          <a:p>
            <a:pPr>
              <a:lnSpc>
                <a:spcPct val="90000"/>
              </a:lnSpc>
            </a:pPr>
            <a:r>
              <a:rPr lang="en-US" sz="2800" dirty="0" smtClean="0">
                <a:latin typeface="Times New Roman" pitchFamily="18" charset="0"/>
              </a:rPr>
              <a:t>Encourages a culture of quality improvement </a:t>
            </a:r>
          </a:p>
          <a:p>
            <a:pPr>
              <a:lnSpc>
                <a:spcPct val="90000"/>
              </a:lnSpc>
            </a:pPr>
            <a:r>
              <a:rPr lang="en-US" sz="2800" dirty="0" smtClean="0">
                <a:latin typeface="Times New Roman" pitchFamily="18" charset="0"/>
              </a:rPr>
              <a:t>Helps stakeholders understand the impact of institutional  activities</a:t>
            </a:r>
          </a:p>
        </p:txBody>
      </p:sp>
    </p:spTree>
    <p:extLst>
      <p:ext uri="{BB962C8B-B14F-4D97-AF65-F5344CB8AC3E}">
        <p14:creationId xmlns:p14="http://schemas.microsoft.com/office/powerpoint/2010/main" val="253307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304800"/>
            <a:ext cx="7772400" cy="762000"/>
          </a:xfrm>
        </p:spPr>
        <p:txBody>
          <a:bodyPr/>
          <a:lstStyle/>
          <a:p>
            <a:pPr eaLnBrk="1" hangingPunct="1"/>
            <a:r>
              <a:rPr lang="en-US" sz="3600" b="1" dirty="0" smtClean="0">
                <a:cs typeface="Times New Roman" pitchFamily="18" charset="0"/>
              </a:rPr>
              <a:t>Overview of U.S. Higher Education</a:t>
            </a:r>
          </a:p>
        </p:txBody>
      </p:sp>
      <p:sp>
        <p:nvSpPr>
          <p:cNvPr id="331779" name="Rectangle 3"/>
          <p:cNvSpPr>
            <a:spLocks noGrp="1" noChangeArrowheads="1"/>
          </p:cNvSpPr>
          <p:nvPr>
            <p:ph type="body" idx="1"/>
          </p:nvPr>
        </p:nvSpPr>
        <p:spPr>
          <a:xfrm>
            <a:off x="609600" y="1219200"/>
            <a:ext cx="7772400" cy="4572000"/>
          </a:xfrm>
          <a:noFill/>
        </p:spPr>
        <p:txBody>
          <a:bodyPr tIns="228600" bIns="228600"/>
          <a:lstStyle/>
          <a:p>
            <a:pPr eaLnBrk="1" hangingPunct="1">
              <a:spcAft>
                <a:spcPct val="75000"/>
              </a:spcAft>
            </a:pPr>
            <a:r>
              <a:rPr lang="en-US" dirty="0" smtClean="0"/>
              <a:t>Big, complex enterprise</a:t>
            </a:r>
          </a:p>
          <a:p>
            <a:pPr eaLnBrk="1" hangingPunct="1">
              <a:spcAft>
                <a:spcPct val="75000"/>
              </a:spcAft>
            </a:pPr>
            <a:r>
              <a:rPr lang="en-US" dirty="0" smtClean="0"/>
              <a:t>No Ministry of Education</a:t>
            </a:r>
          </a:p>
          <a:p>
            <a:pPr eaLnBrk="1" hangingPunct="1">
              <a:spcAft>
                <a:spcPct val="75000"/>
              </a:spcAft>
            </a:pPr>
            <a:r>
              <a:rPr lang="en-US" dirty="0" smtClean="0"/>
              <a:t>Federal government provides a lot of money for research and student financial aid and uses different mechanisms for support</a:t>
            </a:r>
          </a:p>
        </p:txBody>
      </p:sp>
      <p:sp>
        <p:nvSpPr>
          <p:cNvPr id="3076" name="Text Box 5"/>
          <p:cNvSpPr txBox="1">
            <a:spLocks noChangeArrowheads="1"/>
          </p:cNvSpPr>
          <p:nvPr/>
        </p:nvSpPr>
        <p:spPr bwMode="auto">
          <a:xfrm>
            <a:off x="8534400" y="6324600"/>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FF3300"/>
                </a:solidFill>
                <a:latin typeface="Arial" charset="0"/>
              </a:defRPr>
            </a:lvl1pPr>
            <a:lvl2pPr marL="742950" indent="-285750">
              <a:defRPr sz="2400">
                <a:solidFill>
                  <a:srgbClr val="FF3300"/>
                </a:solidFill>
                <a:latin typeface="Arial" charset="0"/>
              </a:defRPr>
            </a:lvl2pPr>
            <a:lvl3pPr marL="1143000" indent="-228600">
              <a:defRPr sz="2400">
                <a:solidFill>
                  <a:srgbClr val="FF3300"/>
                </a:solidFill>
                <a:latin typeface="Arial" charset="0"/>
              </a:defRPr>
            </a:lvl3pPr>
            <a:lvl4pPr marL="1600200" indent="-228600">
              <a:defRPr sz="2400">
                <a:solidFill>
                  <a:srgbClr val="FF3300"/>
                </a:solidFill>
                <a:latin typeface="Arial" charset="0"/>
              </a:defRPr>
            </a:lvl4pPr>
            <a:lvl5pPr marL="2057400" indent="-228600">
              <a:defRPr sz="2400">
                <a:solidFill>
                  <a:srgbClr val="FF3300"/>
                </a:solidFill>
                <a:latin typeface="Arial" charset="0"/>
              </a:defRPr>
            </a:lvl5pPr>
            <a:lvl6pPr marL="2514600" indent="-228600" algn="ctr" eaLnBrk="0" fontAlgn="base" hangingPunct="0">
              <a:spcBef>
                <a:spcPct val="50000"/>
              </a:spcBef>
              <a:spcAft>
                <a:spcPct val="0"/>
              </a:spcAft>
              <a:defRPr sz="2400">
                <a:solidFill>
                  <a:srgbClr val="FF3300"/>
                </a:solidFill>
                <a:latin typeface="Arial" charset="0"/>
              </a:defRPr>
            </a:lvl6pPr>
            <a:lvl7pPr marL="2971800" indent="-228600" algn="ctr" eaLnBrk="0" fontAlgn="base" hangingPunct="0">
              <a:spcBef>
                <a:spcPct val="50000"/>
              </a:spcBef>
              <a:spcAft>
                <a:spcPct val="0"/>
              </a:spcAft>
              <a:defRPr sz="2400">
                <a:solidFill>
                  <a:srgbClr val="FF3300"/>
                </a:solidFill>
                <a:latin typeface="Arial" charset="0"/>
              </a:defRPr>
            </a:lvl7pPr>
            <a:lvl8pPr marL="3429000" indent="-228600" algn="ctr" eaLnBrk="0" fontAlgn="base" hangingPunct="0">
              <a:spcBef>
                <a:spcPct val="50000"/>
              </a:spcBef>
              <a:spcAft>
                <a:spcPct val="0"/>
              </a:spcAft>
              <a:defRPr sz="2400">
                <a:solidFill>
                  <a:srgbClr val="FF3300"/>
                </a:solidFill>
                <a:latin typeface="Arial" charset="0"/>
              </a:defRPr>
            </a:lvl8pPr>
            <a:lvl9pPr marL="3886200" indent="-228600" algn="ctr" eaLnBrk="0" fontAlgn="base" hangingPunct="0">
              <a:spcBef>
                <a:spcPct val="50000"/>
              </a:spcBef>
              <a:spcAft>
                <a:spcPct val="0"/>
              </a:spcAft>
              <a:defRPr sz="2400">
                <a:solidFill>
                  <a:srgbClr val="FF3300"/>
                </a:solidFill>
                <a:latin typeface="Arial" charset="0"/>
              </a:defRPr>
            </a:lvl9pPr>
          </a:lstStyle>
          <a:p>
            <a:pPr algn="l"/>
            <a:r>
              <a:rPr lang="en-US" sz="1600">
                <a:solidFill>
                  <a:schemeClr val="bg1"/>
                </a:solidFill>
              </a:rPr>
              <a:t>2</a:t>
            </a:r>
            <a:endParaRPr lang="en-US">
              <a:solidFill>
                <a:schemeClr val="bg1"/>
              </a:solidFill>
              <a:latin typeface="Times" pitchFamily="18" charset="0"/>
            </a:endParaRPr>
          </a:p>
        </p:txBody>
      </p:sp>
    </p:spTree>
    <p:extLst>
      <p:ext uri="{BB962C8B-B14F-4D97-AF65-F5344CB8AC3E}">
        <p14:creationId xmlns:p14="http://schemas.microsoft.com/office/powerpoint/2010/main" val="138204427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1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17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17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3200" b="1" smtClean="0"/>
              <a:t>Basic Questions for Articulating Student Global Learning Goals</a:t>
            </a:r>
          </a:p>
        </p:txBody>
      </p:sp>
      <p:sp>
        <p:nvSpPr>
          <p:cNvPr id="9219" name="Content Placeholder 2"/>
          <p:cNvSpPr>
            <a:spLocks noGrp="1"/>
          </p:cNvSpPr>
          <p:nvPr>
            <p:ph idx="1"/>
          </p:nvPr>
        </p:nvSpPr>
        <p:spPr/>
        <p:txBody>
          <a:bodyPr/>
          <a:lstStyle/>
          <a:p>
            <a:pPr marL="0" indent="0">
              <a:buFontTx/>
              <a:buNone/>
            </a:pPr>
            <a:r>
              <a:rPr lang="en-US" sz="2400" smtClean="0"/>
              <a:t>What do we want our students to know and be able to do?  (knowledge, skills, attitudes)</a:t>
            </a:r>
          </a:p>
          <a:p>
            <a:pPr marL="0" indent="0">
              <a:buFontTx/>
              <a:buNone/>
            </a:pPr>
            <a:endParaRPr lang="en-US" sz="2400" smtClean="0"/>
          </a:p>
          <a:p>
            <a:pPr marL="0" indent="0">
              <a:buFontTx/>
              <a:buNone/>
            </a:pPr>
            <a:r>
              <a:rPr lang="en-US" sz="2400" smtClean="0"/>
              <a:t>Where would students acquire this knowledge and these skills and attitudes?  </a:t>
            </a:r>
          </a:p>
          <a:p>
            <a:pPr marL="0" indent="0">
              <a:buFontTx/>
              <a:buNone/>
            </a:pPr>
            <a:endParaRPr lang="en-US" sz="2400" smtClean="0"/>
          </a:p>
          <a:p>
            <a:pPr marL="0" indent="0">
              <a:buFontTx/>
              <a:buNone/>
            </a:pPr>
            <a:r>
              <a:rPr lang="en-US" sz="2400" smtClean="0"/>
              <a:t>What is our evidence that students are actually achieving these outcomes?</a:t>
            </a:r>
          </a:p>
        </p:txBody>
      </p:sp>
    </p:spTree>
    <p:extLst>
      <p:ext uri="{BB962C8B-B14F-4D97-AF65-F5344CB8AC3E}">
        <p14:creationId xmlns:p14="http://schemas.microsoft.com/office/powerpoint/2010/main" val="1711739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3600" b="1" smtClean="0"/>
              <a:t>Elements of an Internationalization Strategic Plan</a:t>
            </a:r>
          </a:p>
        </p:txBody>
      </p:sp>
      <p:sp>
        <p:nvSpPr>
          <p:cNvPr id="3" name="Content Placeholder 2"/>
          <p:cNvSpPr>
            <a:spLocks noGrp="1"/>
          </p:cNvSpPr>
          <p:nvPr>
            <p:ph idx="1"/>
          </p:nvPr>
        </p:nvSpPr>
        <p:spPr/>
        <p:txBody>
          <a:bodyPr/>
          <a:lstStyle/>
          <a:p>
            <a:pPr>
              <a:lnSpc>
                <a:spcPct val="90000"/>
              </a:lnSpc>
              <a:defRPr/>
            </a:pPr>
            <a:r>
              <a:rPr lang="en-US" sz="2800" dirty="0" smtClean="0">
                <a:latin typeface="Times New Roman" pitchFamily="18" charset="0"/>
              </a:rPr>
              <a:t>Vision for Internationalization</a:t>
            </a:r>
          </a:p>
          <a:p>
            <a:pPr>
              <a:lnSpc>
                <a:spcPct val="90000"/>
              </a:lnSpc>
              <a:defRPr/>
            </a:pPr>
            <a:r>
              <a:rPr lang="en-US" sz="2800" dirty="0" smtClean="0">
                <a:latin typeface="Times New Roman" pitchFamily="18" charset="0"/>
              </a:rPr>
              <a:t>Strategic Goals</a:t>
            </a:r>
          </a:p>
          <a:p>
            <a:pPr>
              <a:lnSpc>
                <a:spcPct val="90000"/>
              </a:lnSpc>
              <a:defRPr/>
            </a:pPr>
            <a:r>
              <a:rPr lang="en-US" sz="2800" dirty="0" smtClean="0">
                <a:latin typeface="Times New Roman" pitchFamily="18" charset="0"/>
              </a:rPr>
              <a:t>Performance Indicators – Outcomes and Evidence of Success</a:t>
            </a:r>
          </a:p>
          <a:p>
            <a:pPr>
              <a:lnSpc>
                <a:spcPct val="90000"/>
              </a:lnSpc>
              <a:defRPr/>
            </a:pPr>
            <a:r>
              <a:rPr lang="en-US" sz="2800" dirty="0" smtClean="0">
                <a:latin typeface="Times New Roman" pitchFamily="18" charset="0"/>
              </a:rPr>
              <a:t>Specific Action Steps and Timeline</a:t>
            </a:r>
          </a:p>
          <a:p>
            <a:pPr>
              <a:lnSpc>
                <a:spcPct val="90000"/>
              </a:lnSpc>
              <a:defRPr/>
            </a:pPr>
            <a:r>
              <a:rPr lang="en-US" sz="2800" dirty="0" smtClean="0">
                <a:latin typeface="Times New Roman" pitchFamily="18" charset="0"/>
              </a:rPr>
              <a:t>Responsible Agents (though this may be in a later implementation plan) </a:t>
            </a:r>
          </a:p>
          <a:p>
            <a:pPr>
              <a:lnSpc>
                <a:spcPct val="90000"/>
              </a:lnSpc>
              <a:defRPr/>
            </a:pPr>
            <a:r>
              <a:rPr lang="en-US" sz="2800" dirty="0" smtClean="0">
                <a:latin typeface="Times New Roman" pitchFamily="18" charset="0"/>
              </a:rPr>
              <a:t>Funding</a:t>
            </a:r>
          </a:p>
          <a:p>
            <a:pPr>
              <a:lnSpc>
                <a:spcPct val="90000"/>
              </a:lnSpc>
              <a:defRPr/>
            </a:pPr>
            <a:r>
              <a:rPr lang="en-US" sz="2800" dirty="0" smtClean="0">
                <a:latin typeface="Times New Roman" pitchFamily="18" charset="0"/>
              </a:rPr>
              <a:t>Plan for monitoring implementation</a:t>
            </a:r>
          </a:p>
          <a:p>
            <a:pPr marL="0" indent="0">
              <a:buFontTx/>
              <a:buNone/>
              <a:defRPr/>
            </a:pPr>
            <a:endParaRPr lang="en-US" dirty="0"/>
          </a:p>
        </p:txBody>
      </p:sp>
    </p:spTree>
    <p:extLst>
      <p:ext uri="{BB962C8B-B14F-4D97-AF65-F5344CB8AC3E}">
        <p14:creationId xmlns:p14="http://schemas.microsoft.com/office/powerpoint/2010/main" val="2630121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533400"/>
            <a:ext cx="7772400" cy="1143000"/>
          </a:xfrm>
        </p:spPr>
        <p:txBody>
          <a:bodyPr/>
          <a:lstStyle/>
          <a:p>
            <a:r>
              <a:rPr lang="en-US" sz="3200" b="1" dirty="0" smtClean="0">
                <a:latin typeface="Times New Roman" pitchFamily="18" charset="0"/>
              </a:rPr>
              <a:t>Comprehensive Internationalization is not just “What are we doing?”</a:t>
            </a:r>
            <a:endParaRPr lang="en-US" sz="3200" b="1" dirty="0" smtClean="0"/>
          </a:p>
        </p:txBody>
      </p:sp>
      <p:sp>
        <p:nvSpPr>
          <p:cNvPr id="15363" name="Content Placeholder 2"/>
          <p:cNvSpPr>
            <a:spLocks noGrp="1"/>
          </p:cNvSpPr>
          <p:nvPr>
            <p:ph idx="1"/>
          </p:nvPr>
        </p:nvSpPr>
        <p:spPr/>
        <p:txBody>
          <a:bodyPr/>
          <a:lstStyle/>
          <a:p>
            <a:pPr>
              <a:lnSpc>
                <a:spcPct val="70000"/>
              </a:lnSpc>
              <a:buFont typeface="Wingdings" pitchFamily="2" charset="2"/>
              <a:buChar char="ü"/>
            </a:pPr>
            <a:r>
              <a:rPr lang="en-US" sz="2000" dirty="0" smtClean="0">
                <a:latin typeface="Times New Roman" pitchFamily="18" charset="0"/>
                <a:cs typeface="Times New Roman" pitchFamily="18" charset="0"/>
              </a:rPr>
              <a:t>Study Abroad</a:t>
            </a:r>
          </a:p>
          <a:p>
            <a:pPr>
              <a:lnSpc>
                <a:spcPct val="70000"/>
              </a:lnSpc>
              <a:buFont typeface="Wingdings" pitchFamily="2" charset="2"/>
              <a:buChar char="ü"/>
            </a:pPr>
            <a:r>
              <a:rPr lang="en-US" sz="2000" dirty="0" smtClean="0">
                <a:latin typeface="Times New Roman" pitchFamily="18" charset="0"/>
                <a:cs typeface="Times New Roman" pitchFamily="18" charset="0"/>
              </a:rPr>
              <a:t>International students and scholars</a:t>
            </a:r>
          </a:p>
          <a:p>
            <a:pPr>
              <a:lnSpc>
                <a:spcPct val="70000"/>
              </a:lnSpc>
              <a:buFont typeface="Wingdings" pitchFamily="2" charset="2"/>
              <a:buChar char="ü"/>
            </a:pPr>
            <a:r>
              <a:rPr lang="en-US" sz="2000" dirty="0" smtClean="0">
                <a:latin typeface="Times New Roman" pitchFamily="18" charset="0"/>
                <a:cs typeface="Times New Roman" pitchFamily="18" charset="0"/>
              </a:rPr>
              <a:t>Linkages/institutional partnerships and exchanges</a:t>
            </a:r>
          </a:p>
          <a:p>
            <a:pPr>
              <a:lnSpc>
                <a:spcPct val="70000"/>
              </a:lnSpc>
              <a:buFont typeface="Wingdings" pitchFamily="2" charset="2"/>
              <a:buChar char="ü"/>
            </a:pPr>
            <a:r>
              <a:rPr lang="en-US" sz="2000" dirty="0" smtClean="0">
                <a:latin typeface="Times New Roman" pitchFamily="18" charset="0"/>
                <a:cs typeface="Times New Roman" pitchFamily="18" charset="0"/>
              </a:rPr>
              <a:t>Long-distance education (virtual study abroad) and internationalized courses</a:t>
            </a:r>
          </a:p>
          <a:p>
            <a:pPr>
              <a:lnSpc>
                <a:spcPct val="70000"/>
              </a:lnSpc>
              <a:buFont typeface="Wingdings" pitchFamily="2" charset="2"/>
              <a:buChar char="ü"/>
            </a:pPr>
            <a:r>
              <a:rPr lang="en-US" sz="2000" dirty="0" smtClean="0">
                <a:latin typeface="Times New Roman" pitchFamily="18" charset="0"/>
                <a:cs typeface="Times New Roman" pitchFamily="18" charset="0"/>
              </a:rPr>
              <a:t>Area Studies programs </a:t>
            </a:r>
          </a:p>
          <a:p>
            <a:pPr>
              <a:lnSpc>
                <a:spcPct val="70000"/>
              </a:lnSpc>
              <a:buFont typeface="Wingdings" pitchFamily="2" charset="2"/>
              <a:buChar char="ü"/>
            </a:pPr>
            <a:r>
              <a:rPr lang="en-US" sz="2000" dirty="0" smtClean="0">
                <a:latin typeface="Times New Roman" pitchFamily="18" charset="0"/>
                <a:cs typeface="Times New Roman" pitchFamily="18" charset="0"/>
              </a:rPr>
              <a:t>Foreign Languages</a:t>
            </a:r>
          </a:p>
          <a:p>
            <a:pPr>
              <a:lnSpc>
                <a:spcPct val="70000"/>
              </a:lnSpc>
              <a:buFont typeface="Wingdings" pitchFamily="2" charset="2"/>
              <a:buChar char="ü"/>
            </a:pPr>
            <a:r>
              <a:rPr lang="en-US" sz="2000" dirty="0" smtClean="0">
                <a:latin typeface="Times New Roman" pitchFamily="18" charset="0"/>
                <a:cs typeface="Times New Roman" pitchFamily="18" charset="0"/>
              </a:rPr>
              <a:t>International Studies (interdisciplinary)</a:t>
            </a:r>
          </a:p>
          <a:p>
            <a:pPr>
              <a:lnSpc>
                <a:spcPct val="70000"/>
              </a:lnSpc>
              <a:buFont typeface="Wingdings" pitchFamily="2" charset="2"/>
              <a:buChar char="ü"/>
            </a:pPr>
            <a:r>
              <a:rPr lang="en-US" sz="2000" dirty="0" smtClean="0">
                <a:latin typeface="Times New Roman" pitchFamily="18" charset="0"/>
                <a:cs typeface="Times New Roman" pitchFamily="18" charset="0"/>
              </a:rPr>
              <a:t>International Business (multi-regional, discipline-based)</a:t>
            </a:r>
          </a:p>
          <a:p>
            <a:pPr>
              <a:lnSpc>
                <a:spcPct val="80000"/>
              </a:lnSpc>
              <a:buFont typeface="Wingdings" pitchFamily="2" charset="2"/>
              <a:buChar char="ü"/>
            </a:pPr>
            <a:r>
              <a:rPr lang="en-US" sz="2000" dirty="0" smtClean="0">
                <a:latin typeface="Times New Roman" pitchFamily="18" charset="0"/>
                <a:cs typeface="Times New Roman" pitchFamily="18" charset="0"/>
              </a:rPr>
              <a:t>Research collaboration</a:t>
            </a:r>
          </a:p>
          <a:p>
            <a:pPr>
              <a:lnSpc>
                <a:spcPct val="80000"/>
              </a:lnSpc>
              <a:buFont typeface="Wingdings" pitchFamily="2" charset="2"/>
              <a:buChar char="ü"/>
            </a:pPr>
            <a:r>
              <a:rPr lang="en-US" sz="2000" dirty="0" smtClean="0">
                <a:latin typeface="Times New Roman" pitchFamily="18" charset="0"/>
                <a:cs typeface="Times New Roman" pitchFamily="18" charset="0"/>
              </a:rPr>
              <a:t>Dual and joint degree programs</a:t>
            </a:r>
          </a:p>
          <a:p>
            <a:pPr>
              <a:lnSpc>
                <a:spcPct val="80000"/>
              </a:lnSpc>
              <a:buFont typeface="Wingdings" pitchFamily="2" charset="2"/>
              <a:buChar char="ü"/>
            </a:pPr>
            <a:r>
              <a:rPr lang="en-US" sz="2000" dirty="0" smtClean="0">
                <a:latin typeface="Times New Roman" pitchFamily="18" charset="0"/>
                <a:cs typeface="Times New Roman" pitchFamily="18" charset="0"/>
              </a:rPr>
              <a:t>Outreach</a:t>
            </a:r>
          </a:p>
          <a:p>
            <a:pPr>
              <a:lnSpc>
                <a:spcPct val="80000"/>
              </a:lnSpc>
              <a:buFont typeface="Wingdings" pitchFamily="2" charset="2"/>
              <a:buChar char="ü"/>
            </a:pPr>
            <a:r>
              <a:rPr lang="en-US" sz="2000" dirty="0" smtClean="0">
                <a:latin typeface="Times New Roman" pitchFamily="18" charset="0"/>
                <a:cs typeface="Times New Roman" pitchFamily="18" charset="0"/>
              </a:rPr>
              <a:t>Cross-cultural events and training</a:t>
            </a:r>
          </a:p>
          <a:p>
            <a:pPr>
              <a:lnSpc>
                <a:spcPct val="80000"/>
              </a:lnSpc>
              <a:buFont typeface="Wingdings" pitchFamily="2" charset="2"/>
              <a:buChar char="ü"/>
            </a:pPr>
            <a:r>
              <a:rPr lang="en-US" sz="2000" dirty="0" smtClean="0">
                <a:latin typeface="Times New Roman" pitchFamily="18" charset="0"/>
                <a:cs typeface="Times New Roman" pitchFamily="18" charset="0"/>
              </a:rPr>
              <a:t>&amp; etc…….</a:t>
            </a:r>
          </a:p>
        </p:txBody>
      </p:sp>
    </p:spTree>
    <p:extLst>
      <p:ext uri="{BB962C8B-B14F-4D97-AF65-F5344CB8AC3E}">
        <p14:creationId xmlns:p14="http://schemas.microsoft.com/office/powerpoint/2010/main" val="3493052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3600" b="1" dirty="0" smtClean="0">
                <a:latin typeface="Times New Roman" pitchFamily="18" charset="0"/>
              </a:rPr>
              <a:t>Comprehensive internationalization answers “Why are we doing this?”</a:t>
            </a:r>
            <a:endParaRPr lang="en-US" sz="3600" b="1" dirty="0" smtClean="0"/>
          </a:p>
        </p:txBody>
      </p:sp>
      <p:sp>
        <p:nvSpPr>
          <p:cNvPr id="3" name="Content Placeholder 2"/>
          <p:cNvSpPr>
            <a:spLocks noGrp="1"/>
          </p:cNvSpPr>
          <p:nvPr>
            <p:ph idx="1"/>
          </p:nvPr>
        </p:nvSpPr>
        <p:spPr/>
        <p:txBody>
          <a:bodyPr/>
          <a:lstStyle/>
          <a:p>
            <a:pPr>
              <a:lnSpc>
                <a:spcPct val="90000"/>
              </a:lnSpc>
              <a:defRPr/>
            </a:pPr>
            <a:endParaRPr lang="en-US" sz="2400" dirty="0" smtClean="0">
              <a:latin typeface="Times New Roman" pitchFamily="18" charset="0"/>
            </a:endParaRPr>
          </a:p>
          <a:p>
            <a:pPr>
              <a:lnSpc>
                <a:spcPct val="90000"/>
              </a:lnSpc>
              <a:defRPr/>
            </a:pPr>
            <a:r>
              <a:rPr lang="en-US" sz="2400" dirty="0" smtClean="0">
                <a:latin typeface="Times New Roman" pitchFamily="18" charset="0"/>
              </a:rPr>
              <a:t>Preparing students for global citizenship</a:t>
            </a:r>
          </a:p>
          <a:p>
            <a:pPr>
              <a:lnSpc>
                <a:spcPct val="90000"/>
              </a:lnSpc>
              <a:defRPr/>
            </a:pPr>
            <a:r>
              <a:rPr lang="en-US" sz="2400" dirty="0" smtClean="0">
                <a:latin typeface="Times New Roman" pitchFamily="18" charset="0"/>
              </a:rPr>
              <a:t>Making students more competitive in the global marketplace</a:t>
            </a:r>
          </a:p>
          <a:p>
            <a:pPr>
              <a:lnSpc>
                <a:spcPct val="90000"/>
              </a:lnSpc>
              <a:defRPr/>
            </a:pPr>
            <a:r>
              <a:rPr lang="en-US" sz="2400" dirty="0" smtClean="0">
                <a:latin typeface="Times New Roman" pitchFamily="18" charset="0"/>
              </a:rPr>
              <a:t>Enhancing institutional reputation and competitive position</a:t>
            </a:r>
          </a:p>
          <a:p>
            <a:pPr>
              <a:lnSpc>
                <a:spcPct val="90000"/>
              </a:lnSpc>
              <a:defRPr/>
            </a:pPr>
            <a:r>
              <a:rPr lang="en-US" sz="2400" dirty="0" smtClean="0">
                <a:latin typeface="Times New Roman" pitchFamily="18" charset="0"/>
              </a:rPr>
              <a:t>Enhancing the research agenda</a:t>
            </a:r>
          </a:p>
          <a:p>
            <a:pPr>
              <a:lnSpc>
                <a:spcPct val="90000"/>
              </a:lnSpc>
              <a:defRPr/>
            </a:pPr>
            <a:r>
              <a:rPr lang="en-US" sz="2400" dirty="0" smtClean="0">
                <a:latin typeface="Times New Roman" pitchFamily="18" charset="0"/>
              </a:rPr>
              <a:t>Strengthening engagement that promotes the application of knowledge</a:t>
            </a:r>
          </a:p>
          <a:p>
            <a:pPr>
              <a:lnSpc>
                <a:spcPct val="90000"/>
              </a:lnSpc>
              <a:defRPr/>
            </a:pPr>
            <a:r>
              <a:rPr lang="en-US" sz="2400" dirty="0" smtClean="0">
                <a:latin typeface="Times New Roman" pitchFamily="18" charset="0"/>
              </a:rPr>
              <a:t>Making a better, more understanding world</a:t>
            </a:r>
          </a:p>
          <a:p>
            <a:pPr marL="0" indent="0">
              <a:buFontTx/>
              <a:buNone/>
              <a:defRPr/>
            </a:pPr>
            <a:endParaRPr lang="en-US" sz="2400" dirty="0"/>
          </a:p>
        </p:txBody>
      </p:sp>
    </p:spTree>
    <p:extLst>
      <p:ext uri="{BB962C8B-B14F-4D97-AF65-F5344CB8AC3E}">
        <p14:creationId xmlns:p14="http://schemas.microsoft.com/office/powerpoint/2010/main" val="3528975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Network for International Education</a:t>
            </a:r>
            <a:endParaRPr lang="en-US" dirty="0"/>
          </a:p>
        </p:txBody>
      </p:sp>
      <p:sp>
        <p:nvSpPr>
          <p:cNvPr id="3" name="Content Placeholder 2"/>
          <p:cNvSpPr>
            <a:spLocks noGrp="1"/>
          </p:cNvSpPr>
          <p:nvPr>
            <p:ph idx="1"/>
          </p:nvPr>
        </p:nvSpPr>
        <p:spPr/>
        <p:txBody>
          <a:bodyPr/>
          <a:lstStyle/>
          <a:p>
            <a:endParaRPr lang="en-US" sz="2000" dirty="0" smtClean="0"/>
          </a:p>
          <a:p>
            <a:r>
              <a:rPr lang="en-US" sz="2000" dirty="0" smtClean="0"/>
              <a:t>One-day </a:t>
            </a:r>
            <a:r>
              <a:rPr lang="en-US" sz="2000" u="sng" dirty="0" smtClean="0"/>
              <a:t>annual meeting</a:t>
            </a:r>
            <a:r>
              <a:rPr lang="en-US" sz="2000" dirty="0" smtClean="0"/>
              <a:t> in fall.</a:t>
            </a:r>
          </a:p>
          <a:p>
            <a:r>
              <a:rPr lang="en-US" sz="2000" dirty="0" smtClean="0"/>
              <a:t>P</a:t>
            </a:r>
            <a:r>
              <a:rPr lang="en-US" sz="2000" u="sng" dirty="0" smtClean="0"/>
              <a:t>rofessional </a:t>
            </a:r>
            <a:r>
              <a:rPr lang="en-US" sz="2000" u="sng" dirty="0"/>
              <a:t>development </a:t>
            </a:r>
            <a:r>
              <a:rPr lang="en-US" sz="2000" dirty="0" smtClean="0"/>
              <a:t>for presidents, chief academic officers, and senior international officers. </a:t>
            </a:r>
            <a:endParaRPr lang="en-US" sz="2000" dirty="0"/>
          </a:p>
          <a:p>
            <a:r>
              <a:rPr lang="en-US" sz="2000" u="sng" dirty="0"/>
              <a:t>Forum on institutional strategies </a:t>
            </a:r>
            <a:r>
              <a:rPr lang="en-US" sz="2000" dirty="0" smtClean="0"/>
              <a:t>for senior decision makers.</a:t>
            </a:r>
            <a:endParaRPr lang="en-US" sz="2000" dirty="0"/>
          </a:p>
          <a:p>
            <a:r>
              <a:rPr lang="en-US" sz="2000" u="sng" dirty="0"/>
              <a:t>Focus on the challenges </a:t>
            </a:r>
            <a:r>
              <a:rPr lang="en-US" sz="2000" dirty="0"/>
              <a:t>to implementing comprehensive internationalization </a:t>
            </a:r>
            <a:r>
              <a:rPr lang="en-US" sz="2000" dirty="0" smtClean="0"/>
              <a:t>strategies, especially global engagement. </a:t>
            </a:r>
            <a:endParaRPr lang="en-US" sz="2000" dirty="0"/>
          </a:p>
          <a:p>
            <a:r>
              <a:rPr lang="en-US" sz="2000" dirty="0" smtClean="0"/>
              <a:t>Emphasizes </a:t>
            </a:r>
            <a:r>
              <a:rPr lang="en-US" sz="2000" u="sng" dirty="0" smtClean="0"/>
              <a:t>resources available </a:t>
            </a:r>
            <a:r>
              <a:rPr lang="en-US" sz="2000" dirty="0" smtClean="0"/>
              <a:t>to institutions, especially in Washington, DC from government agencies, non-profit foundations, and embassies from other countries. </a:t>
            </a:r>
            <a:endParaRPr lang="en-US" sz="2000" dirty="0"/>
          </a:p>
          <a:p>
            <a:pPr marL="0" indent="0">
              <a:buNone/>
            </a:pPr>
            <a:endParaRPr lang="en-US" sz="1800" dirty="0"/>
          </a:p>
          <a:p>
            <a:pPr marL="0" indent="0">
              <a:buNone/>
            </a:pPr>
            <a:endParaRPr lang="en-US" sz="2000" dirty="0"/>
          </a:p>
        </p:txBody>
      </p:sp>
    </p:spTree>
    <p:extLst>
      <p:ext uri="{BB962C8B-B14F-4D97-AF65-F5344CB8AC3E}">
        <p14:creationId xmlns:p14="http://schemas.microsoft.com/office/powerpoint/2010/main" val="470089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ACE Internationalization Collaborative</a:t>
            </a:r>
            <a:endParaRPr lang="en-US" dirty="0"/>
          </a:p>
        </p:txBody>
      </p:sp>
      <p:sp>
        <p:nvSpPr>
          <p:cNvPr id="3" name="Content Placeholder 2"/>
          <p:cNvSpPr>
            <a:spLocks noGrp="1"/>
          </p:cNvSpPr>
          <p:nvPr>
            <p:ph idx="1"/>
          </p:nvPr>
        </p:nvSpPr>
        <p:spPr/>
        <p:txBody>
          <a:bodyPr/>
          <a:lstStyle/>
          <a:p>
            <a:endParaRPr lang="en-US" sz="2000" u="sng" dirty="0" smtClean="0"/>
          </a:p>
          <a:p>
            <a:r>
              <a:rPr lang="en-US" sz="2000" dirty="0" smtClean="0"/>
              <a:t>One-day </a:t>
            </a:r>
            <a:r>
              <a:rPr lang="en-US" sz="2000" u="sng" dirty="0" smtClean="0"/>
              <a:t>annual meeting</a:t>
            </a:r>
            <a:r>
              <a:rPr lang="en-US" sz="2000" dirty="0" smtClean="0"/>
              <a:t> in spring. </a:t>
            </a:r>
          </a:p>
          <a:p>
            <a:r>
              <a:rPr lang="en-US" sz="2000" dirty="0" smtClean="0"/>
              <a:t>Continuing </a:t>
            </a:r>
            <a:r>
              <a:rPr lang="en-US" sz="2000" u="sng" dirty="0" smtClean="0"/>
              <a:t>professional development </a:t>
            </a:r>
            <a:r>
              <a:rPr lang="en-US" sz="2000" dirty="0" smtClean="0"/>
              <a:t>for senior administrators and faculty leaders in a learning community. </a:t>
            </a:r>
          </a:p>
          <a:p>
            <a:r>
              <a:rPr lang="en-US" sz="2000" u="sng" dirty="0" smtClean="0"/>
              <a:t>Forum on </a:t>
            </a:r>
            <a:r>
              <a:rPr lang="en-US" sz="2000" u="sng" dirty="0"/>
              <a:t>institutional </a:t>
            </a:r>
            <a:r>
              <a:rPr lang="en-US" sz="2000" u="sng" dirty="0" smtClean="0"/>
              <a:t>strategies</a:t>
            </a:r>
            <a:r>
              <a:rPr lang="en-US" sz="2000" dirty="0" smtClean="0"/>
              <a:t>.</a:t>
            </a:r>
            <a:endParaRPr lang="en-US" sz="2000" dirty="0"/>
          </a:p>
          <a:p>
            <a:r>
              <a:rPr lang="en-US" sz="2000" u="sng" dirty="0" smtClean="0"/>
              <a:t>Focus </a:t>
            </a:r>
            <a:r>
              <a:rPr lang="en-US" sz="2000" u="sng" dirty="0"/>
              <a:t>on the challenges </a:t>
            </a:r>
            <a:r>
              <a:rPr lang="en-US" sz="2000" dirty="0"/>
              <a:t>to implementing comprehensive internationalization </a:t>
            </a:r>
            <a:r>
              <a:rPr lang="en-US" sz="2000" dirty="0" smtClean="0"/>
              <a:t>strategies. </a:t>
            </a:r>
          </a:p>
          <a:p>
            <a:r>
              <a:rPr lang="en-US" sz="2000" dirty="0" smtClean="0"/>
              <a:t>Guidance from an </a:t>
            </a:r>
            <a:r>
              <a:rPr lang="en-US" sz="2000" u="sng" dirty="0"/>
              <a:t>Advisory Council</a:t>
            </a:r>
            <a:r>
              <a:rPr lang="en-US" sz="2000" dirty="0"/>
              <a:t> that serves as a liaison to other collaborative members and provides direction for Collaborative activities.</a:t>
            </a:r>
          </a:p>
          <a:p>
            <a:pPr marL="0" indent="0">
              <a:buNone/>
            </a:pPr>
            <a:endParaRPr lang="en-US" sz="1800" dirty="0"/>
          </a:p>
        </p:txBody>
      </p:sp>
    </p:spTree>
    <p:extLst>
      <p:ext uri="{BB962C8B-B14F-4D97-AF65-F5344CB8AC3E}">
        <p14:creationId xmlns:p14="http://schemas.microsoft.com/office/powerpoint/2010/main" val="4018124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Further ACE Web Resources on Comprehensive Internationalization</a:t>
            </a:r>
            <a:endParaRPr lang="en-US" sz="3600" dirty="0"/>
          </a:p>
        </p:txBody>
      </p:sp>
      <p:sp>
        <p:nvSpPr>
          <p:cNvPr id="3" name="Content Placeholder 2"/>
          <p:cNvSpPr>
            <a:spLocks noGrp="1"/>
          </p:cNvSpPr>
          <p:nvPr>
            <p:ph idx="1"/>
          </p:nvPr>
        </p:nvSpPr>
        <p:spPr/>
        <p:txBody>
          <a:bodyPr/>
          <a:lstStyle/>
          <a:p>
            <a:pPr marL="0" indent="0">
              <a:buNone/>
            </a:pPr>
            <a:endParaRPr lang="en-US" sz="2400" dirty="0" smtClean="0"/>
          </a:p>
          <a:p>
            <a:pPr marL="0" indent="0">
              <a:buNone/>
            </a:pPr>
            <a:r>
              <a:rPr lang="en-US" sz="2400" dirty="0"/>
              <a:t> </a:t>
            </a:r>
            <a:r>
              <a:rPr lang="en-US" sz="2400" dirty="0" smtClean="0"/>
              <a:t>Best practices and tools on ACE web site (</a:t>
            </a:r>
            <a:r>
              <a:rPr lang="en-US" sz="2400" dirty="0" smtClean="0">
                <a:hlinkClick r:id="rId3"/>
              </a:rPr>
              <a:t>www.acenet.edu</a:t>
            </a:r>
            <a:r>
              <a:rPr lang="en-US" sz="2400" dirty="0" smtClean="0"/>
              <a:t>)</a:t>
            </a:r>
          </a:p>
          <a:p>
            <a:pPr marL="0" indent="0">
              <a:buNone/>
            </a:pPr>
            <a:endParaRPr lang="en-US" sz="2400" dirty="0"/>
          </a:p>
          <a:p>
            <a:pPr marL="0" indent="0">
              <a:buNone/>
            </a:pPr>
            <a:r>
              <a:rPr lang="en-US" sz="2400" dirty="0" smtClean="0"/>
              <a:t>Research reports</a:t>
            </a:r>
          </a:p>
          <a:p>
            <a:pPr marL="0" indent="0">
              <a:buNone/>
            </a:pPr>
            <a:endParaRPr lang="en-US" sz="2400" dirty="0"/>
          </a:p>
          <a:p>
            <a:pPr marL="0" indent="0">
              <a:buNone/>
            </a:pPr>
            <a:r>
              <a:rPr lang="en-US" sz="2400" dirty="0" smtClean="0"/>
              <a:t>Webinar series with accompanying printed brief on practical topics, including how to engage with different regions of the world</a:t>
            </a:r>
            <a:endParaRPr lang="en-US" sz="2400" dirty="0"/>
          </a:p>
        </p:txBody>
      </p:sp>
    </p:spTree>
    <p:extLst>
      <p:ext uri="{BB962C8B-B14F-4D97-AF65-F5344CB8AC3E}">
        <p14:creationId xmlns:p14="http://schemas.microsoft.com/office/powerpoint/2010/main" val="575253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smtClean="0"/>
          </a:p>
          <a:p>
            <a:pPr marL="0" indent="0" algn="ctr">
              <a:buNone/>
            </a:pPr>
            <a:r>
              <a:rPr lang="en-US" dirty="0" smtClean="0"/>
              <a:t>Thank you.</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2400" dirty="0" smtClean="0"/>
              <a:t>Dr. Barbara A. Hill</a:t>
            </a:r>
          </a:p>
          <a:p>
            <a:pPr marL="0" indent="0" algn="ctr">
              <a:buNone/>
            </a:pPr>
            <a:r>
              <a:rPr lang="en-US" sz="2400" dirty="0" smtClean="0"/>
              <a:t>Senior Associate for Internationalization</a:t>
            </a:r>
          </a:p>
          <a:p>
            <a:pPr marL="0" indent="0" algn="ctr">
              <a:buNone/>
            </a:pPr>
            <a:r>
              <a:rPr lang="en-US" sz="2400" dirty="0" smtClean="0">
                <a:hlinkClick r:id="rId3"/>
              </a:rPr>
              <a:t>bhill@acenet.edu</a:t>
            </a:r>
            <a:r>
              <a:rPr lang="en-US" sz="2400" dirty="0" smtClean="0"/>
              <a:t> </a:t>
            </a:r>
            <a:endParaRPr lang="en-US" sz="2400" dirty="0"/>
          </a:p>
        </p:txBody>
      </p:sp>
    </p:spTree>
    <p:extLst>
      <p:ext uri="{BB962C8B-B14F-4D97-AF65-F5344CB8AC3E}">
        <p14:creationId xmlns:p14="http://schemas.microsoft.com/office/powerpoint/2010/main" val="1886530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609600"/>
          </a:xfrm>
        </p:spPr>
        <p:txBody>
          <a:bodyPr/>
          <a:lstStyle/>
          <a:p>
            <a:r>
              <a:rPr lang="en-US" sz="2400" b="1" dirty="0" smtClean="0"/>
              <a:t>Distribution of U.S. Higher Education by Sector</a:t>
            </a:r>
            <a:endParaRPr lang="en-US"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2825639"/>
              </p:ext>
            </p:extLst>
          </p:nvPr>
        </p:nvGraphicFramePr>
        <p:xfrm>
          <a:off x="914400" y="1371600"/>
          <a:ext cx="7467600" cy="4160520"/>
        </p:xfrm>
        <a:graphic>
          <a:graphicData uri="http://schemas.openxmlformats.org/drawingml/2006/table">
            <a:tbl>
              <a:tblPr firstRow="1" bandRow="1">
                <a:tableStyleId>{5C22544A-7EE6-4342-B048-85BDC9FD1C3A}</a:tableStyleId>
              </a:tblPr>
              <a:tblGrid>
                <a:gridCol w="1464235"/>
                <a:gridCol w="2855259"/>
                <a:gridCol w="3148106"/>
              </a:tblGrid>
              <a:tr h="512829">
                <a:tc>
                  <a:txBody>
                    <a:bodyPr/>
                    <a:lstStyle/>
                    <a:p>
                      <a:endParaRPr lang="en-US" dirty="0"/>
                    </a:p>
                  </a:txBody>
                  <a:tcPr>
                    <a:solidFill>
                      <a:srgbClr val="2B6A95"/>
                    </a:solidFill>
                  </a:tcPr>
                </a:tc>
                <a:tc>
                  <a:txBody>
                    <a:bodyPr/>
                    <a:lstStyle/>
                    <a:p>
                      <a:pPr algn="ctr"/>
                      <a:r>
                        <a:rPr lang="en-US" sz="2000" dirty="0" smtClean="0"/>
                        <a:t>Public</a:t>
                      </a:r>
                      <a:endParaRPr lang="en-US" sz="2000" dirty="0"/>
                    </a:p>
                  </a:txBody>
                  <a:tcPr anchor="ctr">
                    <a:solidFill>
                      <a:srgbClr val="2B6A95"/>
                    </a:solidFill>
                  </a:tcPr>
                </a:tc>
                <a:tc>
                  <a:txBody>
                    <a:bodyPr/>
                    <a:lstStyle/>
                    <a:p>
                      <a:pPr algn="ctr"/>
                      <a:r>
                        <a:rPr lang="en-US" sz="2000" dirty="0" smtClean="0"/>
                        <a:t>Private</a:t>
                      </a:r>
                      <a:endParaRPr lang="en-US" sz="2000" dirty="0"/>
                    </a:p>
                  </a:txBody>
                  <a:tcPr anchor="ctr">
                    <a:solidFill>
                      <a:srgbClr val="2B6A95"/>
                    </a:solidFill>
                  </a:tcPr>
                </a:tc>
              </a:tr>
              <a:tr h="1000822">
                <a:tc>
                  <a:txBody>
                    <a:bodyPr/>
                    <a:lstStyle/>
                    <a:p>
                      <a:pPr algn="ctr"/>
                      <a:r>
                        <a:rPr lang="en-US" b="1" dirty="0" smtClean="0">
                          <a:solidFill>
                            <a:schemeClr val="tx1"/>
                          </a:solidFill>
                        </a:rPr>
                        <a:t>Two-year</a:t>
                      </a:r>
                      <a:endParaRPr lang="en-US" b="1" dirty="0">
                        <a:solidFill>
                          <a:schemeClr val="tx1"/>
                        </a:solidFill>
                      </a:endParaRPr>
                    </a:p>
                  </a:txBody>
                  <a:tcPr anchor="ctr">
                    <a:solidFill>
                      <a:srgbClr val="B1D2E9"/>
                    </a:solidFill>
                  </a:tcPr>
                </a:tc>
                <a:tc>
                  <a:txBody>
                    <a:bodyPr/>
                    <a:lstStyle/>
                    <a:p>
                      <a:pPr algn="ctr"/>
                      <a:r>
                        <a:rPr lang="en-US" sz="1600" u="sng" dirty="0" smtClean="0"/>
                        <a:t>Community Colleges</a:t>
                      </a:r>
                    </a:p>
                    <a:p>
                      <a:pPr algn="ctr"/>
                      <a:endParaRPr lang="en-US" sz="1400" dirty="0" smtClean="0"/>
                    </a:p>
                    <a:p>
                      <a:pPr algn="ctr"/>
                      <a:r>
                        <a:rPr lang="en-US" sz="1400" dirty="0" smtClean="0"/>
                        <a:t>1,024 Institutions (32%)</a:t>
                      </a:r>
                    </a:p>
                    <a:p>
                      <a:pPr algn="ctr"/>
                      <a:r>
                        <a:rPr lang="en-US" sz="1400" dirty="0" smtClean="0"/>
                        <a:t>7,593,600  Students (40%)</a:t>
                      </a:r>
                      <a:endParaRPr lang="en-US" sz="1400" dirty="0"/>
                    </a:p>
                  </a:txBody>
                  <a:tcPr>
                    <a:solidFill>
                      <a:srgbClr val="D3D4D9"/>
                    </a:solidFill>
                  </a:tcPr>
                </a:tc>
                <a:tc>
                  <a:txBody>
                    <a:bodyPr/>
                    <a:lstStyle/>
                    <a:p>
                      <a:pPr algn="ctr"/>
                      <a:r>
                        <a:rPr lang="en-US" sz="1600" u="sng" dirty="0" smtClean="0"/>
                        <a:t>Junior Colleges</a:t>
                      </a:r>
                    </a:p>
                    <a:p>
                      <a:pPr algn="ctr"/>
                      <a:endParaRPr lang="en-US" sz="1400" dirty="0" smtClean="0"/>
                    </a:p>
                    <a:p>
                      <a:pPr algn="ctr"/>
                      <a:r>
                        <a:rPr lang="en-US" sz="1400" dirty="0" smtClean="0"/>
                        <a:t>634 Institutions (20%) </a:t>
                      </a:r>
                    </a:p>
                    <a:p>
                      <a:pPr algn="ctr"/>
                      <a:r>
                        <a:rPr lang="en-US" sz="1400" dirty="0" smtClean="0"/>
                        <a:t>483,717 Students (3%)</a:t>
                      </a:r>
                    </a:p>
                    <a:p>
                      <a:pPr algn="ctr"/>
                      <a:endParaRPr lang="en-US" sz="1400" dirty="0"/>
                    </a:p>
                  </a:txBody>
                  <a:tcPr>
                    <a:solidFill>
                      <a:srgbClr val="D3D4D9"/>
                    </a:solidFill>
                  </a:tcPr>
                </a:tc>
              </a:tr>
              <a:tr h="1270251">
                <a:tc>
                  <a:txBody>
                    <a:bodyPr/>
                    <a:lstStyle/>
                    <a:p>
                      <a:pPr algn="ctr"/>
                      <a:r>
                        <a:rPr lang="en-US" b="1" dirty="0" smtClean="0">
                          <a:solidFill>
                            <a:schemeClr val="tx1"/>
                          </a:solidFill>
                        </a:rPr>
                        <a:t>Four-year</a:t>
                      </a:r>
                      <a:endParaRPr lang="en-US" b="1" dirty="0">
                        <a:solidFill>
                          <a:schemeClr val="tx1"/>
                        </a:solidFill>
                      </a:endParaRPr>
                    </a:p>
                  </a:txBody>
                  <a:tcPr anchor="ctr">
                    <a:solidFill>
                      <a:srgbClr val="B1D2E9"/>
                    </a:solidFill>
                  </a:tcPr>
                </a:tc>
                <a:tc>
                  <a:txBody>
                    <a:bodyPr/>
                    <a:lstStyle/>
                    <a:p>
                      <a:pPr algn="ctr"/>
                      <a:r>
                        <a:rPr lang="en-US" sz="1600" u="sng" dirty="0" smtClean="0"/>
                        <a:t>State Colleges</a:t>
                      </a:r>
                    </a:p>
                    <a:p>
                      <a:pPr algn="ctr"/>
                      <a:endParaRPr lang="en-US" sz="1400" dirty="0" smtClean="0"/>
                    </a:p>
                    <a:p>
                      <a:pPr algn="ctr"/>
                      <a:r>
                        <a:rPr lang="en-US" sz="1400" dirty="0" smtClean="0"/>
                        <a:t>370 Institutions (12%)</a:t>
                      </a:r>
                    </a:p>
                    <a:p>
                      <a:pPr algn="ctr"/>
                      <a:r>
                        <a:rPr lang="en-US" sz="1400" dirty="0" smtClean="0"/>
                        <a:t>2,994,872  Students (16%)</a:t>
                      </a:r>
                    </a:p>
                    <a:p>
                      <a:pPr algn="ctr"/>
                      <a:endParaRPr lang="en-US" sz="1400" dirty="0"/>
                    </a:p>
                  </a:txBody>
                  <a:tcPr>
                    <a:solidFill>
                      <a:srgbClr val="D3D4D9"/>
                    </a:solidFill>
                  </a:tcPr>
                </a:tc>
                <a:tc>
                  <a:txBody>
                    <a:bodyPr/>
                    <a:lstStyle/>
                    <a:p>
                      <a:pPr algn="ctr"/>
                      <a:r>
                        <a:rPr lang="en-US" sz="1600" u="sng" dirty="0" smtClean="0"/>
                        <a:t>Liberal Arts Colleges</a:t>
                      </a:r>
                    </a:p>
                    <a:p>
                      <a:pPr algn="ctr"/>
                      <a:r>
                        <a:rPr lang="en-US" sz="1400" dirty="0" smtClean="0"/>
                        <a:t> </a:t>
                      </a:r>
                    </a:p>
                    <a:p>
                      <a:pPr algn="ctr"/>
                      <a:r>
                        <a:rPr lang="en-US" sz="1400" dirty="0" smtClean="0"/>
                        <a:t>862 Institutions (27%)</a:t>
                      </a:r>
                    </a:p>
                    <a:p>
                      <a:pPr algn="ctr"/>
                      <a:r>
                        <a:rPr lang="en-US" sz="1400" dirty="0" smtClean="0"/>
                        <a:t>2,433,188  Students (13%)</a:t>
                      </a:r>
                    </a:p>
                    <a:p>
                      <a:pPr algn="ctr"/>
                      <a:endParaRPr lang="en-US" sz="1400" dirty="0"/>
                    </a:p>
                  </a:txBody>
                  <a:tcPr>
                    <a:solidFill>
                      <a:srgbClr val="D3D4D9"/>
                    </a:solidFill>
                  </a:tcPr>
                </a:tc>
              </a:tr>
              <a:tr h="1000822">
                <a:tc>
                  <a:txBody>
                    <a:bodyPr/>
                    <a:lstStyle/>
                    <a:p>
                      <a:pPr algn="ctr"/>
                      <a:r>
                        <a:rPr lang="en-US" b="1" dirty="0" smtClean="0">
                          <a:solidFill>
                            <a:schemeClr val="tx1"/>
                          </a:solidFill>
                        </a:rPr>
                        <a:t>University</a:t>
                      </a:r>
                      <a:endParaRPr lang="en-US" b="1" dirty="0">
                        <a:solidFill>
                          <a:schemeClr val="tx1"/>
                        </a:solidFill>
                      </a:endParaRPr>
                    </a:p>
                  </a:txBody>
                  <a:tcPr anchor="ctr">
                    <a:solidFill>
                      <a:srgbClr val="B1D2E9"/>
                    </a:solidFill>
                  </a:tcPr>
                </a:tc>
                <a:tc>
                  <a:txBody>
                    <a:bodyPr/>
                    <a:lstStyle/>
                    <a:p>
                      <a:pPr algn="ctr"/>
                      <a:r>
                        <a:rPr lang="en-US" sz="1600" u="sng" dirty="0" smtClean="0"/>
                        <a:t>Research Universities</a:t>
                      </a:r>
                    </a:p>
                    <a:p>
                      <a:pPr algn="ctr"/>
                      <a:r>
                        <a:rPr lang="en-US" sz="1400" dirty="0" smtClean="0"/>
                        <a:t> </a:t>
                      </a:r>
                    </a:p>
                    <a:p>
                      <a:pPr algn="ctr"/>
                      <a:r>
                        <a:rPr lang="en-US" sz="1400" dirty="0" smtClean="0"/>
                        <a:t>168 Institutions (5%)</a:t>
                      </a:r>
                    </a:p>
                    <a:p>
                      <a:pPr algn="ctr"/>
                      <a:r>
                        <a:rPr lang="en-US" sz="1400" dirty="0" smtClean="0"/>
                        <a:t>3,949,737 Students (21%)</a:t>
                      </a:r>
                    </a:p>
                    <a:p>
                      <a:pPr algn="ctr"/>
                      <a:endParaRPr lang="en-US" sz="1400" dirty="0"/>
                    </a:p>
                  </a:txBody>
                  <a:tcPr>
                    <a:solidFill>
                      <a:srgbClr val="D3D4D9"/>
                    </a:solidFill>
                  </a:tcPr>
                </a:tc>
                <a:tc>
                  <a:txBody>
                    <a:bodyPr/>
                    <a:lstStyle/>
                    <a:p>
                      <a:pPr algn="ctr"/>
                      <a:r>
                        <a:rPr lang="en-US" sz="1600" u="sng" dirty="0" smtClean="0"/>
                        <a:t>Research Universities </a:t>
                      </a:r>
                    </a:p>
                    <a:p>
                      <a:pPr algn="ctr"/>
                      <a:r>
                        <a:rPr lang="en-US" sz="1400" dirty="0" smtClean="0"/>
                        <a:t/>
                      </a:r>
                      <a:br>
                        <a:rPr lang="en-US" sz="1400" dirty="0" smtClean="0"/>
                      </a:br>
                      <a:r>
                        <a:rPr lang="en-US" sz="1400" dirty="0" smtClean="0"/>
                        <a:t>112 Institutions (4%)</a:t>
                      </a:r>
                    </a:p>
                    <a:p>
                      <a:pPr algn="ctr"/>
                      <a:r>
                        <a:rPr lang="en-US" sz="1400" dirty="0" smtClean="0"/>
                        <a:t>1,617,918  Students (8%)</a:t>
                      </a:r>
                    </a:p>
                    <a:p>
                      <a:pPr algn="ctr"/>
                      <a:endParaRPr lang="en-US" sz="1400" dirty="0"/>
                    </a:p>
                  </a:txBody>
                  <a:tcPr>
                    <a:solidFill>
                      <a:srgbClr val="D3D4D9"/>
                    </a:solidFill>
                  </a:tcPr>
                </a:tc>
              </a:tr>
            </a:tbl>
          </a:graphicData>
        </a:graphic>
      </p:graphicFrame>
      <p:sp>
        <p:nvSpPr>
          <p:cNvPr id="6" name="Text Box 49"/>
          <p:cNvSpPr txBox="1">
            <a:spLocks noChangeArrowheads="1"/>
          </p:cNvSpPr>
          <p:nvPr/>
        </p:nvSpPr>
        <p:spPr bwMode="auto">
          <a:xfrm>
            <a:off x="5791200" y="5716153"/>
            <a:ext cx="33528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50" b="0" dirty="0">
                <a:latin typeface="Times" pitchFamily="18" charset="0"/>
              </a:rPr>
              <a:t>Source: Department of Education, </a:t>
            </a:r>
            <a:r>
              <a:rPr lang="en-US" sz="1050" b="0" dirty="0" smtClean="0">
                <a:latin typeface="Times" pitchFamily="18" charset="0"/>
              </a:rPr>
              <a:t>IPEDS 2010</a:t>
            </a:r>
            <a:endParaRPr lang="en-US" sz="1050" b="0" dirty="0">
              <a:latin typeface="Times" pitchFamily="18" charset="0"/>
            </a:endParaRPr>
          </a:p>
        </p:txBody>
      </p:sp>
    </p:spTree>
    <p:extLst>
      <p:ext uri="{BB962C8B-B14F-4D97-AF65-F5344CB8AC3E}">
        <p14:creationId xmlns:p14="http://schemas.microsoft.com/office/powerpoint/2010/main" val="1694195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4294967295"/>
            <p:extLst>
              <p:ext uri="{D42A27DB-BD31-4B8C-83A1-F6EECF244321}">
                <p14:modId xmlns:p14="http://schemas.microsoft.com/office/powerpoint/2010/main" val="3800720712"/>
              </p:ext>
            </p:extLst>
          </p:nvPr>
        </p:nvGraphicFramePr>
        <p:xfrm>
          <a:off x="609600" y="1752600"/>
          <a:ext cx="8534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64029" y="990600"/>
            <a:ext cx="8077200" cy="830997"/>
          </a:xfrm>
          <a:prstGeom prst="rect">
            <a:avLst/>
          </a:prstGeom>
          <a:noFill/>
        </p:spPr>
        <p:txBody>
          <a:bodyPr wrap="square" rtlCol="0">
            <a:spAutoFit/>
          </a:bodyPr>
          <a:lstStyle/>
          <a:p>
            <a:pPr lvl="0" algn="ctr"/>
            <a:r>
              <a:rPr lang="en-US" b="1" dirty="0" smtClean="0"/>
              <a:t>Thinking Strategically </a:t>
            </a:r>
            <a:r>
              <a:rPr lang="en-US" dirty="0" smtClean="0"/>
              <a:t>about the U.S. Approach to Internationalization and Student Global Learning</a:t>
            </a:r>
          </a:p>
        </p:txBody>
      </p:sp>
    </p:spTree>
    <p:extLst>
      <p:ext uri="{BB962C8B-B14F-4D97-AF65-F5344CB8AC3E}">
        <p14:creationId xmlns:p14="http://schemas.microsoft.com/office/powerpoint/2010/main" val="2349064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a:xfrm>
            <a:off x="381000" y="457200"/>
            <a:ext cx="8229600" cy="838200"/>
          </a:xfrm>
        </p:spPr>
        <p:txBody>
          <a:bodyPr/>
          <a:lstStyle/>
          <a:p>
            <a:r>
              <a:rPr lang="en-US" sz="3200" b="1" dirty="0" smtClean="0">
                <a:solidFill>
                  <a:schemeClr val="tx1"/>
                </a:solidFill>
              </a:rPr>
              <a:t>The CIGE Model for </a:t>
            </a:r>
            <a:br>
              <a:rPr lang="en-US" sz="3200" b="1" dirty="0" smtClean="0">
                <a:solidFill>
                  <a:schemeClr val="tx1"/>
                </a:solidFill>
              </a:rPr>
            </a:br>
            <a:r>
              <a:rPr lang="en-US" sz="3200" b="1" dirty="0" smtClean="0">
                <a:solidFill>
                  <a:schemeClr val="tx1"/>
                </a:solidFill>
              </a:rPr>
              <a:t>Comprehensive Internationalization</a:t>
            </a:r>
          </a:p>
        </p:txBody>
      </p:sp>
      <p:pic>
        <p:nvPicPr>
          <p:cNvPr id="409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95718"/>
            <a:ext cx="8153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953000"/>
            <a:ext cx="37401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26" y="1555442"/>
            <a:ext cx="8999088" cy="425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674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2628900" y="1676400"/>
            <a:ext cx="6477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50000"/>
              </a:spcBef>
              <a:buSzPct val="120000"/>
              <a:buFontTx/>
              <a:buChar char="•"/>
            </a:pPr>
            <a:r>
              <a:rPr lang="en-US" dirty="0">
                <a:latin typeface="Helvetica" pitchFamily="34" charset="0"/>
              </a:rPr>
              <a:t>Survey administered in</a:t>
            </a:r>
            <a:r>
              <a:rPr lang="en-US" b="1" dirty="0">
                <a:latin typeface="Helvetica" pitchFamily="34" charset="0"/>
              </a:rPr>
              <a:t> </a:t>
            </a:r>
            <a:r>
              <a:rPr lang="en-US" dirty="0">
                <a:latin typeface="Helvetica" pitchFamily="34" charset="0"/>
              </a:rPr>
              <a:t>2001, 2006 &amp; 2011</a:t>
            </a:r>
          </a:p>
          <a:p>
            <a:pPr marL="342900" indent="-342900">
              <a:spcBef>
                <a:spcPct val="50000"/>
              </a:spcBef>
              <a:buSzPct val="120000"/>
              <a:buFontTx/>
              <a:buChar char="•"/>
            </a:pPr>
            <a:r>
              <a:rPr lang="en-US" dirty="0">
                <a:latin typeface="Helvetica" pitchFamily="34" charset="0"/>
              </a:rPr>
              <a:t>Between 750 and 1050 respondents </a:t>
            </a:r>
            <a:br>
              <a:rPr lang="en-US" dirty="0">
                <a:latin typeface="Helvetica" pitchFamily="34" charset="0"/>
              </a:rPr>
            </a:br>
            <a:r>
              <a:rPr lang="en-US" dirty="0">
                <a:latin typeface="Helvetica" pitchFamily="34" charset="0"/>
              </a:rPr>
              <a:t>(31-50% response rate)</a:t>
            </a:r>
          </a:p>
          <a:p>
            <a:pPr marL="342900" indent="-342900">
              <a:spcBef>
                <a:spcPct val="50000"/>
              </a:spcBef>
              <a:buSzPct val="120000"/>
              <a:buFontTx/>
              <a:buChar char="•"/>
            </a:pPr>
            <a:r>
              <a:rPr lang="en-US" dirty="0">
                <a:latin typeface="Helvetica" pitchFamily="34" charset="0"/>
              </a:rPr>
              <a:t>Includes a range of institution </a:t>
            </a:r>
            <a:r>
              <a:rPr lang="en-US" dirty="0" smtClean="0">
                <a:latin typeface="Helvetica" pitchFamily="34" charset="0"/>
              </a:rPr>
              <a:t>types:</a:t>
            </a:r>
          </a:p>
          <a:p>
            <a:pPr marL="800100" lvl="1" indent="-342900">
              <a:spcBef>
                <a:spcPts val="0"/>
              </a:spcBef>
              <a:buSzPct val="120000"/>
              <a:buFont typeface="Helvetica" pitchFamily="34" charset="0"/>
              <a:buChar char="-"/>
            </a:pPr>
            <a:r>
              <a:rPr lang="en-US" sz="1800" dirty="0" smtClean="0">
                <a:latin typeface="Helvetica" pitchFamily="34" charset="0"/>
              </a:rPr>
              <a:t>Associates </a:t>
            </a:r>
            <a:r>
              <a:rPr lang="en-US" sz="1800" dirty="0">
                <a:latin typeface="Helvetica" pitchFamily="34" charset="0"/>
              </a:rPr>
              <a:t>(community </a:t>
            </a:r>
            <a:r>
              <a:rPr lang="en-US" sz="1800" dirty="0" smtClean="0">
                <a:latin typeface="Helvetica" pitchFamily="34" charset="0"/>
              </a:rPr>
              <a:t>colleges)</a:t>
            </a:r>
          </a:p>
          <a:p>
            <a:pPr marL="800100" lvl="1" indent="-342900">
              <a:spcBef>
                <a:spcPts val="0"/>
              </a:spcBef>
              <a:buSzPct val="120000"/>
              <a:buFont typeface="Helvetica" pitchFamily="34" charset="0"/>
              <a:buChar char="-"/>
            </a:pPr>
            <a:r>
              <a:rPr lang="en-US" sz="1800" dirty="0" smtClean="0">
                <a:latin typeface="Helvetica" pitchFamily="34" charset="0"/>
              </a:rPr>
              <a:t>Baccalaureate </a:t>
            </a:r>
            <a:r>
              <a:rPr lang="en-US" sz="1800" dirty="0">
                <a:latin typeface="Helvetica" pitchFamily="34" charset="0"/>
              </a:rPr>
              <a:t>(4-year liberal </a:t>
            </a:r>
            <a:r>
              <a:rPr lang="en-US" sz="1800" dirty="0" smtClean="0">
                <a:latin typeface="Helvetica" pitchFamily="34" charset="0"/>
              </a:rPr>
              <a:t>arts)</a:t>
            </a:r>
          </a:p>
          <a:p>
            <a:pPr marL="800100" lvl="1" indent="-342900">
              <a:spcBef>
                <a:spcPts val="0"/>
              </a:spcBef>
              <a:buSzPct val="120000"/>
              <a:buFont typeface="Helvetica" pitchFamily="34" charset="0"/>
              <a:buChar char="-"/>
            </a:pPr>
            <a:r>
              <a:rPr lang="en-US" sz="1800" dirty="0" smtClean="0">
                <a:latin typeface="Helvetica" pitchFamily="34" charset="0"/>
              </a:rPr>
              <a:t>Master’s</a:t>
            </a:r>
          </a:p>
          <a:p>
            <a:pPr marL="800100" lvl="1" indent="-342900">
              <a:spcBef>
                <a:spcPts val="0"/>
              </a:spcBef>
              <a:buSzPct val="120000"/>
              <a:buFont typeface="Helvetica" pitchFamily="34" charset="0"/>
              <a:buChar char="-"/>
            </a:pPr>
            <a:r>
              <a:rPr lang="en-US" sz="1800" dirty="0" smtClean="0">
                <a:latin typeface="Helvetica" pitchFamily="34" charset="0"/>
              </a:rPr>
              <a:t>Doctoral </a:t>
            </a:r>
          </a:p>
          <a:p>
            <a:pPr marL="800100" lvl="1" indent="-342900">
              <a:spcBef>
                <a:spcPts val="0"/>
              </a:spcBef>
              <a:buSzPct val="120000"/>
              <a:buFont typeface="Helvetica" pitchFamily="34" charset="0"/>
              <a:buChar char="-"/>
            </a:pPr>
            <a:r>
              <a:rPr lang="en-US" sz="1800" dirty="0" smtClean="0">
                <a:latin typeface="Helvetica" pitchFamily="34" charset="0"/>
              </a:rPr>
              <a:t>“</a:t>
            </a:r>
            <a:r>
              <a:rPr lang="en-US" sz="1800" dirty="0">
                <a:latin typeface="Helvetica" pitchFamily="34" charset="0"/>
              </a:rPr>
              <a:t>Special focus” added in 2011</a:t>
            </a:r>
          </a:p>
          <a:p>
            <a:pPr marL="342900" indent="-342900">
              <a:spcBef>
                <a:spcPct val="50000"/>
              </a:spcBef>
              <a:buSzPct val="120000"/>
              <a:buFontTx/>
              <a:buChar char="•"/>
            </a:pPr>
            <a:r>
              <a:rPr lang="en-US" dirty="0">
                <a:latin typeface="Helvetica" pitchFamily="34" charset="0"/>
              </a:rPr>
              <a:t>Sent to Senior International Officer (SIO)</a:t>
            </a:r>
          </a:p>
        </p:txBody>
      </p:sp>
      <p:graphicFrame>
        <p:nvGraphicFramePr>
          <p:cNvPr id="3075" name="Object 4"/>
          <p:cNvGraphicFramePr>
            <a:graphicFrameLocks noChangeAspect="1"/>
          </p:cNvGraphicFramePr>
          <p:nvPr>
            <p:extLst>
              <p:ext uri="{D42A27DB-BD31-4B8C-83A1-F6EECF244321}">
                <p14:modId xmlns:p14="http://schemas.microsoft.com/office/powerpoint/2010/main" val="3485215021"/>
              </p:ext>
            </p:extLst>
          </p:nvPr>
        </p:nvGraphicFramePr>
        <p:xfrm>
          <a:off x="304800" y="2209800"/>
          <a:ext cx="2165350" cy="2819400"/>
        </p:xfrm>
        <a:graphic>
          <a:graphicData uri="http://schemas.openxmlformats.org/presentationml/2006/ole">
            <mc:AlternateContent xmlns:mc="http://schemas.openxmlformats.org/markup-compatibility/2006">
              <mc:Choice xmlns:v="urn:schemas-microsoft-com:vml" Requires="v">
                <p:oleObj spid="_x0000_s1032" name="Acrobat Document" r:id="rId4" imgW="5781609" imgH="7505395" progId="AcroExch.Document.7">
                  <p:embed/>
                </p:oleObj>
              </mc:Choice>
              <mc:Fallback>
                <p:oleObj name="Acrobat Document" r:id="rId4" imgW="5781609" imgH="7505395"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209800"/>
                        <a:ext cx="21653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Rectangle 5"/>
          <p:cNvSpPr>
            <a:spLocks noGrp="1" noChangeArrowheads="1"/>
          </p:cNvSpPr>
          <p:nvPr>
            <p:ph type="title"/>
          </p:nvPr>
        </p:nvSpPr>
        <p:spPr>
          <a:xfrm>
            <a:off x="0" y="533400"/>
            <a:ext cx="9144000" cy="838200"/>
          </a:xfrm>
        </p:spPr>
        <p:txBody>
          <a:bodyPr/>
          <a:lstStyle/>
          <a:p>
            <a:r>
              <a:rPr lang="en-US" sz="3200" b="1" dirty="0" smtClean="0"/>
              <a:t>10 Years of Mapping Internationalization</a:t>
            </a:r>
          </a:p>
        </p:txBody>
      </p:sp>
    </p:spTree>
    <p:extLst>
      <p:ext uri="{BB962C8B-B14F-4D97-AF65-F5344CB8AC3E}">
        <p14:creationId xmlns:p14="http://schemas.microsoft.com/office/powerpoint/2010/main" val="4008686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381000" y="457200"/>
            <a:ext cx="8229600" cy="838200"/>
          </a:xfrm>
        </p:spPr>
        <p:txBody>
          <a:bodyPr/>
          <a:lstStyle/>
          <a:p>
            <a:r>
              <a:rPr lang="en-US" sz="3200" b="1" smtClean="0"/>
              <a:t>Key Findings</a:t>
            </a:r>
          </a:p>
        </p:txBody>
      </p:sp>
      <p:sp>
        <p:nvSpPr>
          <p:cNvPr id="5" name="Content Placeholder 4"/>
          <p:cNvSpPr>
            <a:spLocks noGrp="1"/>
          </p:cNvSpPr>
          <p:nvPr>
            <p:ph idx="1"/>
          </p:nvPr>
        </p:nvSpPr>
        <p:spPr>
          <a:xfrm>
            <a:off x="457200" y="1676400"/>
            <a:ext cx="8229600" cy="4221163"/>
          </a:xfrm>
        </p:spPr>
        <p:txBody>
          <a:bodyPr/>
          <a:lstStyle/>
          <a:p>
            <a:r>
              <a:rPr lang="en-US" sz="2400" dirty="0" smtClean="0"/>
              <a:t>Majority of institutions report that </a:t>
            </a:r>
            <a:r>
              <a:rPr lang="en-US" sz="2400" b="1" dirty="0" smtClean="0"/>
              <a:t>internationalization has accelerated</a:t>
            </a:r>
            <a:r>
              <a:rPr lang="en-US" sz="2400" dirty="0" smtClean="0"/>
              <a:t> (93% doctoral, 84% master’s, 78% baccalaureate, ~50% two year colleges and special focus institutions). </a:t>
            </a:r>
            <a:br>
              <a:rPr lang="en-US" sz="2400" dirty="0" smtClean="0"/>
            </a:br>
            <a:endParaRPr lang="en-US" sz="2400" dirty="0" smtClean="0"/>
          </a:p>
          <a:p>
            <a:r>
              <a:rPr lang="en-US" sz="2400" dirty="0" smtClean="0"/>
              <a:t>Among institutions with an accelerated focus:</a:t>
            </a:r>
            <a:endParaRPr lang="en-US" sz="2400" dirty="0"/>
          </a:p>
          <a:p>
            <a:pPr lvl="1"/>
            <a:r>
              <a:rPr lang="en-US" sz="2000" b="1" dirty="0"/>
              <a:t>P</a:t>
            </a:r>
            <a:r>
              <a:rPr lang="en-US" sz="2000" b="1" dirty="0" smtClean="0"/>
              <a:t>resident/CEO</a:t>
            </a:r>
            <a:r>
              <a:rPr lang="en-US" sz="2000" dirty="0" smtClean="0"/>
              <a:t> seen as most common catalyst for spurring internationalization.</a:t>
            </a:r>
          </a:p>
          <a:p>
            <a:pPr lvl="1"/>
            <a:r>
              <a:rPr lang="en-US" sz="2000" b="1" dirty="0" smtClean="0"/>
              <a:t>Funding for internationalization </a:t>
            </a:r>
            <a:r>
              <a:rPr lang="en-US" sz="2000" dirty="0" smtClean="0"/>
              <a:t>has increased (47%) or remained steady (27%).</a:t>
            </a:r>
          </a:p>
        </p:txBody>
      </p:sp>
    </p:spTree>
    <p:extLst>
      <p:ext uri="{BB962C8B-B14F-4D97-AF65-F5344CB8AC3E}">
        <p14:creationId xmlns:p14="http://schemas.microsoft.com/office/powerpoint/2010/main" val="1306857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sz="3200" b="1" smtClean="0"/>
              <a:t>Area of Progress #1: </a:t>
            </a:r>
            <a:br>
              <a:rPr lang="en-US" sz="3200" b="1" smtClean="0"/>
            </a:br>
            <a:r>
              <a:rPr lang="en-US" sz="3200" b="1" smtClean="0"/>
              <a:t>Assessment of Internationalization</a:t>
            </a:r>
          </a:p>
        </p:txBody>
      </p:sp>
      <p:sp>
        <p:nvSpPr>
          <p:cNvPr id="7171" name="Content Placeholder 4"/>
          <p:cNvSpPr>
            <a:spLocks noGrp="1"/>
          </p:cNvSpPr>
          <p:nvPr>
            <p:ph idx="1"/>
          </p:nvPr>
        </p:nvSpPr>
        <p:spPr>
          <a:xfrm>
            <a:off x="381000" y="2209800"/>
            <a:ext cx="8229600" cy="4221163"/>
          </a:xfrm>
        </p:spPr>
        <p:txBody>
          <a:bodyPr/>
          <a:lstStyle/>
          <a:p>
            <a:pPr marL="342000" indent="-342000"/>
            <a:r>
              <a:rPr lang="en-US" sz="2400" dirty="0" smtClean="0"/>
              <a:t>37% of institutions have </a:t>
            </a:r>
            <a:r>
              <a:rPr lang="en-US" sz="2400" b="1" dirty="0" smtClean="0"/>
              <a:t>formally assessed</a:t>
            </a:r>
            <a:r>
              <a:rPr lang="en-US" sz="2400" dirty="0" smtClean="0"/>
              <a:t> the impact or progress of internationalization.</a:t>
            </a:r>
          </a:p>
          <a:p>
            <a:pPr marL="741600" lvl="1"/>
            <a:r>
              <a:rPr lang="en-US" sz="2000" dirty="0" smtClean="0"/>
              <a:t>Up from 30% in 2006</a:t>
            </a:r>
            <a:br>
              <a:rPr lang="en-US" sz="2000" dirty="0" smtClean="0"/>
            </a:br>
            <a:endParaRPr lang="en-US" sz="2000" dirty="0" smtClean="0"/>
          </a:p>
          <a:p>
            <a:pPr marL="342000" indent="-342000"/>
            <a:r>
              <a:rPr lang="en-US" sz="2400" dirty="0" smtClean="0"/>
              <a:t>55% have developed specific international/global </a:t>
            </a:r>
            <a:r>
              <a:rPr lang="en-US" sz="2400" b="1" dirty="0" smtClean="0"/>
              <a:t>student learning outcomes</a:t>
            </a:r>
            <a:r>
              <a:rPr lang="en-US" sz="2400" dirty="0" smtClean="0"/>
              <a:t>.</a:t>
            </a:r>
          </a:p>
          <a:p>
            <a:pPr marL="741600" lvl="1" indent="-284400"/>
            <a:r>
              <a:rPr lang="en-US" sz="2000" dirty="0" smtClean="0"/>
              <a:t>Up by 10 percentage points since 2006</a:t>
            </a:r>
          </a:p>
          <a:p>
            <a:pPr marL="0" indent="0"/>
            <a:endParaRPr lang="en-US" sz="2000" dirty="0" smtClean="0"/>
          </a:p>
        </p:txBody>
      </p:sp>
    </p:spTree>
    <p:extLst>
      <p:ext uri="{BB962C8B-B14F-4D97-AF65-F5344CB8AC3E}">
        <p14:creationId xmlns:p14="http://schemas.microsoft.com/office/powerpoint/2010/main" val="3650076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r>
              <a:rPr lang="en-US" sz="3200" b="1" smtClean="0"/>
              <a:t>Area of Progress # 2: </a:t>
            </a:r>
            <a:br>
              <a:rPr lang="en-US" sz="3200" b="1" smtClean="0"/>
            </a:br>
            <a:r>
              <a:rPr lang="en-US" sz="3200" b="1" smtClean="0"/>
              <a:t>Faculty Hiring</a:t>
            </a:r>
          </a:p>
        </p:txBody>
      </p:sp>
      <p:sp>
        <p:nvSpPr>
          <p:cNvPr id="8195" name="Content Placeholder 4"/>
          <p:cNvSpPr>
            <a:spLocks noGrp="1"/>
          </p:cNvSpPr>
          <p:nvPr>
            <p:ph idx="1"/>
          </p:nvPr>
        </p:nvSpPr>
        <p:spPr>
          <a:xfrm>
            <a:off x="685800" y="2286000"/>
            <a:ext cx="7772400" cy="4114800"/>
          </a:xfrm>
        </p:spPr>
        <p:txBody>
          <a:bodyPr/>
          <a:lstStyle/>
          <a:p>
            <a:pPr marL="342000" indent="-342000"/>
            <a:r>
              <a:rPr lang="en-US" sz="2800" dirty="0" smtClean="0"/>
              <a:t>68% of institutions are considering international background, experience, and interests in hiring faculty in fields that are not explicitly international or global. </a:t>
            </a:r>
            <a:br>
              <a:rPr lang="en-US" sz="2800" dirty="0" smtClean="0"/>
            </a:br>
            <a:endParaRPr lang="en-US" sz="2800" dirty="0" smtClean="0"/>
          </a:p>
          <a:p>
            <a:pPr lvl="1"/>
            <a:r>
              <a:rPr lang="en-US" sz="2400" dirty="0" smtClean="0"/>
              <a:t>Up sharply from 32% in 2006</a:t>
            </a:r>
          </a:p>
        </p:txBody>
      </p:sp>
    </p:spTree>
    <p:extLst>
      <p:ext uri="{BB962C8B-B14F-4D97-AF65-F5344CB8AC3E}">
        <p14:creationId xmlns:p14="http://schemas.microsoft.com/office/powerpoint/2010/main" val="582530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TotalTime>
  <Words>1559</Words>
  <Application>Microsoft Office PowerPoint</Application>
  <PresentationFormat>On-screen Show (4:3)</PresentationFormat>
  <Paragraphs>264</Paragraphs>
  <Slides>27</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Blank Presentation</vt:lpstr>
      <vt:lpstr>Acrobat Document</vt:lpstr>
      <vt:lpstr>PowerPoint Presentation</vt:lpstr>
      <vt:lpstr>Overview of U.S. Higher Education</vt:lpstr>
      <vt:lpstr>Distribution of U.S. Higher Education by Sector</vt:lpstr>
      <vt:lpstr>PowerPoint Presentation</vt:lpstr>
      <vt:lpstr>The CIGE Model for  Comprehensive Internationalization</vt:lpstr>
      <vt:lpstr>10 Years of Mapping Internationalization</vt:lpstr>
      <vt:lpstr>Key Findings</vt:lpstr>
      <vt:lpstr>Area of Progress #1:  Assessment of Internationalization</vt:lpstr>
      <vt:lpstr>Area of Progress # 2:  Faculty Hiring</vt:lpstr>
      <vt:lpstr>Area of Progress # 3:  Student Mobility</vt:lpstr>
      <vt:lpstr>Reality Check #1:  Faculty Support</vt:lpstr>
      <vt:lpstr>Reality Check # 2:  Curriculum</vt:lpstr>
      <vt:lpstr>Reality Check # 3: Support for International Students</vt:lpstr>
      <vt:lpstr>ACE Programming to Assist U.S. Higher Education Achieve Comprehensive Internationalization</vt:lpstr>
      <vt:lpstr>ACE’s Internationalization Laboratory</vt:lpstr>
      <vt:lpstr>Organization of the Lab</vt:lpstr>
      <vt:lpstr>On-campus Work of the Lab</vt:lpstr>
      <vt:lpstr>Internationalization Review</vt:lpstr>
      <vt:lpstr>What does articulating global learning goals add to the review process?</vt:lpstr>
      <vt:lpstr>Basic Questions for Articulating Student Global Learning Goals</vt:lpstr>
      <vt:lpstr>Elements of an Internationalization Strategic Plan</vt:lpstr>
      <vt:lpstr>Comprehensive Internationalization is not just “What are we doing?”</vt:lpstr>
      <vt:lpstr>Comprehensive internationalization answers “Why are we doing this?”</vt:lpstr>
      <vt:lpstr>Leadership Network for International Education</vt:lpstr>
      <vt:lpstr>The ACE Internationalization Collaborative</vt:lpstr>
      <vt:lpstr>Further ACE Web Resources on Comprehensive Internationalization</vt:lpstr>
      <vt:lpstr>PowerPoint Presentation</vt:lpstr>
    </vt:vector>
  </TitlesOfParts>
  <Company>ACE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ITS ACE</dc:creator>
  <cp:lastModifiedBy>Hill, Barbara</cp:lastModifiedBy>
  <cp:revision>88</cp:revision>
  <cp:lastPrinted>2013-03-14T19:59:52Z</cp:lastPrinted>
  <dcterms:created xsi:type="dcterms:W3CDTF">2012-03-27T16:39:40Z</dcterms:created>
  <dcterms:modified xsi:type="dcterms:W3CDTF">2013-03-14T20:30:07Z</dcterms:modified>
</cp:coreProperties>
</file>