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4" r:id="rId3"/>
    <p:sldId id="266" r:id="rId4"/>
    <p:sldId id="270" r:id="rId5"/>
    <p:sldId id="267" r:id="rId6"/>
    <p:sldId id="26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0992" autoAdjust="0"/>
  </p:normalViewPr>
  <p:slideViewPr>
    <p:cSldViewPr>
      <p:cViewPr>
        <p:scale>
          <a:sx n="66" d="100"/>
          <a:sy n="66" d="100"/>
        </p:scale>
        <p:origin x="-149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956328375619713"/>
          <c:y val="7.0295758051932819E-2"/>
          <c:w val="0.58849227179935837"/>
          <c:h val="0.7847282445746904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Total!$F$20</c:f>
              <c:strCache>
                <c:ptCount val="1"/>
                <c:pt idx="0">
                  <c:v>Government or external stakeholders</c:v>
                </c:pt>
              </c:strCache>
            </c:strRef>
          </c:tx>
          <c:invertIfNegative val="0"/>
          <c:cat>
            <c:strRef>
              <c:f>Total!$E$21:$E$31</c:f>
              <c:strCache>
                <c:ptCount val="11"/>
                <c:pt idx="0">
                  <c:v>Choosing new faculty</c:v>
                </c:pt>
                <c:pt idx="1">
                  <c:v>Making faculty promotion and tenure decisions</c:v>
                </c:pt>
                <c:pt idx="2">
                  <c:v>Setting admission standards for undergraduate students</c:v>
                </c:pt>
                <c:pt idx="3">
                  <c:v>Determining the overall teaching load of faculty</c:v>
                </c:pt>
                <c:pt idx="4">
                  <c:v>Approving new academic programs</c:v>
                </c:pt>
                <c:pt idx="5">
                  <c:v>Selecting key administrators</c:v>
                </c:pt>
                <c:pt idx="6">
                  <c:v>Setting internal research priorities</c:v>
                </c:pt>
                <c:pt idx="7">
                  <c:v>Evaluating research</c:v>
                </c:pt>
                <c:pt idx="8">
                  <c:v>Evaluating teaching</c:v>
                </c:pt>
                <c:pt idx="9">
                  <c:v>Determining budget priorities</c:v>
                </c:pt>
                <c:pt idx="10">
                  <c:v>Establishing international linkages</c:v>
                </c:pt>
              </c:strCache>
            </c:strRef>
          </c:cat>
          <c:val>
            <c:numRef>
              <c:f>Total!$F$21:$F$31</c:f>
              <c:numCache>
                <c:formatCode>####.0</c:formatCode>
                <c:ptCount val="11"/>
                <c:pt idx="0">
                  <c:v>0.20491803278688525</c:v>
                </c:pt>
                <c:pt idx="1">
                  <c:v>0.31185031185031187</c:v>
                </c:pt>
                <c:pt idx="2">
                  <c:v>0.21691973969631237</c:v>
                </c:pt>
                <c:pt idx="3">
                  <c:v>0.10638297872340426</c:v>
                </c:pt>
                <c:pt idx="4">
                  <c:v>1.9801980198019802</c:v>
                </c:pt>
                <c:pt idx="5">
                  <c:v>2.1505376344086025</c:v>
                </c:pt>
                <c:pt idx="7">
                  <c:v>3.229398663697105</c:v>
                </c:pt>
                <c:pt idx="8">
                  <c:v>2.3102310231023102</c:v>
                </c:pt>
                <c:pt idx="9">
                  <c:v>0.31779661016949157</c:v>
                </c:pt>
                <c:pt idx="10">
                  <c:v>1.3468013468013467</c:v>
                </c:pt>
              </c:numCache>
            </c:numRef>
          </c:val>
        </c:ser>
        <c:ser>
          <c:idx val="1"/>
          <c:order val="1"/>
          <c:tx>
            <c:strRef>
              <c:f>Total!$G$20</c:f>
              <c:strCache>
                <c:ptCount val="1"/>
                <c:pt idx="0">
                  <c:v>Institutional managers</c:v>
                </c:pt>
              </c:strCache>
            </c:strRef>
          </c:tx>
          <c:invertIfNegative val="0"/>
          <c:cat>
            <c:strRef>
              <c:f>Total!$E$21:$E$31</c:f>
              <c:strCache>
                <c:ptCount val="11"/>
                <c:pt idx="0">
                  <c:v>Choosing new faculty</c:v>
                </c:pt>
                <c:pt idx="1">
                  <c:v>Making faculty promotion and tenure decisions</c:v>
                </c:pt>
                <c:pt idx="2">
                  <c:v>Setting admission standards for undergraduate students</c:v>
                </c:pt>
                <c:pt idx="3">
                  <c:v>Determining the overall teaching load of faculty</c:v>
                </c:pt>
                <c:pt idx="4">
                  <c:v>Approving new academic programs</c:v>
                </c:pt>
                <c:pt idx="5">
                  <c:v>Selecting key administrators</c:v>
                </c:pt>
                <c:pt idx="6">
                  <c:v>Setting internal research priorities</c:v>
                </c:pt>
                <c:pt idx="7">
                  <c:v>Evaluating research</c:v>
                </c:pt>
                <c:pt idx="8">
                  <c:v>Evaluating teaching</c:v>
                </c:pt>
                <c:pt idx="9">
                  <c:v>Determining budget priorities</c:v>
                </c:pt>
                <c:pt idx="10">
                  <c:v>Establishing international linkages</c:v>
                </c:pt>
              </c:strCache>
            </c:strRef>
          </c:cat>
          <c:val>
            <c:numRef>
              <c:f>Total!$G$21:$G$31</c:f>
              <c:numCache>
                <c:formatCode>####.0</c:formatCode>
                <c:ptCount val="11"/>
                <c:pt idx="0">
                  <c:v>7.581967213114754</c:v>
                </c:pt>
                <c:pt idx="1">
                  <c:v>13.097713097713099</c:v>
                </c:pt>
                <c:pt idx="2">
                  <c:v>18.980477223427332</c:v>
                </c:pt>
                <c:pt idx="3">
                  <c:v>16.808510638297872</c:v>
                </c:pt>
                <c:pt idx="4">
                  <c:v>20.902090209020901</c:v>
                </c:pt>
                <c:pt idx="5">
                  <c:v>26.881720430107524</c:v>
                </c:pt>
                <c:pt idx="6">
                  <c:v>33.865450399087798</c:v>
                </c:pt>
                <c:pt idx="7">
                  <c:v>27.171492204899778</c:v>
                </c:pt>
                <c:pt idx="8">
                  <c:v>25.412541254125415</c:v>
                </c:pt>
                <c:pt idx="9">
                  <c:v>40.254237288135592</c:v>
                </c:pt>
                <c:pt idx="10">
                  <c:v>45.005611672278341</c:v>
                </c:pt>
              </c:numCache>
            </c:numRef>
          </c:val>
        </c:ser>
        <c:ser>
          <c:idx val="2"/>
          <c:order val="2"/>
          <c:tx>
            <c:strRef>
              <c:f>Total!$H$20</c:f>
              <c:strCache>
                <c:ptCount val="1"/>
                <c:pt idx="0">
                  <c:v>Academic Unit managers</c:v>
                </c:pt>
              </c:strCache>
            </c:strRef>
          </c:tx>
          <c:invertIfNegative val="0"/>
          <c:cat>
            <c:strRef>
              <c:f>Total!$E$21:$E$31</c:f>
              <c:strCache>
                <c:ptCount val="11"/>
                <c:pt idx="0">
                  <c:v>Choosing new faculty</c:v>
                </c:pt>
                <c:pt idx="1">
                  <c:v>Making faculty promotion and tenure decisions</c:v>
                </c:pt>
                <c:pt idx="2">
                  <c:v>Setting admission standards for undergraduate students</c:v>
                </c:pt>
                <c:pt idx="3">
                  <c:v>Determining the overall teaching load of faculty</c:v>
                </c:pt>
                <c:pt idx="4">
                  <c:v>Approving new academic programs</c:v>
                </c:pt>
                <c:pt idx="5">
                  <c:v>Selecting key administrators</c:v>
                </c:pt>
                <c:pt idx="6">
                  <c:v>Setting internal research priorities</c:v>
                </c:pt>
                <c:pt idx="7">
                  <c:v>Evaluating research</c:v>
                </c:pt>
                <c:pt idx="8">
                  <c:v>Evaluating teaching</c:v>
                </c:pt>
                <c:pt idx="9">
                  <c:v>Determining budget priorities</c:v>
                </c:pt>
                <c:pt idx="10">
                  <c:v>Establishing international linkages</c:v>
                </c:pt>
              </c:strCache>
            </c:strRef>
          </c:cat>
          <c:val>
            <c:numRef>
              <c:f>Total!$H$21:$H$31</c:f>
              <c:numCache>
                <c:formatCode>####.0</c:formatCode>
                <c:ptCount val="11"/>
                <c:pt idx="0">
                  <c:v>5.3278688524590159</c:v>
                </c:pt>
                <c:pt idx="1">
                  <c:v>5.8212058212058215</c:v>
                </c:pt>
                <c:pt idx="2">
                  <c:v>11.388286334056399</c:v>
                </c:pt>
                <c:pt idx="3">
                  <c:v>16.808510638297872</c:v>
                </c:pt>
                <c:pt idx="4">
                  <c:v>14.521452145214523</c:v>
                </c:pt>
                <c:pt idx="5">
                  <c:v>13.978494623655912</c:v>
                </c:pt>
                <c:pt idx="6">
                  <c:v>16.875712656784494</c:v>
                </c:pt>
                <c:pt idx="7">
                  <c:v>27.282850779510021</c:v>
                </c:pt>
                <c:pt idx="8">
                  <c:v>26.292629262926294</c:v>
                </c:pt>
                <c:pt idx="9">
                  <c:v>19.809322033898304</c:v>
                </c:pt>
                <c:pt idx="10">
                  <c:v>16.273849607182942</c:v>
                </c:pt>
              </c:numCache>
            </c:numRef>
          </c:val>
        </c:ser>
        <c:ser>
          <c:idx val="3"/>
          <c:order val="3"/>
          <c:tx>
            <c:strRef>
              <c:f>Total!$I$20</c:f>
              <c:strCache>
                <c:ptCount val="1"/>
                <c:pt idx="0">
                  <c:v>Faculty committees/boards</c:v>
                </c:pt>
              </c:strCache>
            </c:strRef>
          </c:tx>
          <c:invertIfNegative val="0"/>
          <c:cat>
            <c:strRef>
              <c:f>Total!$E$21:$E$31</c:f>
              <c:strCache>
                <c:ptCount val="11"/>
                <c:pt idx="0">
                  <c:v>Choosing new faculty</c:v>
                </c:pt>
                <c:pt idx="1">
                  <c:v>Making faculty promotion and tenure decisions</c:v>
                </c:pt>
                <c:pt idx="2">
                  <c:v>Setting admission standards for undergraduate students</c:v>
                </c:pt>
                <c:pt idx="3">
                  <c:v>Determining the overall teaching load of faculty</c:v>
                </c:pt>
                <c:pt idx="4">
                  <c:v>Approving new academic programs</c:v>
                </c:pt>
                <c:pt idx="5">
                  <c:v>Selecting key administrators</c:v>
                </c:pt>
                <c:pt idx="6">
                  <c:v>Setting internal research priorities</c:v>
                </c:pt>
                <c:pt idx="7">
                  <c:v>Evaluating research</c:v>
                </c:pt>
                <c:pt idx="8">
                  <c:v>Evaluating teaching</c:v>
                </c:pt>
                <c:pt idx="9">
                  <c:v>Determining budget priorities</c:v>
                </c:pt>
                <c:pt idx="10">
                  <c:v>Establishing international linkages</c:v>
                </c:pt>
              </c:strCache>
            </c:strRef>
          </c:cat>
          <c:val>
            <c:numRef>
              <c:f>Total!$I$21:$I$31</c:f>
              <c:numCache>
                <c:formatCode>####.0</c:formatCode>
                <c:ptCount val="11"/>
                <c:pt idx="0">
                  <c:v>82.889344262295083</c:v>
                </c:pt>
                <c:pt idx="1">
                  <c:v>78.690228690228693</c:v>
                </c:pt>
                <c:pt idx="2">
                  <c:v>67.245119305856832</c:v>
                </c:pt>
                <c:pt idx="3">
                  <c:v>46.595744680851062</c:v>
                </c:pt>
                <c:pt idx="4">
                  <c:v>59.185918591859185</c:v>
                </c:pt>
                <c:pt idx="5">
                  <c:v>50.645161290322584</c:v>
                </c:pt>
                <c:pt idx="6">
                  <c:v>26.339794754846068</c:v>
                </c:pt>
                <c:pt idx="7">
                  <c:v>27.839643652561247</c:v>
                </c:pt>
                <c:pt idx="8">
                  <c:v>31.353135313531354</c:v>
                </c:pt>
                <c:pt idx="9">
                  <c:v>38.347457627118644</c:v>
                </c:pt>
                <c:pt idx="10">
                  <c:v>25.589225589225588</c:v>
                </c:pt>
              </c:numCache>
            </c:numRef>
          </c:val>
        </c:ser>
        <c:ser>
          <c:idx val="4"/>
          <c:order val="4"/>
          <c:tx>
            <c:strRef>
              <c:f>Total!$J$20</c:f>
              <c:strCache>
                <c:ptCount val="1"/>
                <c:pt idx="0">
                  <c:v>Individual faculty</c:v>
                </c:pt>
              </c:strCache>
            </c:strRef>
          </c:tx>
          <c:invertIfNegative val="0"/>
          <c:cat>
            <c:strRef>
              <c:f>Total!$E$21:$E$31</c:f>
              <c:strCache>
                <c:ptCount val="11"/>
                <c:pt idx="0">
                  <c:v>Choosing new faculty</c:v>
                </c:pt>
                <c:pt idx="1">
                  <c:v>Making faculty promotion and tenure decisions</c:v>
                </c:pt>
                <c:pt idx="2">
                  <c:v>Setting admission standards for undergraduate students</c:v>
                </c:pt>
                <c:pt idx="3">
                  <c:v>Determining the overall teaching load of faculty</c:v>
                </c:pt>
                <c:pt idx="4">
                  <c:v>Approving new academic programs</c:v>
                </c:pt>
                <c:pt idx="5">
                  <c:v>Selecting key administrators</c:v>
                </c:pt>
                <c:pt idx="6">
                  <c:v>Setting internal research priorities</c:v>
                </c:pt>
                <c:pt idx="7">
                  <c:v>Evaluating research</c:v>
                </c:pt>
                <c:pt idx="8">
                  <c:v>Evaluating teaching</c:v>
                </c:pt>
                <c:pt idx="9">
                  <c:v>Determining budget priorities</c:v>
                </c:pt>
                <c:pt idx="10">
                  <c:v>Establishing international linkages</c:v>
                </c:pt>
              </c:strCache>
            </c:strRef>
          </c:cat>
          <c:val>
            <c:numRef>
              <c:f>Total!$J$21:$J$31</c:f>
              <c:numCache>
                <c:formatCode>####.0</c:formatCode>
                <c:ptCount val="11"/>
                <c:pt idx="0">
                  <c:v>3.9959016393442628</c:v>
                </c:pt>
                <c:pt idx="1">
                  <c:v>2.0790020790020791</c:v>
                </c:pt>
                <c:pt idx="2">
                  <c:v>2.1691973969631237</c:v>
                </c:pt>
                <c:pt idx="3">
                  <c:v>19.680851063829788</c:v>
                </c:pt>
                <c:pt idx="4">
                  <c:v>3.4103410341034106</c:v>
                </c:pt>
                <c:pt idx="5">
                  <c:v>6.3440860215053769</c:v>
                </c:pt>
                <c:pt idx="6">
                  <c:v>22.91904218928164</c:v>
                </c:pt>
                <c:pt idx="7">
                  <c:v>14.476614699331849</c:v>
                </c:pt>
                <c:pt idx="8">
                  <c:v>8.8008800880088014</c:v>
                </c:pt>
                <c:pt idx="9">
                  <c:v>1.2711864406779663</c:v>
                </c:pt>
                <c:pt idx="10">
                  <c:v>11.784511784511785</c:v>
                </c:pt>
              </c:numCache>
            </c:numRef>
          </c:val>
        </c:ser>
        <c:ser>
          <c:idx val="5"/>
          <c:order val="5"/>
          <c:tx>
            <c:strRef>
              <c:f>Total!$K$20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cat>
            <c:strRef>
              <c:f>Total!$E$21:$E$31</c:f>
              <c:strCache>
                <c:ptCount val="11"/>
                <c:pt idx="0">
                  <c:v>Choosing new faculty</c:v>
                </c:pt>
                <c:pt idx="1">
                  <c:v>Making faculty promotion and tenure decisions</c:v>
                </c:pt>
                <c:pt idx="2">
                  <c:v>Setting admission standards for undergraduate students</c:v>
                </c:pt>
                <c:pt idx="3">
                  <c:v>Determining the overall teaching load of faculty</c:v>
                </c:pt>
                <c:pt idx="4">
                  <c:v>Approving new academic programs</c:v>
                </c:pt>
                <c:pt idx="5">
                  <c:v>Selecting key administrators</c:v>
                </c:pt>
                <c:pt idx="6">
                  <c:v>Setting internal research priorities</c:v>
                </c:pt>
                <c:pt idx="7">
                  <c:v>Evaluating research</c:v>
                </c:pt>
                <c:pt idx="8">
                  <c:v>Evaluating teaching</c:v>
                </c:pt>
                <c:pt idx="9">
                  <c:v>Determining budget priorities</c:v>
                </c:pt>
                <c:pt idx="10">
                  <c:v>Establishing international linkages</c:v>
                </c:pt>
              </c:strCache>
            </c:strRef>
          </c:cat>
          <c:val>
            <c:numRef>
              <c:f>Total!$K$21:$K$31</c:f>
              <c:numCache>
                <c:formatCode>General</c:formatCode>
                <c:ptCount val="11"/>
                <c:pt idx="8" formatCode="####.0">
                  <c:v>5.8305830583058302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260288"/>
        <c:axId val="163261824"/>
      </c:barChart>
      <c:catAx>
        <c:axId val="163260288"/>
        <c:scaling>
          <c:orientation val="maxMin"/>
        </c:scaling>
        <c:delete val="0"/>
        <c:axPos val="l"/>
        <c:majorTickMark val="out"/>
        <c:minorTickMark val="none"/>
        <c:tickLblPos val="nextTo"/>
        <c:crossAx val="163261824"/>
        <c:crosses val="autoZero"/>
        <c:auto val="1"/>
        <c:lblAlgn val="ctr"/>
        <c:lblOffset val="100"/>
        <c:noMultiLvlLbl val="0"/>
      </c:catAx>
      <c:valAx>
        <c:axId val="16326182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163260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247DB-D57E-4234-AF2B-51F2D76743C0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6E460-2343-4712-8FC0-0DC381A31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67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DE8BB-3DC7-43F0-B211-D4CB256B3F3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E66C0-0826-4735-9165-B95DAC7D58F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07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82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0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26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2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8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06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95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63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24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4372-9D6E-42CC-B77D-FBF828EBE1D4}" type="datetimeFigureOut">
              <a:rPr kumimoji="1" lang="ja-JP" altLang="en-US" smtClean="0"/>
              <a:t>2013/3/17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7F46-7FFD-4EF5-9948-22B66AE58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mailto:yonezawa@gsid.nagoya-u.ac.j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396552" y="0"/>
            <a:ext cx="3096344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80528" y="2276872"/>
            <a:ext cx="9324528" cy="1470025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To be Strategic in Internationalization Strategy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en-US" altLang="ja-JP" sz="2700" dirty="0" smtClean="0"/>
              <a:t>in the context of Japan’s higher education</a:t>
            </a:r>
            <a:endParaRPr lang="en-US" altLang="ja-JP" sz="2400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872208"/>
          </a:xfrm>
        </p:spPr>
        <p:txBody>
          <a:bodyPr>
            <a:normAutofit fontScale="25000" lnSpcReduction="20000"/>
          </a:bodyPr>
          <a:lstStyle/>
          <a:p>
            <a:endParaRPr lang="en-US" altLang="ja-JP" sz="5100" dirty="0" smtClean="0">
              <a:solidFill>
                <a:schemeClr val="tx1"/>
              </a:solidFill>
            </a:endParaRPr>
          </a:p>
          <a:p>
            <a:r>
              <a:rPr kumimoji="1" lang="en-US" altLang="ja-JP" sz="9600" dirty="0" smtClean="0">
                <a:solidFill>
                  <a:schemeClr val="tx1"/>
                </a:solidFill>
              </a:rPr>
              <a:t>Akiyoshi Yonezawa, PhD</a:t>
            </a:r>
          </a:p>
          <a:p>
            <a:r>
              <a:rPr lang="en-US" altLang="ja-JP" sz="8000" u="sng" dirty="0" smtClean="0">
                <a:solidFill>
                  <a:schemeClr val="tx1"/>
                </a:solidFill>
                <a:hlinkClick r:id="rId4"/>
              </a:rPr>
              <a:t>yonezawa@gsid.nagoya-u.ac.jp</a:t>
            </a:r>
            <a:endParaRPr kumimoji="1" lang="en-US" altLang="ja-JP" sz="8000" u="sng" dirty="0" smtClean="0">
              <a:solidFill>
                <a:schemeClr val="tx1"/>
              </a:solidFill>
            </a:endParaRPr>
          </a:p>
          <a:p>
            <a:endParaRPr lang="en-US" altLang="ja-JP" sz="5600" dirty="0" smtClean="0">
              <a:solidFill>
                <a:schemeClr val="tx1"/>
              </a:solidFill>
            </a:endParaRPr>
          </a:p>
          <a:p>
            <a:r>
              <a:rPr lang="en-US" altLang="ja-JP" sz="7200" dirty="0" smtClean="0">
                <a:solidFill>
                  <a:schemeClr val="tx1"/>
                </a:solidFill>
              </a:rPr>
              <a:t>Graduate School of International Development (GSID)</a:t>
            </a:r>
          </a:p>
          <a:p>
            <a:r>
              <a:rPr lang="en-US" altLang="ja-JP" sz="7200" dirty="0" smtClean="0">
                <a:solidFill>
                  <a:schemeClr val="tx1"/>
                </a:solidFill>
              </a:rPr>
              <a:t>Nagoya University, Japan</a:t>
            </a:r>
          </a:p>
        </p:txBody>
      </p:sp>
      <p:pic>
        <p:nvPicPr>
          <p:cNvPr id="3074" name="Picture 2" descr="名古屋大学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61632" y="908720"/>
            <a:ext cx="2728864" cy="801242"/>
          </a:xfrm>
          <a:prstGeom prst="rect">
            <a:avLst/>
          </a:prstGeom>
          <a:noFill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56F-FBF1-4110-96C8-D5A46E83A4A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848872" cy="433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200" dirty="0" smtClean="0"/>
              <a:t>Importance of internationalization in future plan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6136" y="60932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Source: NIAD-UE (2013)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234888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u</a:t>
            </a:r>
            <a:r>
              <a:rPr kumimoji="1" lang="en-US" altLang="ja-JP" sz="1400" dirty="0" smtClean="0"/>
              <a:t>ndergraduate</a:t>
            </a:r>
          </a:p>
          <a:p>
            <a:r>
              <a:rPr lang="en-US" altLang="ja-JP" sz="1400" dirty="0" smtClean="0"/>
              <a:t>education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314096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postgraduate education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414907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research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42719" y="19888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National</a:t>
            </a:r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Local public</a:t>
            </a:r>
          </a:p>
          <a:p>
            <a:endParaRPr kumimoji="1" lang="en-US" altLang="ja-JP" sz="1200" dirty="0" smtClean="0"/>
          </a:p>
          <a:p>
            <a:r>
              <a:rPr kumimoji="1" lang="en-US" altLang="ja-JP" sz="1200" dirty="0" smtClean="0"/>
              <a:t>private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09358" y="141766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ym typeface="Wingdings" pitchFamily="2" charset="2"/>
              </a:rPr>
              <a:t> </a:t>
            </a:r>
            <a:r>
              <a:rPr kumimoji="1" lang="en-US" altLang="ja-JP" dirty="0" smtClean="0"/>
              <a:t>important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1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/>
              <a:t>Consider the original approach fit to our own system, market and organizational culture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F0A4-D884-4ED8-A346-D91C0BB1B6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1" y="1484784"/>
            <a:ext cx="792994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右矢印 4"/>
          <p:cNvSpPr/>
          <p:nvPr/>
        </p:nvSpPr>
        <p:spPr>
          <a:xfrm>
            <a:off x="539552" y="5481228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28184" y="63643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Source: </a:t>
            </a:r>
            <a:r>
              <a:rPr kumimoji="1" lang="en-US" altLang="ja-JP" dirty="0" err="1" smtClean="0"/>
              <a:t>Marginson</a:t>
            </a:r>
            <a:r>
              <a:rPr kumimoji="1" lang="en-US" altLang="ja-JP" dirty="0" smtClean="0"/>
              <a:t> 2011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2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3100" dirty="0" smtClean="0"/>
              <a:t>Faculty participation towards university governance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725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624228" y="2060848"/>
            <a:ext cx="1512168" cy="369332"/>
          </a:xfrm>
          <a:prstGeom prst="rect">
            <a:avLst/>
          </a:prstGeom>
          <a:solidFill>
            <a:schemeClr val="accent6">
              <a:lumMod val="20000"/>
              <a:lumOff val="8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Faculty status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98416" y="2827500"/>
            <a:ext cx="2952328" cy="369332"/>
          </a:xfrm>
          <a:prstGeom prst="rect">
            <a:avLst/>
          </a:prstGeom>
          <a:solidFill>
            <a:schemeClr val="accent6">
              <a:lumMod val="20000"/>
              <a:lumOff val="8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Academic planning and policy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88024" y="3501008"/>
            <a:ext cx="2808312" cy="369332"/>
          </a:xfrm>
          <a:prstGeom prst="rect">
            <a:avLst/>
          </a:prstGeom>
          <a:solidFill>
            <a:schemeClr val="accent6">
              <a:lumMod val="20000"/>
              <a:lumOff val="8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Selection of administrators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7005" y="4455948"/>
            <a:ext cx="2592288" cy="646331"/>
          </a:xfrm>
          <a:prstGeom prst="rect">
            <a:avLst/>
          </a:prstGeom>
          <a:solidFill>
            <a:schemeClr val="accent6">
              <a:lumMod val="20000"/>
              <a:lumOff val="8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Financial planning and policy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59724" y="1278052"/>
            <a:ext cx="136815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Bureaucracy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6012160" y="1499745"/>
            <a:ext cx="1656184" cy="12775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55576" y="6237312"/>
            <a:ext cx="122413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Enterprise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13" idx="3"/>
          </p:cNvCxnSpPr>
          <p:nvPr/>
        </p:nvCxnSpPr>
        <p:spPr>
          <a:xfrm flipV="1">
            <a:off x="1979712" y="4509120"/>
            <a:ext cx="2304256" cy="19128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779912" y="6237312"/>
            <a:ext cx="136815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Corporation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4860032" y="4437112"/>
            <a:ext cx="638384" cy="18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349152" y="6241398"/>
            <a:ext cx="121444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Collegium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21" idx="0"/>
          </p:cNvCxnSpPr>
          <p:nvPr/>
        </p:nvCxnSpPr>
        <p:spPr>
          <a:xfrm flipH="1" flipV="1">
            <a:off x="7884368" y="4149080"/>
            <a:ext cx="72008" cy="20923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8C3-E791-4AC9-9321-736AB10628B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 bwMode="auto">
          <a:xfrm>
            <a:off x="395536" y="5013176"/>
            <a:ext cx="648072" cy="576064"/>
          </a:xfrm>
          <a:prstGeom prst="rightArrow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43862" y="2138525"/>
            <a:ext cx="58844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97514" y="260648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Source: author based on the Japan’s data of Academic Profession in Asia (APA) project let by </a:t>
            </a:r>
            <a:r>
              <a:rPr kumimoji="1" lang="en-US" altLang="ja-JP" sz="1400" dirty="0" err="1" smtClean="0"/>
              <a:t>Arimoto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79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/>
              <a:t>long term strategy: </a:t>
            </a:r>
            <a:br>
              <a:rPr lang="en-US" altLang="ja-JP" sz="3600" dirty="0" smtClean="0"/>
            </a:br>
            <a:r>
              <a:rPr lang="en-US" altLang="ja-JP" sz="3600" dirty="0" smtClean="0"/>
              <a:t>capacity building to be an internationally active &amp; learning organization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b="1" dirty="0" smtClean="0"/>
              <a:t>Mission: </a:t>
            </a:r>
            <a:r>
              <a:rPr lang="en-US" altLang="ja-JP" dirty="0" smtClean="0"/>
              <a:t>strong will and commitment to provide our community members </a:t>
            </a:r>
            <a:r>
              <a:rPr lang="en-US" altLang="ja-JP" dirty="0" smtClean="0"/>
              <a:t>(students, academics and other staff) an </a:t>
            </a:r>
            <a:r>
              <a:rPr lang="en-US" altLang="ja-JP" dirty="0" smtClean="0"/>
              <a:t>international environment</a:t>
            </a:r>
          </a:p>
          <a:p>
            <a:r>
              <a:rPr lang="en-US" altLang="ja-JP" b="1" dirty="0" smtClean="0"/>
              <a:t>Human resource management:</a:t>
            </a:r>
          </a:p>
          <a:p>
            <a:pPr lvl="1"/>
            <a:r>
              <a:rPr lang="en-US" altLang="ja-JP" dirty="0" smtClean="0"/>
              <a:t>Recruit internationally active staff (academic &amp; non-academic)</a:t>
            </a:r>
          </a:p>
          <a:p>
            <a:pPr lvl="1"/>
            <a:r>
              <a:rPr lang="en-US" altLang="ja-JP" dirty="0" smtClean="0"/>
              <a:t>Provide quality opportunity to the existing staff and students to consider strategically in the international context</a:t>
            </a:r>
          </a:p>
          <a:p>
            <a:pPr lvl="1"/>
            <a:r>
              <a:rPr lang="en-US" altLang="ja-JP" dirty="0" smtClean="0"/>
              <a:t>Provide stable &amp; influential positions towards experts of internationalization &amp; international education</a:t>
            </a:r>
          </a:p>
          <a:p>
            <a:r>
              <a:rPr lang="en-US" altLang="ja-JP" b="1" dirty="0" smtClean="0"/>
              <a:t>Policy environment:  Financial stability as a crucial factor for setting up an effective long term strategy</a:t>
            </a:r>
          </a:p>
          <a:p>
            <a:pPr lvl="1"/>
            <a:r>
              <a:rPr lang="en-US" altLang="ja-JP" dirty="0" smtClean="0"/>
              <a:t>Public funds: effective support towards internal driven internationalization with </a:t>
            </a:r>
            <a:r>
              <a:rPr lang="en-US" altLang="ja-JP" dirty="0" smtClean="0"/>
              <a:t>a long </a:t>
            </a:r>
            <a:r>
              <a:rPr lang="en-US" altLang="ja-JP" dirty="0" smtClean="0"/>
              <a:t>term view</a:t>
            </a:r>
          </a:p>
          <a:p>
            <a:pPr lvl="1"/>
            <a:r>
              <a:rPr lang="en-US" altLang="ja-JP" dirty="0" smtClean="0"/>
              <a:t>Non-governmental funds: further flexible allowance of international marketing </a:t>
            </a:r>
          </a:p>
        </p:txBody>
      </p:sp>
    </p:spTree>
    <p:extLst>
      <p:ext uri="{BB962C8B-B14F-4D97-AF65-F5344CB8AC3E}">
        <p14:creationId xmlns:p14="http://schemas.microsoft.com/office/powerpoint/2010/main" val="33339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56F-FBF1-4110-96C8-D5A46E83A4A2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pic>
        <p:nvPicPr>
          <p:cNvPr id="1026" name="Picture 2" descr="http://miyage.xtone.jp/images/aoyagiuir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403648" y="5380301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Can (or should) the state step back?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39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tx1"/>
          </a:solidFill>
          <a:round/>
          <a:headEnd type="triangle" w="lg" len="lg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224</Words>
  <Application>Microsoft Office PowerPoint</Application>
  <PresentationFormat>画面に合わせる (4:3)</PresentationFormat>
  <Paragraphs>47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To be Strategic in Internationalization Strategy in the context of Japan’s higher education</vt:lpstr>
      <vt:lpstr>Importance of internationalization in future plan</vt:lpstr>
      <vt:lpstr>Consider the original approach fit to our own system, market and organizational culture</vt:lpstr>
      <vt:lpstr> Faculty participation towards university governance</vt:lpstr>
      <vt:lpstr>long term strategy:  capacity building to be an internationally active &amp; learning organization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Reconsidering the Public-Private Relationship in Higher Education and Global Structural Change Perspectives from Japan and East Asia</dc:title>
  <dc:creator>yonezawa</dc:creator>
  <cp:lastModifiedBy>yonezawa</cp:lastModifiedBy>
  <cp:revision>57</cp:revision>
  <dcterms:created xsi:type="dcterms:W3CDTF">2013-01-20T06:35:11Z</dcterms:created>
  <dcterms:modified xsi:type="dcterms:W3CDTF">2013-03-17T21:20:28Z</dcterms:modified>
</cp:coreProperties>
</file>