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kikuchi\Documents\&#29983;&#27963;&#19978;\&#26126;&#22823;&#26989;&#21209;&#29992;\PowerPoint\&#20316;&#26989;&#12501;&#12457;&#12523;&#12480;\20200420\&#26126;&#27835;&#22823;&#23398;&#12487;&#12540;&#1247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kikuchi\Documents\&#29983;&#27963;&#19978;\&#26126;&#22823;&#26989;&#21209;&#29992;\PowerPoint\&#20316;&#26989;&#12501;&#12457;&#12523;&#12480;\20200420\&#26126;&#27835;&#22823;&#23398;&#12487;&#12540;&#1247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ja-JP"/>
              <a:t>学生数（男女比率）</a:t>
            </a:r>
          </a:p>
        </c:rich>
      </c:tx>
      <c:layout/>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5A02-4FBE-B751-8FDD8AC0C147}"/>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2-5A02-4FBE-B751-8FDD8AC0C147}"/>
              </c:ext>
            </c:extLst>
          </c:dPt>
          <c:dLbls>
            <c:dLbl>
              <c:idx val="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ja-JP"/>
                </a:p>
              </c:txPr>
              <c:dLblPos val="outEnd"/>
              <c:showLegendKey val="0"/>
              <c:showVal val="0"/>
              <c:showCatName val="1"/>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2"/>
                      </a:solidFill>
                      <a:latin typeface="+mn-lt"/>
                      <a:ea typeface="+mn-ea"/>
                      <a:cs typeface="+mn-cs"/>
                    </a:defRPr>
                  </a:pPr>
                  <a:endParaRPr lang="ja-JP"/>
                </a:p>
              </c:txPr>
              <c:dLblPos val="outEnd"/>
              <c:showLegendKey val="0"/>
              <c:showVal val="0"/>
              <c:showCatName val="1"/>
              <c:showSerName val="0"/>
              <c:showPercent val="1"/>
              <c:showBubbleSize val="0"/>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Sheet1!$A$3:$B$3</c:f>
              <c:strCache>
                <c:ptCount val="2"/>
                <c:pt idx="0">
                  <c:v>男子</c:v>
                </c:pt>
                <c:pt idx="1">
                  <c:v>女子</c:v>
                </c:pt>
              </c:strCache>
            </c:strRef>
          </c:cat>
          <c:val>
            <c:numRef>
              <c:f>Sheet1!$A$4:$B$4</c:f>
              <c:numCache>
                <c:formatCode>General</c:formatCode>
                <c:ptCount val="2"/>
                <c:pt idx="0">
                  <c:v>65</c:v>
                </c:pt>
                <c:pt idx="1">
                  <c:v>35</c:v>
                </c:pt>
              </c:numCache>
            </c:numRef>
          </c:val>
          <c:extLst xmlns:c16r2="http://schemas.microsoft.com/office/drawing/2015/06/chart">
            <c:ext xmlns:c16="http://schemas.microsoft.com/office/drawing/2014/chart" uri="{C3380CC4-5D6E-409C-BE32-E72D297353CC}">
              <c16:uniqueId val="{00000000-5A02-4FBE-B751-8FDD8AC0C147}"/>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ja-JP"/>
              <a:t>学生数（学部文理比率）</a:t>
            </a:r>
          </a:p>
        </c:rich>
      </c:tx>
      <c:layout/>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2-6512-463D-8199-2D599BF0C425}"/>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6512-463D-8199-2D599BF0C425}"/>
              </c:ext>
            </c:extLst>
          </c:dPt>
          <c:dLbls>
            <c:dLbl>
              <c:idx val="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ja-JP"/>
                </a:p>
              </c:txPr>
              <c:dLblPos val="outEnd"/>
              <c:showLegendKey val="0"/>
              <c:showVal val="0"/>
              <c:showCatName val="1"/>
              <c:showSerName val="0"/>
              <c:showPercent val="1"/>
              <c:showBubbleSize val="0"/>
            </c:dLbl>
            <c:dLbl>
              <c:idx val="1"/>
              <c:layout>
                <c:manualLayout>
                  <c:x val="2.8985507246376279E-3"/>
                  <c:y val="4.1666666666666644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6512-463D-8199-2D599BF0C425}"/>
                </c:ext>
                <c:ext xmlns:c15="http://schemas.microsoft.com/office/drawing/2012/chart" uri="{CE6537A1-D6FC-4f65-9D91-7224C49458BB}">
                  <c15:layout/>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Sheet1!$A$9:$B$9</c:f>
              <c:strCache>
                <c:ptCount val="2"/>
                <c:pt idx="0">
                  <c:v>文系</c:v>
                </c:pt>
                <c:pt idx="1">
                  <c:v>理系</c:v>
                </c:pt>
              </c:strCache>
            </c:strRef>
          </c:cat>
          <c:val>
            <c:numRef>
              <c:f>Sheet1!$A$10:$B$10</c:f>
              <c:numCache>
                <c:formatCode>General</c:formatCode>
                <c:ptCount val="2"/>
                <c:pt idx="0">
                  <c:v>76</c:v>
                </c:pt>
                <c:pt idx="1">
                  <c:v>24</c:v>
                </c:pt>
              </c:numCache>
            </c:numRef>
          </c:val>
          <c:extLst xmlns:c16r2="http://schemas.microsoft.com/office/drawing/2015/06/chart">
            <c:ext xmlns:c16="http://schemas.microsoft.com/office/drawing/2014/chart" uri="{C3380CC4-5D6E-409C-BE32-E72D297353CC}">
              <c16:uniqueId val="{00000000-6512-463D-8199-2D599BF0C425}"/>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slide" Target="../slides/slide4.xml"/><Relationship Id="rId1" Type="http://schemas.openxmlformats.org/officeDocument/2006/relationships/slide" Target="../slides/slide3.xml"/><Relationship Id="rId4"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8071B-BC59-4E9B-9691-95936B3D9E3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kumimoji="1" lang="ja-JP" altLang="en-US"/>
        </a:p>
      </dgm:t>
    </dgm:pt>
    <dgm:pt modelId="{6C3E25C5-4426-4F79-B20D-7A4839A44AA7}">
      <dgm:prSet phldrT="[テキスト]"/>
      <dgm:spPr/>
      <dgm:t>
        <a:bodyPr/>
        <a:lstStyle/>
        <a:p>
          <a:r>
            <a:rPr kumimoji="1" lang="ja-JP" altLang="en-US" dirty="0" smtClean="0">
              <a:hlinkClick xmlns:r="http://schemas.openxmlformats.org/officeDocument/2006/relationships" r:id="rId1" action="ppaction://hlinksldjump"/>
            </a:rPr>
            <a:t>明治大学の理念</a:t>
          </a:r>
          <a:endParaRPr kumimoji="1" lang="ja-JP" altLang="en-US" dirty="0"/>
        </a:p>
      </dgm:t>
    </dgm:pt>
    <dgm:pt modelId="{BC1B8C95-0A6E-4E24-B044-7000E0E149F8}" type="parTrans" cxnId="{55207DB5-B042-4530-B2AA-37E48270B00A}">
      <dgm:prSet/>
      <dgm:spPr/>
      <dgm:t>
        <a:bodyPr/>
        <a:lstStyle/>
        <a:p>
          <a:endParaRPr kumimoji="1" lang="ja-JP" altLang="en-US"/>
        </a:p>
      </dgm:t>
    </dgm:pt>
    <dgm:pt modelId="{CC8E472A-1B5D-4634-9EED-28052FE48D9C}" type="sibTrans" cxnId="{55207DB5-B042-4530-B2AA-37E48270B00A}">
      <dgm:prSet/>
      <dgm:spPr/>
      <dgm:t>
        <a:bodyPr/>
        <a:lstStyle/>
        <a:p>
          <a:endParaRPr kumimoji="1" lang="ja-JP" altLang="en-US"/>
        </a:p>
      </dgm:t>
    </dgm:pt>
    <dgm:pt modelId="{4DE08C00-DFB7-4352-9E80-7113C006B159}">
      <dgm:prSet phldrT="[テキスト]"/>
      <dgm:spPr/>
      <dgm:t>
        <a:bodyPr/>
        <a:lstStyle/>
        <a:p>
          <a:r>
            <a:rPr kumimoji="1" lang="ja-JP" altLang="en-US" dirty="0" smtClean="0">
              <a:hlinkClick xmlns:r="http://schemas.openxmlformats.org/officeDocument/2006/relationships" r:id="rId2" action="ppaction://hlinksldjump"/>
            </a:rPr>
            <a:t>データでみる明治大学</a:t>
          </a:r>
          <a:endParaRPr kumimoji="1" lang="ja-JP" altLang="en-US" dirty="0"/>
        </a:p>
      </dgm:t>
    </dgm:pt>
    <dgm:pt modelId="{C2925587-AE7D-49D6-BB56-EF4BCE371A72}" type="parTrans" cxnId="{4C177068-7362-4E27-9AD1-0CB8B9E11E31}">
      <dgm:prSet/>
      <dgm:spPr/>
      <dgm:t>
        <a:bodyPr/>
        <a:lstStyle/>
        <a:p>
          <a:endParaRPr kumimoji="1" lang="ja-JP" altLang="en-US"/>
        </a:p>
      </dgm:t>
    </dgm:pt>
    <dgm:pt modelId="{57A3974F-8560-4F57-8D15-F0F255C33143}" type="sibTrans" cxnId="{4C177068-7362-4E27-9AD1-0CB8B9E11E31}">
      <dgm:prSet/>
      <dgm:spPr/>
      <dgm:t>
        <a:bodyPr/>
        <a:lstStyle/>
        <a:p>
          <a:endParaRPr kumimoji="1" lang="ja-JP" altLang="en-US"/>
        </a:p>
      </dgm:t>
    </dgm:pt>
    <dgm:pt modelId="{5E2B892D-D896-4FDC-B0B6-6BAA019DC23D}">
      <dgm:prSet phldrT="[テキスト]"/>
      <dgm:spPr/>
      <dgm:t>
        <a:bodyPr/>
        <a:lstStyle/>
        <a:p>
          <a:r>
            <a:rPr kumimoji="1" lang="ja-JP" altLang="en-US" dirty="0" smtClean="0">
              <a:hlinkClick xmlns:r="http://schemas.openxmlformats.org/officeDocument/2006/relationships" r:id="rId3" action="ppaction://hlinksldjump"/>
            </a:rPr>
            <a:t>明治大学公式キャラクター「めいじろう」</a:t>
          </a:r>
          <a:endParaRPr kumimoji="1" lang="ja-JP" altLang="en-US" dirty="0"/>
        </a:p>
      </dgm:t>
    </dgm:pt>
    <dgm:pt modelId="{30634DBD-1F9A-4CE9-8149-50080F3AF611}" type="parTrans" cxnId="{9A5585AF-EA92-44CE-9DAE-A7E78E79A13D}">
      <dgm:prSet/>
      <dgm:spPr/>
      <dgm:t>
        <a:bodyPr/>
        <a:lstStyle/>
        <a:p>
          <a:endParaRPr kumimoji="1" lang="ja-JP" altLang="en-US"/>
        </a:p>
      </dgm:t>
    </dgm:pt>
    <dgm:pt modelId="{4534832A-EF0A-4F07-91FA-B95553AA4BD2}" type="sibTrans" cxnId="{9A5585AF-EA92-44CE-9DAE-A7E78E79A13D}">
      <dgm:prSet/>
      <dgm:spPr/>
      <dgm:t>
        <a:bodyPr/>
        <a:lstStyle/>
        <a:p>
          <a:endParaRPr kumimoji="1" lang="ja-JP" altLang="en-US"/>
        </a:p>
      </dgm:t>
    </dgm:pt>
    <dgm:pt modelId="{3BE5D63E-183E-4DBE-A404-95EE30A69F0A}">
      <dgm:prSet phldrT="[テキスト]"/>
      <dgm:spPr/>
      <dgm:t>
        <a:bodyPr/>
        <a:lstStyle/>
        <a:p>
          <a:r>
            <a:rPr kumimoji="1" lang="ja-JP" altLang="en-US" dirty="0" smtClean="0">
              <a:hlinkClick xmlns:r="http://schemas.openxmlformats.org/officeDocument/2006/relationships" r:id="rId4" action="ppaction://hlinksldjump"/>
            </a:rPr>
            <a:t>明治大学生田キャンパスへのアクセス</a:t>
          </a:r>
          <a:endParaRPr kumimoji="1" lang="ja-JP" altLang="en-US" dirty="0"/>
        </a:p>
      </dgm:t>
    </dgm:pt>
    <dgm:pt modelId="{714B2529-7F01-419F-9412-611E46211B25}" type="parTrans" cxnId="{7597935D-731E-4924-AED2-9DCAE8942527}">
      <dgm:prSet/>
      <dgm:spPr/>
      <dgm:t>
        <a:bodyPr/>
        <a:lstStyle/>
        <a:p>
          <a:endParaRPr kumimoji="1" lang="ja-JP" altLang="en-US"/>
        </a:p>
      </dgm:t>
    </dgm:pt>
    <dgm:pt modelId="{748D6079-C5EE-44C1-892E-5F0F073CF27D}" type="sibTrans" cxnId="{7597935D-731E-4924-AED2-9DCAE8942527}">
      <dgm:prSet/>
      <dgm:spPr/>
      <dgm:t>
        <a:bodyPr/>
        <a:lstStyle/>
        <a:p>
          <a:endParaRPr kumimoji="1" lang="ja-JP" altLang="en-US"/>
        </a:p>
      </dgm:t>
    </dgm:pt>
    <dgm:pt modelId="{1803AD60-78AA-4C8E-868D-22E57B5FC866}" type="pres">
      <dgm:prSet presAssocID="{1B08071B-BC59-4E9B-9691-95936B3D9E3E}" presName="vert0" presStyleCnt="0">
        <dgm:presLayoutVars>
          <dgm:dir/>
          <dgm:animOne val="branch"/>
          <dgm:animLvl val="lvl"/>
        </dgm:presLayoutVars>
      </dgm:prSet>
      <dgm:spPr/>
      <dgm:t>
        <a:bodyPr/>
        <a:lstStyle/>
        <a:p>
          <a:endParaRPr kumimoji="1" lang="ja-JP" altLang="en-US"/>
        </a:p>
      </dgm:t>
    </dgm:pt>
    <dgm:pt modelId="{0ED07BEC-AAC1-468F-97E5-70CAFA2F01B6}" type="pres">
      <dgm:prSet presAssocID="{6C3E25C5-4426-4F79-B20D-7A4839A44AA7}" presName="thickLine" presStyleLbl="alignNode1" presStyleIdx="0" presStyleCnt="4"/>
      <dgm:spPr/>
    </dgm:pt>
    <dgm:pt modelId="{6A2038DA-8297-4BD8-9BF0-BDC927652A10}" type="pres">
      <dgm:prSet presAssocID="{6C3E25C5-4426-4F79-B20D-7A4839A44AA7}" presName="horz1" presStyleCnt="0"/>
      <dgm:spPr/>
    </dgm:pt>
    <dgm:pt modelId="{2BB28A58-D472-452F-AF21-19DFDF81F698}" type="pres">
      <dgm:prSet presAssocID="{6C3E25C5-4426-4F79-B20D-7A4839A44AA7}" presName="tx1" presStyleLbl="revTx" presStyleIdx="0" presStyleCnt="4"/>
      <dgm:spPr/>
      <dgm:t>
        <a:bodyPr/>
        <a:lstStyle/>
        <a:p>
          <a:endParaRPr kumimoji="1" lang="ja-JP" altLang="en-US"/>
        </a:p>
      </dgm:t>
    </dgm:pt>
    <dgm:pt modelId="{8426D903-B914-442C-9C52-2A46C2F452AC}" type="pres">
      <dgm:prSet presAssocID="{6C3E25C5-4426-4F79-B20D-7A4839A44AA7}" presName="vert1" presStyleCnt="0"/>
      <dgm:spPr/>
    </dgm:pt>
    <dgm:pt modelId="{2A6235DF-76E8-49E3-A277-0DF39892DCC7}" type="pres">
      <dgm:prSet presAssocID="{4DE08C00-DFB7-4352-9E80-7113C006B159}" presName="thickLine" presStyleLbl="alignNode1" presStyleIdx="1" presStyleCnt="4"/>
      <dgm:spPr/>
    </dgm:pt>
    <dgm:pt modelId="{BE63A8C3-70B1-4DA5-A36C-9E715F853B0B}" type="pres">
      <dgm:prSet presAssocID="{4DE08C00-DFB7-4352-9E80-7113C006B159}" presName="horz1" presStyleCnt="0"/>
      <dgm:spPr/>
    </dgm:pt>
    <dgm:pt modelId="{A21697A6-3C9D-4147-B03B-199A09E7D010}" type="pres">
      <dgm:prSet presAssocID="{4DE08C00-DFB7-4352-9E80-7113C006B159}" presName="tx1" presStyleLbl="revTx" presStyleIdx="1" presStyleCnt="4"/>
      <dgm:spPr/>
      <dgm:t>
        <a:bodyPr/>
        <a:lstStyle/>
        <a:p>
          <a:endParaRPr kumimoji="1" lang="ja-JP" altLang="en-US"/>
        </a:p>
      </dgm:t>
    </dgm:pt>
    <dgm:pt modelId="{1D9F5856-C664-4D5F-877F-2E947A774F2B}" type="pres">
      <dgm:prSet presAssocID="{4DE08C00-DFB7-4352-9E80-7113C006B159}" presName="vert1" presStyleCnt="0"/>
      <dgm:spPr/>
    </dgm:pt>
    <dgm:pt modelId="{7CF7F44B-6C24-4075-8077-6B6ED1F548D7}" type="pres">
      <dgm:prSet presAssocID="{3BE5D63E-183E-4DBE-A404-95EE30A69F0A}" presName="thickLine" presStyleLbl="alignNode1" presStyleIdx="2" presStyleCnt="4"/>
      <dgm:spPr/>
    </dgm:pt>
    <dgm:pt modelId="{02C80973-E775-4D44-8DA0-2BD4C40B156A}" type="pres">
      <dgm:prSet presAssocID="{3BE5D63E-183E-4DBE-A404-95EE30A69F0A}" presName="horz1" presStyleCnt="0"/>
      <dgm:spPr/>
    </dgm:pt>
    <dgm:pt modelId="{216BA673-C957-4232-879C-F7A3711BB178}" type="pres">
      <dgm:prSet presAssocID="{3BE5D63E-183E-4DBE-A404-95EE30A69F0A}" presName="tx1" presStyleLbl="revTx" presStyleIdx="2" presStyleCnt="4"/>
      <dgm:spPr/>
      <dgm:t>
        <a:bodyPr/>
        <a:lstStyle/>
        <a:p>
          <a:endParaRPr kumimoji="1" lang="ja-JP" altLang="en-US"/>
        </a:p>
      </dgm:t>
    </dgm:pt>
    <dgm:pt modelId="{9205EC52-05B6-4F02-9A09-1B1D835795F1}" type="pres">
      <dgm:prSet presAssocID="{3BE5D63E-183E-4DBE-A404-95EE30A69F0A}" presName="vert1" presStyleCnt="0"/>
      <dgm:spPr/>
    </dgm:pt>
    <dgm:pt modelId="{C04847C4-F46E-4A26-9109-9A4B69A6A4BB}" type="pres">
      <dgm:prSet presAssocID="{5E2B892D-D896-4FDC-B0B6-6BAA019DC23D}" presName="thickLine" presStyleLbl="alignNode1" presStyleIdx="3" presStyleCnt="4"/>
      <dgm:spPr/>
    </dgm:pt>
    <dgm:pt modelId="{55ADB18B-5E49-4D6B-9D6B-1033A0A6831B}" type="pres">
      <dgm:prSet presAssocID="{5E2B892D-D896-4FDC-B0B6-6BAA019DC23D}" presName="horz1" presStyleCnt="0"/>
      <dgm:spPr/>
    </dgm:pt>
    <dgm:pt modelId="{5C5B824D-E01E-4390-98C2-9F22AE15AD0B}" type="pres">
      <dgm:prSet presAssocID="{5E2B892D-D896-4FDC-B0B6-6BAA019DC23D}" presName="tx1" presStyleLbl="revTx" presStyleIdx="3" presStyleCnt="4"/>
      <dgm:spPr/>
      <dgm:t>
        <a:bodyPr/>
        <a:lstStyle/>
        <a:p>
          <a:endParaRPr kumimoji="1" lang="ja-JP" altLang="en-US"/>
        </a:p>
      </dgm:t>
    </dgm:pt>
    <dgm:pt modelId="{9A995C95-CCFD-4D91-AB3B-C273FC334E8E}" type="pres">
      <dgm:prSet presAssocID="{5E2B892D-D896-4FDC-B0B6-6BAA019DC23D}" presName="vert1" presStyleCnt="0"/>
      <dgm:spPr/>
    </dgm:pt>
  </dgm:ptLst>
  <dgm:cxnLst>
    <dgm:cxn modelId="{EC7338A6-58F9-4811-BDA3-97E39FBFDF36}" type="presOf" srcId="{1B08071B-BC59-4E9B-9691-95936B3D9E3E}" destId="{1803AD60-78AA-4C8E-868D-22E57B5FC866}" srcOrd="0" destOrd="0" presId="urn:microsoft.com/office/officeart/2008/layout/LinedList"/>
    <dgm:cxn modelId="{9A5585AF-EA92-44CE-9DAE-A7E78E79A13D}" srcId="{1B08071B-BC59-4E9B-9691-95936B3D9E3E}" destId="{5E2B892D-D896-4FDC-B0B6-6BAA019DC23D}" srcOrd="3" destOrd="0" parTransId="{30634DBD-1F9A-4CE9-8149-50080F3AF611}" sibTransId="{4534832A-EF0A-4F07-91FA-B95553AA4BD2}"/>
    <dgm:cxn modelId="{4C177068-7362-4E27-9AD1-0CB8B9E11E31}" srcId="{1B08071B-BC59-4E9B-9691-95936B3D9E3E}" destId="{4DE08C00-DFB7-4352-9E80-7113C006B159}" srcOrd="1" destOrd="0" parTransId="{C2925587-AE7D-49D6-BB56-EF4BCE371A72}" sibTransId="{57A3974F-8560-4F57-8D15-F0F255C33143}"/>
    <dgm:cxn modelId="{66AAEAEB-04FE-491A-8F44-AE4A79D4C056}" type="presOf" srcId="{3BE5D63E-183E-4DBE-A404-95EE30A69F0A}" destId="{216BA673-C957-4232-879C-F7A3711BB178}" srcOrd="0" destOrd="0" presId="urn:microsoft.com/office/officeart/2008/layout/LinedList"/>
    <dgm:cxn modelId="{E3FA8B52-2C10-4A76-BCB9-26A99B1FCF79}" type="presOf" srcId="{5E2B892D-D896-4FDC-B0B6-6BAA019DC23D}" destId="{5C5B824D-E01E-4390-98C2-9F22AE15AD0B}" srcOrd="0" destOrd="0" presId="urn:microsoft.com/office/officeart/2008/layout/LinedList"/>
    <dgm:cxn modelId="{0F86F93E-8AC7-4431-9F28-AE4A7A8139B7}" type="presOf" srcId="{4DE08C00-DFB7-4352-9E80-7113C006B159}" destId="{A21697A6-3C9D-4147-B03B-199A09E7D010}" srcOrd="0" destOrd="0" presId="urn:microsoft.com/office/officeart/2008/layout/LinedList"/>
    <dgm:cxn modelId="{55207DB5-B042-4530-B2AA-37E48270B00A}" srcId="{1B08071B-BC59-4E9B-9691-95936B3D9E3E}" destId="{6C3E25C5-4426-4F79-B20D-7A4839A44AA7}" srcOrd="0" destOrd="0" parTransId="{BC1B8C95-0A6E-4E24-B044-7000E0E149F8}" sibTransId="{CC8E472A-1B5D-4634-9EED-28052FE48D9C}"/>
    <dgm:cxn modelId="{7597935D-731E-4924-AED2-9DCAE8942527}" srcId="{1B08071B-BC59-4E9B-9691-95936B3D9E3E}" destId="{3BE5D63E-183E-4DBE-A404-95EE30A69F0A}" srcOrd="2" destOrd="0" parTransId="{714B2529-7F01-419F-9412-611E46211B25}" sibTransId="{748D6079-C5EE-44C1-892E-5F0F073CF27D}"/>
    <dgm:cxn modelId="{1EAD8E2E-F3E0-4562-8F71-71957F19F3B1}" type="presOf" srcId="{6C3E25C5-4426-4F79-B20D-7A4839A44AA7}" destId="{2BB28A58-D472-452F-AF21-19DFDF81F698}" srcOrd="0" destOrd="0" presId="urn:microsoft.com/office/officeart/2008/layout/LinedList"/>
    <dgm:cxn modelId="{995EE96B-4557-4820-B6FE-AEAB7877BFFB}" type="presParOf" srcId="{1803AD60-78AA-4C8E-868D-22E57B5FC866}" destId="{0ED07BEC-AAC1-468F-97E5-70CAFA2F01B6}" srcOrd="0" destOrd="0" presId="urn:microsoft.com/office/officeart/2008/layout/LinedList"/>
    <dgm:cxn modelId="{C9F03ED3-86C4-4AE6-8B5A-4DDC9EE1B6EB}" type="presParOf" srcId="{1803AD60-78AA-4C8E-868D-22E57B5FC866}" destId="{6A2038DA-8297-4BD8-9BF0-BDC927652A10}" srcOrd="1" destOrd="0" presId="urn:microsoft.com/office/officeart/2008/layout/LinedList"/>
    <dgm:cxn modelId="{C88DAF93-6673-4782-BCED-E6D0CD9174F7}" type="presParOf" srcId="{6A2038DA-8297-4BD8-9BF0-BDC927652A10}" destId="{2BB28A58-D472-452F-AF21-19DFDF81F698}" srcOrd="0" destOrd="0" presId="urn:microsoft.com/office/officeart/2008/layout/LinedList"/>
    <dgm:cxn modelId="{20517A47-F3FA-4028-8235-B5BD49293C5C}" type="presParOf" srcId="{6A2038DA-8297-4BD8-9BF0-BDC927652A10}" destId="{8426D903-B914-442C-9C52-2A46C2F452AC}" srcOrd="1" destOrd="0" presId="urn:microsoft.com/office/officeart/2008/layout/LinedList"/>
    <dgm:cxn modelId="{18358C27-DB35-457A-988B-C5A7D5F0E442}" type="presParOf" srcId="{1803AD60-78AA-4C8E-868D-22E57B5FC866}" destId="{2A6235DF-76E8-49E3-A277-0DF39892DCC7}" srcOrd="2" destOrd="0" presId="urn:microsoft.com/office/officeart/2008/layout/LinedList"/>
    <dgm:cxn modelId="{F933CFC0-CE51-4990-8C15-147B07CEAB86}" type="presParOf" srcId="{1803AD60-78AA-4C8E-868D-22E57B5FC866}" destId="{BE63A8C3-70B1-4DA5-A36C-9E715F853B0B}" srcOrd="3" destOrd="0" presId="urn:microsoft.com/office/officeart/2008/layout/LinedList"/>
    <dgm:cxn modelId="{EE08A2B7-FEB3-40BD-BC45-7CE3A114CC9C}" type="presParOf" srcId="{BE63A8C3-70B1-4DA5-A36C-9E715F853B0B}" destId="{A21697A6-3C9D-4147-B03B-199A09E7D010}" srcOrd="0" destOrd="0" presId="urn:microsoft.com/office/officeart/2008/layout/LinedList"/>
    <dgm:cxn modelId="{0300BA11-D697-4717-9D11-6D0AED1B53D8}" type="presParOf" srcId="{BE63A8C3-70B1-4DA5-A36C-9E715F853B0B}" destId="{1D9F5856-C664-4D5F-877F-2E947A774F2B}" srcOrd="1" destOrd="0" presId="urn:microsoft.com/office/officeart/2008/layout/LinedList"/>
    <dgm:cxn modelId="{14C676BF-4AF8-4D19-BC3C-07A403F4AA9B}" type="presParOf" srcId="{1803AD60-78AA-4C8E-868D-22E57B5FC866}" destId="{7CF7F44B-6C24-4075-8077-6B6ED1F548D7}" srcOrd="4" destOrd="0" presId="urn:microsoft.com/office/officeart/2008/layout/LinedList"/>
    <dgm:cxn modelId="{7557D669-C275-4474-BD34-708A4BDCCF78}" type="presParOf" srcId="{1803AD60-78AA-4C8E-868D-22E57B5FC866}" destId="{02C80973-E775-4D44-8DA0-2BD4C40B156A}" srcOrd="5" destOrd="0" presId="urn:microsoft.com/office/officeart/2008/layout/LinedList"/>
    <dgm:cxn modelId="{EDE260B4-73C0-417D-A51B-A50B1C07ED13}" type="presParOf" srcId="{02C80973-E775-4D44-8DA0-2BD4C40B156A}" destId="{216BA673-C957-4232-879C-F7A3711BB178}" srcOrd="0" destOrd="0" presId="urn:microsoft.com/office/officeart/2008/layout/LinedList"/>
    <dgm:cxn modelId="{D8F278C5-DE19-41EC-9C77-87FD6A074AC8}" type="presParOf" srcId="{02C80973-E775-4D44-8DA0-2BD4C40B156A}" destId="{9205EC52-05B6-4F02-9A09-1B1D835795F1}" srcOrd="1" destOrd="0" presId="urn:microsoft.com/office/officeart/2008/layout/LinedList"/>
    <dgm:cxn modelId="{7C950EF7-7014-49E3-8988-BB34BEAB2091}" type="presParOf" srcId="{1803AD60-78AA-4C8E-868D-22E57B5FC866}" destId="{C04847C4-F46E-4A26-9109-9A4B69A6A4BB}" srcOrd="6" destOrd="0" presId="urn:microsoft.com/office/officeart/2008/layout/LinedList"/>
    <dgm:cxn modelId="{A5F216AB-E477-4470-A46D-7044FB78249B}" type="presParOf" srcId="{1803AD60-78AA-4C8E-868D-22E57B5FC866}" destId="{55ADB18B-5E49-4D6B-9D6B-1033A0A6831B}" srcOrd="7" destOrd="0" presId="urn:microsoft.com/office/officeart/2008/layout/LinedList"/>
    <dgm:cxn modelId="{F45C9E56-E3D2-4A04-997A-F316F81BC240}" type="presParOf" srcId="{55ADB18B-5E49-4D6B-9D6B-1033A0A6831B}" destId="{5C5B824D-E01E-4390-98C2-9F22AE15AD0B}" srcOrd="0" destOrd="0" presId="urn:microsoft.com/office/officeart/2008/layout/LinedList"/>
    <dgm:cxn modelId="{40C4F83C-97DA-4FB6-BE1D-AC0166CCC330}" type="presParOf" srcId="{55ADB18B-5E49-4D6B-9D6B-1033A0A6831B}" destId="{9A995C95-CCFD-4D91-AB3B-C273FC334E8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D07BEC-AAC1-468F-97E5-70CAFA2F01B6}">
      <dsp:nvSpPr>
        <dsp:cNvPr id="0" name=""/>
        <dsp:cNvSpPr/>
      </dsp:nvSpPr>
      <dsp:spPr>
        <a:xfrm>
          <a:off x="0" y="0"/>
          <a:ext cx="81280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B28A58-D472-452F-AF21-19DFDF81F698}">
      <dsp:nvSpPr>
        <dsp:cNvPr id="0" name=""/>
        <dsp:cNvSpPr/>
      </dsp:nvSpPr>
      <dsp:spPr>
        <a:xfrm>
          <a:off x="0" y="0"/>
          <a:ext cx="8128000" cy="1136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kumimoji="1" lang="ja-JP" altLang="en-US" sz="3200" kern="1200" dirty="0" smtClean="0">
              <a:hlinkClick xmlns:r="http://schemas.openxmlformats.org/officeDocument/2006/relationships" r:id="" action="ppaction://hlinksldjump"/>
            </a:rPr>
            <a:t>明治大学の理念</a:t>
          </a:r>
          <a:endParaRPr kumimoji="1" lang="ja-JP" altLang="en-US" sz="3200" kern="1200" dirty="0"/>
        </a:p>
      </dsp:txBody>
      <dsp:txXfrm>
        <a:off x="0" y="0"/>
        <a:ext cx="8128000" cy="1136649"/>
      </dsp:txXfrm>
    </dsp:sp>
    <dsp:sp modelId="{2A6235DF-76E8-49E3-A277-0DF39892DCC7}">
      <dsp:nvSpPr>
        <dsp:cNvPr id="0" name=""/>
        <dsp:cNvSpPr/>
      </dsp:nvSpPr>
      <dsp:spPr>
        <a:xfrm>
          <a:off x="0" y="1136649"/>
          <a:ext cx="81280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1697A6-3C9D-4147-B03B-199A09E7D010}">
      <dsp:nvSpPr>
        <dsp:cNvPr id="0" name=""/>
        <dsp:cNvSpPr/>
      </dsp:nvSpPr>
      <dsp:spPr>
        <a:xfrm>
          <a:off x="0" y="1136649"/>
          <a:ext cx="8128000" cy="1136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kumimoji="1" lang="ja-JP" altLang="en-US" sz="3200" kern="1200" dirty="0" smtClean="0">
              <a:hlinkClick xmlns:r="http://schemas.openxmlformats.org/officeDocument/2006/relationships" r:id="" action="ppaction://hlinksldjump"/>
            </a:rPr>
            <a:t>データでみる明治大学</a:t>
          </a:r>
          <a:endParaRPr kumimoji="1" lang="ja-JP" altLang="en-US" sz="3200" kern="1200" dirty="0"/>
        </a:p>
      </dsp:txBody>
      <dsp:txXfrm>
        <a:off x="0" y="1136649"/>
        <a:ext cx="8128000" cy="1136649"/>
      </dsp:txXfrm>
    </dsp:sp>
    <dsp:sp modelId="{7CF7F44B-6C24-4075-8077-6B6ED1F548D7}">
      <dsp:nvSpPr>
        <dsp:cNvPr id="0" name=""/>
        <dsp:cNvSpPr/>
      </dsp:nvSpPr>
      <dsp:spPr>
        <a:xfrm>
          <a:off x="0" y="2273299"/>
          <a:ext cx="81280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6BA673-C957-4232-879C-F7A3711BB178}">
      <dsp:nvSpPr>
        <dsp:cNvPr id="0" name=""/>
        <dsp:cNvSpPr/>
      </dsp:nvSpPr>
      <dsp:spPr>
        <a:xfrm>
          <a:off x="0" y="2273299"/>
          <a:ext cx="8128000" cy="1136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kumimoji="1" lang="ja-JP" altLang="en-US" sz="3200" kern="1200" dirty="0" smtClean="0">
              <a:hlinkClick xmlns:r="http://schemas.openxmlformats.org/officeDocument/2006/relationships" r:id="" action="ppaction://hlinksldjump"/>
            </a:rPr>
            <a:t>明治大学生田キャンパスへのアクセス</a:t>
          </a:r>
          <a:endParaRPr kumimoji="1" lang="ja-JP" altLang="en-US" sz="3200" kern="1200" dirty="0"/>
        </a:p>
      </dsp:txBody>
      <dsp:txXfrm>
        <a:off x="0" y="2273299"/>
        <a:ext cx="8128000" cy="1136649"/>
      </dsp:txXfrm>
    </dsp:sp>
    <dsp:sp modelId="{C04847C4-F46E-4A26-9109-9A4B69A6A4BB}">
      <dsp:nvSpPr>
        <dsp:cNvPr id="0" name=""/>
        <dsp:cNvSpPr/>
      </dsp:nvSpPr>
      <dsp:spPr>
        <a:xfrm>
          <a:off x="0" y="3409949"/>
          <a:ext cx="812800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5B824D-E01E-4390-98C2-9F22AE15AD0B}">
      <dsp:nvSpPr>
        <dsp:cNvPr id="0" name=""/>
        <dsp:cNvSpPr/>
      </dsp:nvSpPr>
      <dsp:spPr>
        <a:xfrm>
          <a:off x="0" y="3409949"/>
          <a:ext cx="8128000" cy="1136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kumimoji="1" lang="ja-JP" altLang="en-US" sz="3200" kern="1200" dirty="0" smtClean="0">
              <a:hlinkClick xmlns:r="http://schemas.openxmlformats.org/officeDocument/2006/relationships" r:id="" action="ppaction://hlinksldjump"/>
            </a:rPr>
            <a:t>明治大学公式キャラクター「めいじろう」</a:t>
          </a:r>
          <a:endParaRPr kumimoji="1" lang="ja-JP" altLang="en-US" sz="3200" kern="1200" dirty="0"/>
        </a:p>
      </dsp:txBody>
      <dsp:txXfrm>
        <a:off x="0" y="3409949"/>
        <a:ext cx="8128000" cy="113664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D10F09-F9CD-4BB1-875D-D77D0C76761C}" type="datetimeFigureOut">
              <a:rPr kumimoji="1" lang="ja-JP" altLang="en-US" smtClean="0"/>
              <a:t>2020/4/25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BCD395-335B-4804-8AC8-638F91D1E1BD}" type="slidenum">
              <a:rPr kumimoji="1" lang="ja-JP" altLang="en-US" smtClean="0"/>
              <a:t>‹#›</a:t>
            </a:fld>
            <a:endParaRPr kumimoji="1" lang="ja-JP" altLang="en-US"/>
          </a:p>
        </p:txBody>
      </p:sp>
    </p:spTree>
    <p:extLst>
      <p:ext uri="{BB962C8B-B14F-4D97-AF65-F5344CB8AC3E}">
        <p14:creationId xmlns:p14="http://schemas.microsoft.com/office/powerpoint/2010/main" val="41507843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DBCD395-335B-4804-8AC8-638F91D1E1BD}" type="slidenum">
              <a:rPr kumimoji="1" lang="ja-JP" altLang="en-US" smtClean="0"/>
              <a:t>2</a:t>
            </a:fld>
            <a:endParaRPr kumimoji="1" lang="ja-JP" altLang="en-US"/>
          </a:p>
        </p:txBody>
      </p:sp>
    </p:spTree>
    <p:extLst>
      <p:ext uri="{BB962C8B-B14F-4D97-AF65-F5344CB8AC3E}">
        <p14:creationId xmlns:p14="http://schemas.microsoft.com/office/powerpoint/2010/main" val="1280391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28180F1-693B-4083-A6CB-8AEC38503BE3}" type="datetime1">
              <a:rPr kumimoji="1" lang="ja-JP" altLang="en-US" smtClean="0"/>
              <a:t>2020/4/25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109713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771960B-90DD-4B11-BE02-295D96BB61C5}" type="datetime1">
              <a:rPr kumimoji="1" lang="ja-JP" altLang="en-US" smtClean="0"/>
              <a:t>2020/4/25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4215742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8BE06C8-7490-402F-BC9B-B68FC5CE224B}" type="datetime1">
              <a:rPr kumimoji="1" lang="ja-JP" altLang="en-US" smtClean="0"/>
              <a:t>2020/4/25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34695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E020953-7E57-4683-9DD0-C6D932CEA436}" type="datetime1">
              <a:rPr kumimoji="1" lang="ja-JP" altLang="en-US" smtClean="0"/>
              <a:t>2020/4/25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3067989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FABA774-DDA0-42CB-8ADE-70DA500BC5AB}" type="datetime1">
              <a:rPr kumimoji="1" lang="ja-JP" altLang="en-US" smtClean="0"/>
              <a:t>2020/4/25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3733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357A4D-9DCB-4D13-9BBE-065A2AF53674}" type="datetime1">
              <a:rPr kumimoji="1" lang="ja-JP" altLang="en-US" smtClean="0"/>
              <a:t>2020/4/25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3777862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820903-052A-4F3B-81D2-8FBB782FC000}" type="datetime1">
              <a:rPr kumimoji="1" lang="ja-JP" altLang="en-US" smtClean="0"/>
              <a:t>2020/4/25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3033075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25354F-91BE-4F51-B6DB-0DB8A98AB2FB}" type="datetime1">
              <a:rPr kumimoji="1" lang="ja-JP" altLang="en-US" smtClean="0"/>
              <a:t>2020/4/25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1366055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FAA549D-868F-41BC-87E9-1F1B4CF9E5EF}" type="datetime1">
              <a:rPr kumimoji="1" lang="ja-JP" altLang="en-US" smtClean="0"/>
              <a:t>2020/4/25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3221341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C270B7-CB1F-4EC8-B108-261769322B07}" type="datetime1">
              <a:rPr kumimoji="1" lang="ja-JP" altLang="en-US" smtClean="0"/>
              <a:t>2020/4/25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659340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8E97CD-3DC3-4D60-B096-D14E9B5DDD5C}" type="datetime1">
              <a:rPr kumimoji="1" lang="ja-JP" altLang="en-US" smtClean="0"/>
              <a:t>2020/4/25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10394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741D85B-16CA-4D87-A92B-A99D83B53E1D}" type="datetime1">
              <a:rPr kumimoji="1" lang="ja-JP" altLang="en-US" smtClean="0"/>
              <a:t>2020/4/25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1238199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D2565C6-BC1A-4687-8602-55690A2C2CA5}" type="datetime1">
              <a:rPr kumimoji="1" lang="ja-JP" altLang="en-US" smtClean="0"/>
              <a:t>2020/4/25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2846911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B29C45-31D5-4656-BBAD-50618727BFC6}" type="datetime1">
              <a:rPr kumimoji="1" lang="ja-JP" altLang="en-US" smtClean="0"/>
              <a:t>2020/4/25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2281082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F9E5BB3-8749-46EC-8E09-ACF66B71ACE0}" type="datetime1">
              <a:rPr kumimoji="1" lang="ja-JP" altLang="en-US" smtClean="0"/>
              <a:t>2020/4/25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3830084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A1EBFA-1BFB-4C7D-9271-D9C89FB88CE0}" type="datetime1">
              <a:rPr kumimoji="1" lang="ja-JP" altLang="en-US" smtClean="0"/>
              <a:t>2020/4/25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232388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CD5E81D-E481-44E1-9259-A585117072EA}" type="datetime1">
              <a:rPr kumimoji="1" lang="ja-JP" altLang="en-US" smtClean="0"/>
              <a:t>2020/4/25</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651ECFF-2854-424D-8B49-D94BBB1FBBE7}" type="slidenum">
              <a:rPr kumimoji="1" lang="ja-JP" altLang="en-US" smtClean="0"/>
              <a:t>‹#›</a:t>
            </a:fld>
            <a:endParaRPr kumimoji="1" lang="ja-JP" altLang="en-US"/>
          </a:p>
        </p:txBody>
      </p:sp>
    </p:spTree>
    <p:extLst>
      <p:ext uri="{BB962C8B-B14F-4D97-AF65-F5344CB8AC3E}">
        <p14:creationId xmlns:p14="http://schemas.microsoft.com/office/powerpoint/2010/main" val="4057572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明治大学について</a:t>
            </a:r>
            <a:endParaRPr kumimoji="1" lang="ja-JP" altLang="en-US" dirty="0"/>
          </a:p>
        </p:txBody>
      </p:sp>
      <p:sp>
        <p:nvSpPr>
          <p:cNvPr id="3" name="サブタイトル 2"/>
          <p:cNvSpPr>
            <a:spLocks noGrp="1"/>
          </p:cNvSpPr>
          <p:nvPr>
            <p:ph type="subTitle" idx="1"/>
          </p:nvPr>
        </p:nvSpPr>
        <p:spPr/>
        <p:txBody>
          <a:bodyPr/>
          <a:lstStyle/>
          <a:p>
            <a:r>
              <a:rPr lang="ja-JP" altLang="en-US" dirty="0"/>
              <a:t>明治太郎</a:t>
            </a:r>
            <a:endParaRPr kumimoji="1" lang="ja-JP" altLang="en-US" dirty="0"/>
          </a:p>
        </p:txBody>
      </p:sp>
    </p:spTree>
    <p:extLst>
      <p:ext uri="{BB962C8B-B14F-4D97-AF65-F5344CB8AC3E}">
        <p14:creationId xmlns:p14="http://schemas.microsoft.com/office/powerpoint/2010/main" val="1771990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目次</a:t>
            </a:r>
            <a:endParaRPr kumimoji="1" lang="ja-JP" altLang="en-US" dirty="0"/>
          </a:p>
        </p:txBody>
      </p:sp>
      <p:graphicFrame>
        <p:nvGraphicFramePr>
          <p:cNvPr id="5" name="図表 4"/>
          <p:cNvGraphicFramePr/>
          <p:nvPr>
            <p:extLst>
              <p:ext uri="{D42A27DB-BD31-4B8C-83A1-F6EECF244321}">
                <p14:modId xmlns:p14="http://schemas.microsoft.com/office/powerpoint/2010/main" val="3312275751"/>
              </p:ext>
            </p:extLst>
          </p:nvPr>
        </p:nvGraphicFramePr>
        <p:xfrm>
          <a:off x="911668" y="1397000"/>
          <a:ext cx="8128000" cy="454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スライド番号プレースホルダー 5"/>
          <p:cNvSpPr>
            <a:spLocks noGrp="1"/>
          </p:cNvSpPr>
          <p:nvPr>
            <p:ph type="sldNum" sz="quarter" idx="12"/>
          </p:nvPr>
        </p:nvSpPr>
        <p:spPr/>
        <p:txBody>
          <a:bodyPr/>
          <a:lstStyle/>
          <a:p>
            <a:fld id="{6651ECFF-2854-424D-8B49-D94BBB1FBBE7}" type="slidenum">
              <a:rPr kumimoji="1" lang="ja-JP" altLang="en-US" smtClean="0"/>
              <a:t>2</a:t>
            </a:fld>
            <a:endParaRPr kumimoji="1" lang="ja-JP" altLang="en-US"/>
          </a:p>
        </p:txBody>
      </p:sp>
    </p:spTree>
    <p:extLst>
      <p:ext uri="{BB962C8B-B14F-4D97-AF65-F5344CB8AC3E}">
        <p14:creationId xmlns:p14="http://schemas.microsoft.com/office/powerpoint/2010/main" val="3255229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明治大学の理念</a:t>
            </a:r>
            <a:endParaRPr kumimoji="1" lang="ja-JP" altLang="en-US" dirty="0"/>
          </a:p>
        </p:txBody>
      </p:sp>
      <p:sp>
        <p:nvSpPr>
          <p:cNvPr id="5" name="コンテンツ プレースホルダー 4"/>
          <p:cNvSpPr>
            <a:spLocks noGrp="1"/>
          </p:cNvSpPr>
          <p:nvPr>
            <p:ph idx="1"/>
          </p:nvPr>
        </p:nvSpPr>
        <p:spPr>
          <a:xfrm>
            <a:off x="677334" y="1384300"/>
            <a:ext cx="8596668" cy="5245099"/>
          </a:xfrm>
        </p:spPr>
        <p:txBody>
          <a:bodyPr>
            <a:normAutofit/>
          </a:bodyPr>
          <a:lstStyle/>
          <a:p>
            <a:r>
              <a:rPr lang="ja-JP" altLang="en-US" sz="3100" dirty="0" smtClean="0"/>
              <a:t>建学</a:t>
            </a:r>
            <a:r>
              <a:rPr lang="ja-JP" altLang="en-US" sz="3100" dirty="0"/>
              <a:t>の精神</a:t>
            </a:r>
          </a:p>
          <a:p>
            <a:pPr marL="0" indent="0">
              <a:buNone/>
            </a:pPr>
            <a:r>
              <a:rPr lang="ja-JP" altLang="en-US" dirty="0"/>
              <a:t>　明治大学は、封建的な社会から近代社会へと変容する時代に、個人の権利を確立し、自由な社会を実現するために、フランス法学を教授する明治法律学校として、</a:t>
            </a:r>
            <a:r>
              <a:rPr lang="en-US" altLang="ja-JP" dirty="0"/>
              <a:t>1881</a:t>
            </a:r>
            <a:r>
              <a:rPr lang="ja-JP" altLang="en-US" dirty="0"/>
              <a:t>（明治</a:t>
            </a:r>
            <a:r>
              <a:rPr lang="en-US" altLang="ja-JP" dirty="0"/>
              <a:t>14</a:t>
            </a:r>
            <a:r>
              <a:rPr lang="ja-JP" altLang="en-US" dirty="0"/>
              <a:t>）年に創立されました。学部の増設にともなって総合大学となった現在でも、創立時からの伝統によって確立された建学の精神「権利自由、独立自治」に基づき、自由と自治の精神を養うことを明治大学の理念としています</a:t>
            </a:r>
            <a:r>
              <a:rPr lang="ja-JP" altLang="en-US" dirty="0" smtClean="0"/>
              <a:t>。</a:t>
            </a:r>
            <a:endParaRPr lang="ja-JP" altLang="en-US" dirty="0"/>
          </a:p>
          <a:p>
            <a:pPr marL="0" indent="0">
              <a:buNone/>
            </a:pPr>
            <a:r>
              <a:rPr lang="ja-JP" altLang="en-US" dirty="0" smtClean="0"/>
              <a:t>　「</a:t>
            </a:r>
            <a:r>
              <a:rPr lang="ja-JP" altLang="en-US" dirty="0"/>
              <a:t>権利自由、独立自治」は、個人の権利や自由を認め、学問の独立を基礎として自律の精神を養うという理念を広く普及させることを意味しています。「個」の確立を通じて近代化を図るべきであるとの視点のもと、近代市民の育成を目指し、創立以来有為な人材を数多く輩出してきました。「個」の確立を基礎とした教育方針は、「個を強くする大学」という理念へと継承されています</a:t>
            </a:r>
            <a:r>
              <a:rPr lang="ja-JP" altLang="en-US" dirty="0" smtClean="0"/>
              <a:t>。</a:t>
            </a:r>
            <a:endParaRPr lang="ja-JP" altLang="en-US" dirty="0"/>
          </a:p>
        </p:txBody>
      </p:sp>
      <p:sp>
        <p:nvSpPr>
          <p:cNvPr id="3" name="スライド番号プレースホルダー 2"/>
          <p:cNvSpPr>
            <a:spLocks noGrp="1"/>
          </p:cNvSpPr>
          <p:nvPr>
            <p:ph type="sldNum" sz="quarter" idx="12"/>
          </p:nvPr>
        </p:nvSpPr>
        <p:spPr/>
        <p:txBody>
          <a:bodyPr/>
          <a:lstStyle/>
          <a:p>
            <a:fld id="{6651ECFF-2854-424D-8B49-D94BBB1FBBE7}" type="slidenum">
              <a:rPr kumimoji="1" lang="ja-JP" altLang="en-US" smtClean="0"/>
              <a:t>3</a:t>
            </a:fld>
            <a:endParaRPr kumimoji="1" lang="ja-JP" altLang="en-US"/>
          </a:p>
        </p:txBody>
      </p:sp>
      <p:sp>
        <p:nvSpPr>
          <p:cNvPr id="2" name="正方形/長方形 1"/>
          <p:cNvSpPr/>
          <p:nvPr/>
        </p:nvSpPr>
        <p:spPr>
          <a:xfrm>
            <a:off x="930259" y="5577593"/>
            <a:ext cx="8002073" cy="646331"/>
          </a:xfrm>
          <a:prstGeom prst="rect">
            <a:avLst/>
          </a:prstGeom>
        </p:spPr>
        <p:txBody>
          <a:bodyPr wrap="square">
            <a:spAutoFit/>
          </a:bodyPr>
          <a:lstStyle/>
          <a:p>
            <a:r>
              <a:rPr lang="en-US" altLang="ja-JP" dirty="0" smtClean="0"/>
              <a:t>(</a:t>
            </a:r>
            <a:r>
              <a:rPr lang="ja-JP" altLang="en-US" dirty="0" smtClean="0"/>
              <a:t>出典</a:t>
            </a:r>
            <a:r>
              <a:rPr lang="en-US" altLang="ja-JP" dirty="0" smtClean="0"/>
              <a:t>) </a:t>
            </a:r>
            <a:r>
              <a:rPr lang="ja-JP" altLang="en-US" dirty="0" smtClean="0"/>
              <a:t>建学</a:t>
            </a:r>
            <a:r>
              <a:rPr lang="ja-JP" altLang="en-US" dirty="0"/>
              <a:t>の精神と使命 | 明治</a:t>
            </a:r>
            <a:r>
              <a:rPr lang="ja-JP" altLang="en-US" dirty="0" smtClean="0"/>
              <a:t>大学 </a:t>
            </a:r>
            <a:endParaRPr lang="ja-JP" altLang="en-US" dirty="0"/>
          </a:p>
          <a:p>
            <a:r>
              <a:rPr lang="ja-JP" altLang="en-US" dirty="0"/>
              <a:t>https://www.meiji.ac.jp/koho/information/mission/mission.html</a:t>
            </a:r>
          </a:p>
        </p:txBody>
      </p:sp>
    </p:spTree>
    <p:extLst>
      <p:ext uri="{BB962C8B-B14F-4D97-AF65-F5344CB8AC3E}">
        <p14:creationId xmlns:p14="http://schemas.microsoft.com/office/powerpoint/2010/main" val="3443788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データでみる明治大学</a:t>
            </a:r>
            <a:endParaRPr kumimoji="1" lang="ja-JP" altLang="en-US" dirty="0"/>
          </a:p>
        </p:txBody>
      </p:sp>
      <p:sp>
        <p:nvSpPr>
          <p:cNvPr id="4" name="スライド番号プレースホルダー 3"/>
          <p:cNvSpPr>
            <a:spLocks noGrp="1"/>
          </p:cNvSpPr>
          <p:nvPr>
            <p:ph type="sldNum" sz="quarter" idx="12"/>
          </p:nvPr>
        </p:nvSpPr>
        <p:spPr/>
        <p:txBody>
          <a:bodyPr/>
          <a:lstStyle/>
          <a:p>
            <a:fld id="{6651ECFF-2854-424D-8B49-D94BBB1FBBE7}" type="slidenum">
              <a:rPr kumimoji="1" lang="ja-JP" altLang="en-US" smtClean="0"/>
              <a:t>4</a:t>
            </a:fld>
            <a:endParaRPr kumimoji="1" lang="ja-JP" altLang="en-US"/>
          </a:p>
        </p:txBody>
      </p:sp>
      <p:graphicFrame>
        <p:nvGraphicFramePr>
          <p:cNvPr id="6" name="グラフ 5">
            <a:extLst>
              <a:ext uri="{FF2B5EF4-FFF2-40B4-BE49-F238E27FC236}">
                <a16:creationId xmlns:lc="http://schemas.openxmlformats.org/drawingml/2006/lockedCanvas" xmlns:a16="http://schemas.microsoft.com/office/drawing/2014/main" xmlns:xdr="http://schemas.openxmlformats.org/drawingml/2006/spreadsheetDrawing" xmlns="" id="{B7CA3CD0-E26E-4604-98D7-0A81CD323576}"/>
              </a:ext>
            </a:extLst>
          </p:cNvPr>
          <p:cNvGraphicFramePr>
            <a:graphicFrameLocks/>
          </p:cNvGraphicFramePr>
          <p:nvPr>
            <p:extLst>
              <p:ext uri="{D42A27DB-BD31-4B8C-83A1-F6EECF244321}">
                <p14:modId xmlns:p14="http://schemas.microsoft.com/office/powerpoint/2010/main" val="2434798393"/>
              </p:ext>
            </p:extLst>
          </p:nvPr>
        </p:nvGraphicFramePr>
        <p:xfrm>
          <a:off x="430212" y="1720850"/>
          <a:ext cx="4397375" cy="28575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a:extLst>
              <a:ext uri="{FF2B5EF4-FFF2-40B4-BE49-F238E27FC236}">
                <a16:creationId xmlns:lc="http://schemas.openxmlformats.org/drawingml/2006/lockedCanvas" xmlns:a16="http://schemas.microsoft.com/office/drawing/2014/main" xmlns:xdr="http://schemas.openxmlformats.org/drawingml/2006/spreadsheetDrawing" xmlns="" id="{8FB48A02-A729-4635-A3C9-51E90B52C51B}"/>
              </a:ext>
            </a:extLst>
          </p:cNvPr>
          <p:cNvGraphicFramePr>
            <a:graphicFrameLocks/>
          </p:cNvGraphicFramePr>
          <p:nvPr>
            <p:extLst>
              <p:ext uri="{D42A27DB-BD31-4B8C-83A1-F6EECF244321}">
                <p14:modId xmlns:p14="http://schemas.microsoft.com/office/powerpoint/2010/main" val="3610533586"/>
              </p:ext>
            </p:extLst>
          </p:nvPr>
        </p:nvGraphicFramePr>
        <p:xfrm>
          <a:off x="4689302" y="1720850"/>
          <a:ext cx="4584700" cy="2857500"/>
        </p:xfrm>
        <a:graphic>
          <a:graphicData uri="http://schemas.openxmlformats.org/drawingml/2006/chart">
            <c:chart xmlns:c="http://schemas.openxmlformats.org/drawingml/2006/chart" xmlns:r="http://schemas.openxmlformats.org/officeDocument/2006/relationships" r:id="rId3"/>
          </a:graphicData>
        </a:graphic>
      </p:graphicFrame>
      <p:sp>
        <p:nvSpPr>
          <p:cNvPr id="9" name="正方形/長方形 8"/>
          <p:cNvSpPr/>
          <p:nvPr/>
        </p:nvSpPr>
        <p:spPr>
          <a:xfrm>
            <a:off x="930259" y="5577593"/>
            <a:ext cx="8002073" cy="646331"/>
          </a:xfrm>
          <a:prstGeom prst="rect">
            <a:avLst/>
          </a:prstGeom>
        </p:spPr>
        <p:txBody>
          <a:bodyPr wrap="square">
            <a:spAutoFit/>
          </a:bodyPr>
          <a:lstStyle/>
          <a:p>
            <a:r>
              <a:rPr lang="en-US" altLang="ja-JP" dirty="0"/>
              <a:t>(</a:t>
            </a:r>
            <a:r>
              <a:rPr lang="ja-JP" altLang="en-US" dirty="0"/>
              <a:t>出典</a:t>
            </a:r>
            <a:r>
              <a:rPr lang="en-US" altLang="ja-JP" dirty="0" smtClean="0"/>
              <a:t>)</a:t>
            </a:r>
            <a:r>
              <a:rPr lang="ja-JP" altLang="en-US" dirty="0"/>
              <a:t>データで見る明治大学 </a:t>
            </a:r>
            <a:r>
              <a:rPr lang="en-US" altLang="ja-JP" dirty="0"/>
              <a:t>Data from Meiji </a:t>
            </a:r>
            <a:r>
              <a:rPr lang="en-US" altLang="ja-JP" dirty="0" smtClean="0"/>
              <a:t>University</a:t>
            </a:r>
          </a:p>
          <a:p>
            <a:r>
              <a:rPr lang="en-US" altLang="ja-JP" dirty="0" smtClean="0"/>
              <a:t>https</a:t>
            </a:r>
            <a:r>
              <a:rPr lang="en-US" altLang="ja-JP" dirty="0"/>
              <a:t>://www.meiji.ac.jp/koho/about/hyouka/data/</a:t>
            </a:r>
          </a:p>
        </p:txBody>
      </p:sp>
    </p:spTree>
    <p:extLst>
      <p:ext uri="{BB962C8B-B14F-4D97-AF65-F5344CB8AC3E}">
        <p14:creationId xmlns:p14="http://schemas.microsoft.com/office/powerpoint/2010/main" val="4013508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明治大学生田キャンパスへのアクセス</a:t>
            </a:r>
            <a:endParaRPr kumimoji="1" lang="ja-JP" altLang="en-US" dirty="0"/>
          </a:p>
        </p:txBody>
      </p:sp>
      <p:sp>
        <p:nvSpPr>
          <p:cNvPr id="3" name="スライド番号プレースホルダー 2"/>
          <p:cNvSpPr>
            <a:spLocks noGrp="1"/>
          </p:cNvSpPr>
          <p:nvPr>
            <p:ph type="sldNum" sz="quarter" idx="12"/>
          </p:nvPr>
        </p:nvSpPr>
        <p:spPr/>
        <p:txBody>
          <a:bodyPr/>
          <a:lstStyle/>
          <a:p>
            <a:fld id="{6651ECFF-2854-424D-8B49-D94BBB1FBBE7}" type="slidenum">
              <a:rPr kumimoji="1" lang="ja-JP" altLang="en-US" smtClean="0"/>
              <a:t>5</a:t>
            </a:fld>
            <a:endParaRPr kumimoji="1" lang="ja-JP" altLang="en-US"/>
          </a:p>
        </p:txBody>
      </p:sp>
      <p:sp>
        <p:nvSpPr>
          <p:cNvPr id="4" name="正方形/長方形 3"/>
          <p:cNvSpPr/>
          <p:nvPr/>
        </p:nvSpPr>
        <p:spPr>
          <a:xfrm>
            <a:off x="416368" y="3479799"/>
            <a:ext cx="9540432" cy="252463"/>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a:p>
        </p:txBody>
      </p:sp>
      <p:sp>
        <p:nvSpPr>
          <p:cNvPr id="5" name="正方形/長方形 4"/>
          <p:cNvSpPr/>
          <p:nvPr/>
        </p:nvSpPr>
        <p:spPr>
          <a:xfrm>
            <a:off x="292100" y="2095500"/>
            <a:ext cx="1016000" cy="3009900"/>
          </a:xfrm>
          <a:prstGeom prst="rect">
            <a:avLst/>
          </a:prstGeom>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4000" dirty="0" smtClean="0"/>
              <a:t>新宿</a:t>
            </a:r>
            <a:endParaRPr kumimoji="1" lang="ja-JP" altLang="en-US" sz="4000" dirty="0"/>
          </a:p>
        </p:txBody>
      </p:sp>
      <p:sp>
        <p:nvSpPr>
          <p:cNvPr id="6" name="正方形/長方形 5"/>
          <p:cNvSpPr/>
          <p:nvPr/>
        </p:nvSpPr>
        <p:spPr>
          <a:xfrm>
            <a:off x="2273300" y="2095500"/>
            <a:ext cx="1016000" cy="30099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r>
              <a:rPr lang="ja-JP" altLang="en-US" sz="4000" dirty="0" smtClean="0"/>
              <a:t>登戸</a:t>
            </a:r>
            <a:endParaRPr lang="ja-JP" altLang="en-US" sz="4000" dirty="0"/>
          </a:p>
        </p:txBody>
      </p:sp>
      <p:sp>
        <p:nvSpPr>
          <p:cNvPr id="7" name="正方形/長方形 6"/>
          <p:cNvSpPr/>
          <p:nvPr/>
        </p:nvSpPr>
        <p:spPr>
          <a:xfrm>
            <a:off x="3591368" y="2095500"/>
            <a:ext cx="1016000" cy="3009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r>
              <a:rPr lang="ja-JP" altLang="en-US" sz="4000" dirty="0" smtClean="0"/>
              <a:t>向ヶ丘遊園</a:t>
            </a:r>
            <a:endParaRPr lang="ja-JP" altLang="en-US" sz="4000" dirty="0"/>
          </a:p>
        </p:txBody>
      </p:sp>
      <p:sp>
        <p:nvSpPr>
          <p:cNvPr id="8" name="正方形/長方形 7"/>
          <p:cNvSpPr/>
          <p:nvPr/>
        </p:nvSpPr>
        <p:spPr>
          <a:xfrm>
            <a:off x="5416208" y="2095500"/>
            <a:ext cx="1016000" cy="3009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r>
              <a:rPr lang="ja-JP" altLang="en-US" sz="4000" dirty="0" smtClean="0"/>
              <a:t>生田</a:t>
            </a:r>
            <a:endParaRPr lang="ja-JP" altLang="en-US" sz="4000" dirty="0"/>
          </a:p>
        </p:txBody>
      </p:sp>
      <p:sp>
        <p:nvSpPr>
          <p:cNvPr id="9" name="正方形/長方形 8"/>
          <p:cNvSpPr/>
          <p:nvPr/>
        </p:nvSpPr>
        <p:spPr>
          <a:xfrm>
            <a:off x="7155424" y="2095500"/>
            <a:ext cx="1016000" cy="30099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r>
              <a:rPr lang="ja-JP" altLang="en-US" sz="4000" dirty="0" smtClean="0"/>
              <a:t>新百合ヶ丘</a:t>
            </a:r>
            <a:endParaRPr lang="ja-JP" altLang="en-US" sz="4000" dirty="0"/>
          </a:p>
        </p:txBody>
      </p:sp>
      <p:sp>
        <p:nvSpPr>
          <p:cNvPr id="10" name="正方形/長方形 9"/>
          <p:cNvSpPr/>
          <p:nvPr/>
        </p:nvSpPr>
        <p:spPr>
          <a:xfrm>
            <a:off x="8518968" y="2095500"/>
            <a:ext cx="1016000" cy="30099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r>
              <a:rPr lang="ja-JP" altLang="en-US" sz="4000" dirty="0" smtClean="0"/>
              <a:t>町田</a:t>
            </a:r>
            <a:endParaRPr lang="ja-JP" altLang="en-US" sz="4000" dirty="0"/>
          </a:p>
        </p:txBody>
      </p:sp>
      <p:sp>
        <p:nvSpPr>
          <p:cNvPr id="11" name="円/楕円 10"/>
          <p:cNvSpPr/>
          <p:nvPr/>
        </p:nvSpPr>
        <p:spPr>
          <a:xfrm>
            <a:off x="4840952" y="1270000"/>
            <a:ext cx="450508" cy="4191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4407170" y="5270500"/>
            <a:ext cx="5016230" cy="461665"/>
          </a:xfrm>
          <a:prstGeom prst="rect">
            <a:avLst/>
          </a:prstGeom>
          <a:noFill/>
        </p:spPr>
        <p:txBody>
          <a:bodyPr wrap="square" rtlCol="0">
            <a:spAutoFit/>
          </a:bodyPr>
          <a:lstStyle/>
          <a:p>
            <a:r>
              <a:rPr kumimoji="1" lang="ja-JP" altLang="en-US" sz="2400" b="1" dirty="0" smtClean="0"/>
              <a:t>小田急線生田駅から、徒歩１２分</a:t>
            </a:r>
            <a:endParaRPr kumimoji="1" lang="ja-JP" altLang="en-US" sz="2400" b="1" dirty="0"/>
          </a:p>
        </p:txBody>
      </p:sp>
      <p:cxnSp>
        <p:nvCxnSpPr>
          <p:cNvPr id="16" name="直線矢印コネクタ 15"/>
          <p:cNvCxnSpPr>
            <a:endCxn id="11" idx="5"/>
          </p:cNvCxnSpPr>
          <p:nvPr/>
        </p:nvCxnSpPr>
        <p:spPr>
          <a:xfrm flipH="1" flipV="1">
            <a:off x="5225485" y="1627724"/>
            <a:ext cx="1039915" cy="65827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50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9127066" cy="1320800"/>
          </a:xfrm>
        </p:spPr>
        <p:txBody>
          <a:bodyPr/>
          <a:lstStyle/>
          <a:p>
            <a:r>
              <a:rPr kumimoji="1" lang="ja-JP" altLang="en-US" dirty="0" smtClean="0"/>
              <a:t>明治大学公式キャラクター「めいじろう」</a:t>
            </a:r>
            <a:endParaRPr kumimoji="1" lang="ja-JP" altLang="en-US" dirty="0"/>
          </a:p>
        </p:txBody>
      </p:sp>
      <p:sp>
        <p:nvSpPr>
          <p:cNvPr id="3" name="スライド番号プレースホルダー 2"/>
          <p:cNvSpPr>
            <a:spLocks noGrp="1"/>
          </p:cNvSpPr>
          <p:nvPr>
            <p:ph type="sldNum" sz="quarter" idx="12"/>
          </p:nvPr>
        </p:nvSpPr>
        <p:spPr/>
        <p:txBody>
          <a:bodyPr/>
          <a:lstStyle/>
          <a:p>
            <a:fld id="{6651ECFF-2854-424D-8B49-D94BBB1FBBE7}" type="slidenum">
              <a:rPr kumimoji="1" lang="ja-JP" altLang="en-US" smtClean="0"/>
              <a:t>6</a:t>
            </a:fld>
            <a:endParaRPr kumimoji="1"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0574" y="1606549"/>
            <a:ext cx="3527425" cy="3527425"/>
          </a:xfrm>
          <a:prstGeom prst="rect">
            <a:avLst/>
          </a:prstGeom>
        </p:spPr>
      </p:pic>
      <p:sp>
        <p:nvSpPr>
          <p:cNvPr id="6" name="正方形/長方形 5"/>
          <p:cNvSpPr/>
          <p:nvPr/>
        </p:nvSpPr>
        <p:spPr>
          <a:xfrm>
            <a:off x="930259" y="5577593"/>
            <a:ext cx="8002073" cy="646331"/>
          </a:xfrm>
          <a:prstGeom prst="rect">
            <a:avLst/>
          </a:prstGeom>
        </p:spPr>
        <p:txBody>
          <a:bodyPr wrap="square">
            <a:spAutoFit/>
          </a:bodyPr>
          <a:lstStyle/>
          <a:p>
            <a:r>
              <a:rPr lang="ja-JP" altLang="en-US" dirty="0"/>
              <a:t>シンボルマーク・めいじろう </a:t>
            </a:r>
            <a:r>
              <a:rPr lang="en-US" altLang="ja-JP" dirty="0"/>
              <a:t>| </a:t>
            </a:r>
            <a:r>
              <a:rPr lang="ja-JP" altLang="en-US" dirty="0"/>
              <a:t>明治大学 から引用</a:t>
            </a:r>
          </a:p>
          <a:p>
            <a:r>
              <a:rPr lang="en-US" altLang="ja-JP" dirty="0"/>
              <a:t>https://www.meiji.ac.jp/koho/information/symbol/index.html</a:t>
            </a:r>
            <a:endParaRPr lang="ja-JP" altLang="en-US" dirty="0"/>
          </a:p>
        </p:txBody>
      </p:sp>
    </p:spTree>
    <p:extLst>
      <p:ext uri="{BB962C8B-B14F-4D97-AF65-F5344CB8AC3E}">
        <p14:creationId xmlns:p14="http://schemas.microsoft.com/office/powerpoint/2010/main" val="2601672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51</TotalTime>
  <Words>150</Words>
  <Application>Microsoft Office PowerPoint</Application>
  <PresentationFormat>ワイド画面</PresentationFormat>
  <Paragraphs>39</Paragraphs>
  <Slides>6</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ＭＳ Ｐゴシック</vt:lpstr>
      <vt:lpstr>メイリオ</vt:lpstr>
      <vt:lpstr>Arial</vt:lpstr>
      <vt:lpstr>Calibri</vt:lpstr>
      <vt:lpstr>Trebuchet MS</vt:lpstr>
      <vt:lpstr>Wingdings 3</vt:lpstr>
      <vt:lpstr>ファセット</vt:lpstr>
      <vt:lpstr>明治大学について</vt:lpstr>
      <vt:lpstr>目次</vt:lpstr>
      <vt:lpstr>明治大学の理念</vt:lpstr>
      <vt:lpstr>データでみる明治大学</vt:lpstr>
      <vt:lpstr>明治大学生田キャンパスへのアクセス</vt:lpstr>
      <vt:lpstr>明治大学公式キャラクター「めいじろう」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KIKUCHI Takafumi</dc:creator>
  <cp:lastModifiedBy>KIKUCHI Takafumi</cp:lastModifiedBy>
  <cp:revision>12</cp:revision>
  <dcterms:created xsi:type="dcterms:W3CDTF">2020-04-25T00:32:17Z</dcterms:created>
  <dcterms:modified xsi:type="dcterms:W3CDTF">2020-04-25T03:46:08Z</dcterms:modified>
</cp:coreProperties>
</file>