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59" d="100"/>
          <a:sy n="59" d="100"/>
        </p:scale>
        <p:origin x="9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56CF11-362A-47B7-8286-882875ACB68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F3CC090-EADA-4A02-8B2D-B47AA5BAEF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CE07C5F-5DE5-42BE-BE5F-94E2C6D51CB7}"/>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5" name="フッター プレースホルダー 4">
            <a:extLst>
              <a:ext uri="{FF2B5EF4-FFF2-40B4-BE49-F238E27FC236}">
                <a16:creationId xmlns:a16="http://schemas.microsoft.com/office/drawing/2014/main" id="{65229F2B-9D4B-47A5-9DD3-5AD6CC3FEA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B3F688-C143-40EA-AC78-0DBDEFD3E12E}"/>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2415342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409F60-7DB7-4019-BB39-896241332CA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15950F1-0219-49D6-BD64-83C9EC038D3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6934D52-7BD6-421C-847D-F9CD33AEEFE1}"/>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5" name="フッター プレースホルダー 4">
            <a:extLst>
              <a:ext uri="{FF2B5EF4-FFF2-40B4-BE49-F238E27FC236}">
                <a16:creationId xmlns:a16="http://schemas.microsoft.com/office/drawing/2014/main" id="{A12944BF-A976-496C-9897-5F2AE63E24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9C236F-F795-4F59-A087-265B74448970}"/>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3170522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46E6D22-436A-4DDC-97F1-26371FA6AD5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9F771FE-C626-4B80-B75E-76F5F1E13A6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575B3A8-85D0-4131-84AC-B27D9E1EFEF2}"/>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5" name="フッター プレースホルダー 4">
            <a:extLst>
              <a:ext uri="{FF2B5EF4-FFF2-40B4-BE49-F238E27FC236}">
                <a16:creationId xmlns:a16="http://schemas.microsoft.com/office/drawing/2014/main" id="{17103685-3EF2-4CE5-B6E6-9306E4E011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4086E2-D491-4204-94C9-BCF37BAA795D}"/>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410529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081B74-2172-4BAB-BC55-B03AAC089BD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6F46AC-111E-4F17-9B76-75EDE4F3DC9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774E4D-BFCE-4316-B08A-AC1EBBC2EA15}"/>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5" name="フッター プレースホルダー 4">
            <a:extLst>
              <a:ext uri="{FF2B5EF4-FFF2-40B4-BE49-F238E27FC236}">
                <a16:creationId xmlns:a16="http://schemas.microsoft.com/office/drawing/2014/main" id="{AF8DE157-7AB1-467D-832B-3B39ED62AB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DF01B2-5E76-4872-AA44-436029131BCE}"/>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111208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0ADC82-F8D6-45B0-B927-F47F42FB6E1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2482904-85F3-4DDD-B13F-E8A94037E5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F9677ED-2369-4643-8209-893B8CCDCAF8}"/>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5" name="フッター プレースホルダー 4">
            <a:extLst>
              <a:ext uri="{FF2B5EF4-FFF2-40B4-BE49-F238E27FC236}">
                <a16:creationId xmlns:a16="http://schemas.microsoft.com/office/drawing/2014/main" id="{A51E3B02-F24A-456A-94E7-D63102EC701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10B743-FD16-4C96-B638-1CCFA4E4EE51}"/>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3358078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44A51D-23E5-4B9D-89A1-4062D35696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E5069AD-EA1E-4887-A8AE-CDCCB8FDE3B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0B4416B-4626-4708-8514-52C2218F690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70F35B9-C249-4648-97D6-67C793716C21}"/>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6" name="フッター プレースホルダー 5">
            <a:extLst>
              <a:ext uri="{FF2B5EF4-FFF2-40B4-BE49-F238E27FC236}">
                <a16:creationId xmlns:a16="http://schemas.microsoft.com/office/drawing/2014/main" id="{F7BD7ABE-61A4-472A-B27A-DB7DD10635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90EFE30-B0ED-4925-9193-83730F8989B8}"/>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340786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D704D9-40B2-4053-94FA-F4AB3048372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777DA4-9C8B-4783-AC8A-0A0713348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D514DC3-BE7B-4855-BE46-4E345CEE57E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3B9AC7B-094E-4370-9620-3A9AF7B431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6FAE9B6-6E99-485F-8B40-E3D89BB8F1D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90B07E4-76AD-4A2D-90E8-8C47CFF72B37}"/>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8" name="フッター プレースホルダー 7">
            <a:extLst>
              <a:ext uri="{FF2B5EF4-FFF2-40B4-BE49-F238E27FC236}">
                <a16:creationId xmlns:a16="http://schemas.microsoft.com/office/drawing/2014/main" id="{A1B6D16F-1B8C-4CF4-8CFB-6E07339649D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A6AD854-5570-4B9B-B8C3-0A00F5557971}"/>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343449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04E407-590F-40AD-8155-F1F5CFC64CF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304BD86-EF8B-4D76-A241-CC52A9209D03}"/>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4" name="フッター プレースホルダー 3">
            <a:extLst>
              <a:ext uri="{FF2B5EF4-FFF2-40B4-BE49-F238E27FC236}">
                <a16:creationId xmlns:a16="http://schemas.microsoft.com/office/drawing/2014/main" id="{C3754164-D027-466F-877E-F2FC4AB250C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4312B3E-5E09-47DC-9D4D-EED07D24BBF5}"/>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364083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82FB372-74CB-410E-838E-6C9D1CA140B6}"/>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3" name="フッター プレースホルダー 2">
            <a:extLst>
              <a:ext uri="{FF2B5EF4-FFF2-40B4-BE49-F238E27FC236}">
                <a16:creationId xmlns:a16="http://schemas.microsoft.com/office/drawing/2014/main" id="{4031CBFC-5BE7-4645-BAE4-5AD9D121116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F359D03-CFED-42D6-825F-B81E3EE796FA}"/>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62092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9D612-29C2-4A9F-8818-D73E9F6DA91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1AF5CF5-6027-49B2-B750-4BECE55A4A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5972ACF-07F3-4F45-9FAA-054618BDB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63B6907-2182-4249-A2B6-795BD80DEE3A}"/>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6" name="フッター プレースホルダー 5">
            <a:extLst>
              <a:ext uri="{FF2B5EF4-FFF2-40B4-BE49-F238E27FC236}">
                <a16:creationId xmlns:a16="http://schemas.microsoft.com/office/drawing/2014/main" id="{89F5A574-3CEC-445C-BE0D-FB121A01A2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82814C1-3D97-4DFD-9CD7-C139CB9D2336}"/>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377944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AE869D-60D4-4FCF-9C65-A3AE81766FD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A964AD0-5FB8-46C8-8508-8A0D9AB2CA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B5D85E2-86C6-40EF-8A0E-4F611A07A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A47E17-3C19-4F59-902A-55EF0A9572C4}"/>
              </a:ext>
            </a:extLst>
          </p:cNvPr>
          <p:cNvSpPr>
            <a:spLocks noGrp="1"/>
          </p:cNvSpPr>
          <p:nvPr>
            <p:ph type="dt" sz="half" idx="10"/>
          </p:nvPr>
        </p:nvSpPr>
        <p:spPr/>
        <p:txBody>
          <a:bodyPr/>
          <a:lstStyle/>
          <a:p>
            <a:fld id="{BA9D7C29-6BA4-49F4-AD6B-6FC43B3D09DF}" type="datetimeFigureOut">
              <a:rPr kumimoji="1" lang="ja-JP" altLang="en-US" smtClean="0"/>
              <a:t>2020/4/25</a:t>
            </a:fld>
            <a:endParaRPr kumimoji="1" lang="ja-JP" altLang="en-US"/>
          </a:p>
        </p:txBody>
      </p:sp>
      <p:sp>
        <p:nvSpPr>
          <p:cNvPr id="6" name="フッター プレースホルダー 5">
            <a:extLst>
              <a:ext uri="{FF2B5EF4-FFF2-40B4-BE49-F238E27FC236}">
                <a16:creationId xmlns:a16="http://schemas.microsoft.com/office/drawing/2014/main" id="{141E7363-53EF-4A64-A8C8-77E1EEF6EA1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488D474-BB54-471B-ACD7-CDAC8DC13174}"/>
              </a:ext>
            </a:extLst>
          </p:cNvPr>
          <p:cNvSpPr>
            <a:spLocks noGrp="1"/>
          </p:cNvSpPr>
          <p:nvPr>
            <p:ph type="sldNum" sz="quarter" idx="12"/>
          </p:nvPr>
        </p:nvSpPr>
        <p:spPr/>
        <p:txBody>
          <a:body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74866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3D6D59D-FB05-4C71-9685-E93EE99564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422A3A0-DEB5-4767-B184-59D9465EB3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EB196B-1911-483E-9B9B-49B431786B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D7C29-6BA4-49F4-AD6B-6FC43B3D09DF}" type="datetimeFigureOut">
              <a:rPr kumimoji="1" lang="ja-JP" altLang="en-US" smtClean="0"/>
              <a:t>2020/4/25</a:t>
            </a:fld>
            <a:endParaRPr kumimoji="1" lang="ja-JP" altLang="en-US"/>
          </a:p>
        </p:txBody>
      </p:sp>
      <p:sp>
        <p:nvSpPr>
          <p:cNvPr id="5" name="フッター プレースホルダー 4">
            <a:extLst>
              <a:ext uri="{FF2B5EF4-FFF2-40B4-BE49-F238E27FC236}">
                <a16:creationId xmlns:a16="http://schemas.microsoft.com/office/drawing/2014/main" id="{4433AD8B-A661-4221-B62C-4D08E9742C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3C27E10-8F3E-4945-A26A-30D78F401F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98865-B268-4811-A493-32C10DDF4C39}" type="slidenum">
              <a:rPr kumimoji="1" lang="ja-JP" altLang="en-US" smtClean="0"/>
              <a:t>‹#›</a:t>
            </a:fld>
            <a:endParaRPr kumimoji="1" lang="ja-JP" altLang="en-US"/>
          </a:p>
        </p:txBody>
      </p:sp>
    </p:spTree>
    <p:extLst>
      <p:ext uri="{BB962C8B-B14F-4D97-AF65-F5344CB8AC3E}">
        <p14:creationId xmlns:p14="http://schemas.microsoft.com/office/powerpoint/2010/main" val="115167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51D0A3-B38E-4193-BF73-3C15F0B1367A}"/>
              </a:ext>
            </a:extLst>
          </p:cNvPr>
          <p:cNvSpPr>
            <a:spLocks noGrp="1"/>
          </p:cNvSpPr>
          <p:nvPr>
            <p:ph type="title"/>
          </p:nvPr>
        </p:nvSpPr>
        <p:spPr/>
        <p:txBody>
          <a:bodyPr>
            <a:normAutofit fontScale="90000"/>
          </a:bodyPr>
          <a:lstStyle/>
          <a:p>
            <a:r>
              <a:rPr lang="ja-JP" altLang="en-US" dirty="0"/>
              <a:t>デザイン編　課題その２　（グラフの作成）</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B26E1F8C-D72F-4ECD-B1DF-1E86E0B0EC9A}"/>
              </a:ext>
            </a:extLst>
          </p:cNvPr>
          <p:cNvSpPr>
            <a:spLocks noGrp="1"/>
          </p:cNvSpPr>
          <p:nvPr>
            <p:ph idx="1"/>
          </p:nvPr>
        </p:nvSpPr>
        <p:spPr>
          <a:xfrm>
            <a:off x="838200" y="1028700"/>
            <a:ext cx="10515600" cy="5464175"/>
          </a:xfrm>
        </p:spPr>
        <p:txBody>
          <a:bodyPr>
            <a:normAutofit fontScale="62500" lnSpcReduction="20000"/>
          </a:bodyPr>
          <a:lstStyle/>
          <a:p>
            <a:pPr marL="0" indent="0">
              <a:buNone/>
            </a:pPr>
            <a:r>
              <a:rPr lang="ja-JP" altLang="en-US" dirty="0"/>
              <a:t>パソコン設置台数（</a:t>
            </a:r>
            <a:r>
              <a:rPr lang="en-US" altLang="ja-JP" dirty="0"/>
              <a:t>2019</a:t>
            </a:r>
            <a:r>
              <a:rPr lang="ja-JP" altLang="en-US" dirty="0"/>
              <a:t>年</a:t>
            </a:r>
            <a:r>
              <a:rPr lang="en-US" altLang="ja-JP" dirty="0"/>
              <a:t>5</a:t>
            </a:r>
            <a:r>
              <a:rPr lang="ja-JP" altLang="en-US" dirty="0"/>
              <a:t>月現在）</a:t>
            </a:r>
          </a:p>
          <a:p>
            <a:pPr marL="0" indent="0">
              <a:buNone/>
            </a:pPr>
            <a:r>
              <a:rPr lang="en-US" altLang="ja-JP" dirty="0"/>
              <a:t>https://www.meiji.ac.jp/edu-info/data.html</a:t>
            </a:r>
          </a:p>
          <a:p>
            <a:pPr marL="0" indent="0">
              <a:buNone/>
            </a:pPr>
            <a:r>
              <a:rPr lang="ja-JP" altLang="en-US" dirty="0"/>
              <a:t>を見て，生田キャンパスとほかのキャンパスの，パソコンの設置状況の違いを説明できる資料を作成してください。</a:t>
            </a:r>
          </a:p>
          <a:p>
            <a:pPr marL="0" indent="0">
              <a:buNone/>
            </a:pPr>
            <a:endParaRPr lang="ja-JP" altLang="en-US" dirty="0"/>
          </a:p>
          <a:p>
            <a:pPr marL="0" indent="0">
              <a:buNone/>
            </a:pPr>
            <a:r>
              <a:rPr lang="ja-JP" altLang="en-US" dirty="0"/>
              <a:t>ただし，以下の要件を満たすものとします。</a:t>
            </a:r>
          </a:p>
          <a:p>
            <a:pPr marL="0" indent="0">
              <a:buNone/>
            </a:pPr>
            <a:r>
              <a:rPr lang="en-US" altLang="ja-JP" dirty="0"/>
              <a:t>(1)</a:t>
            </a:r>
            <a:r>
              <a:rPr lang="ja-JP" altLang="en-US" dirty="0"/>
              <a:t>スライド</a:t>
            </a:r>
            <a:r>
              <a:rPr lang="en-US" altLang="ja-JP" dirty="0"/>
              <a:t>1</a:t>
            </a:r>
            <a:r>
              <a:rPr lang="ja-JP" altLang="en-US" dirty="0"/>
              <a:t>枚におさめてください。</a:t>
            </a:r>
          </a:p>
          <a:p>
            <a:pPr marL="0" indent="0">
              <a:buNone/>
            </a:pPr>
            <a:r>
              <a:rPr lang="en-US" altLang="ja-JP" dirty="0"/>
              <a:t>(2)</a:t>
            </a:r>
            <a:r>
              <a:rPr lang="ja-JP" altLang="en-US" dirty="0"/>
              <a:t>グラフを作成してください。</a:t>
            </a:r>
          </a:p>
          <a:p>
            <a:pPr marL="0" indent="0">
              <a:buNone/>
            </a:pPr>
            <a:r>
              <a:rPr lang="en-US" altLang="ja-JP" dirty="0"/>
              <a:t>(3)</a:t>
            </a:r>
            <a:r>
              <a:rPr lang="ja-JP" altLang="en-US" dirty="0"/>
              <a:t>比較対象は　生田　と　｛駿河台＋和泉＋中野｝の合計　とし</a:t>
            </a:r>
          </a:p>
          <a:p>
            <a:pPr marL="0" indent="0">
              <a:buNone/>
            </a:pPr>
            <a:r>
              <a:rPr lang="ja-JP" altLang="en-US" dirty="0"/>
              <a:t>　全体　と　どれか一つ，着目した要素</a:t>
            </a:r>
            <a:r>
              <a:rPr lang="en-US" altLang="ja-JP" dirty="0"/>
              <a:t>(</a:t>
            </a:r>
            <a:r>
              <a:rPr lang="ja-JP" altLang="en-US" dirty="0"/>
              <a:t>例：自習室</a:t>
            </a:r>
            <a:r>
              <a:rPr lang="en-US" altLang="ja-JP" dirty="0"/>
              <a:t>)</a:t>
            </a:r>
            <a:r>
              <a:rPr lang="ja-JP" altLang="en-US" dirty="0"/>
              <a:t>　とします。</a:t>
            </a:r>
          </a:p>
          <a:p>
            <a:pPr marL="0" indent="0">
              <a:buNone/>
            </a:pPr>
            <a:r>
              <a:rPr lang="en-US" altLang="ja-JP" dirty="0"/>
              <a:t>(4)</a:t>
            </a:r>
            <a:r>
              <a:rPr lang="ja-JP" altLang="en-US" dirty="0"/>
              <a:t>特に説明をしたい部分を一つ決めてください。</a:t>
            </a:r>
          </a:p>
          <a:p>
            <a:pPr marL="0" indent="0">
              <a:buNone/>
            </a:pPr>
            <a:r>
              <a:rPr lang="ja-JP" altLang="en-US" dirty="0"/>
              <a:t>　</a:t>
            </a:r>
            <a:r>
              <a:rPr lang="en-US" altLang="ja-JP" dirty="0"/>
              <a:t>(4-1)</a:t>
            </a:r>
            <a:r>
              <a:rPr lang="ja-JP" altLang="en-US" dirty="0"/>
              <a:t>説明をしたい内容が一目でわかるようなコメントを加えてください。</a:t>
            </a:r>
          </a:p>
          <a:p>
            <a:pPr marL="0" indent="0">
              <a:buNone/>
            </a:pPr>
            <a:r>
              <a:rPr lang="ja-JP" altLang="en-US" dirty="0"/>
              <a:t>　</a:t>
            </a:r>
            <a:r>
              <a:rPr lang="en-US" altLang="ja-JP" dirty="0"/>
              <a:t>(4-2)</a:t>
            </a:r>
            <a:r>
              <a:rPr lang="ja-JP" altLang="en-US" dirty="0"/>
              <a:t>グラフの種類や色なども，目的にかなった使い方をしてください。</a:t>
            </a:r>
          </a:p>
          <a:p>
            <a:pPr marL="0" indent="0">
              <a:buNone/>
            </a:pPr>
            <a:r>
              <a:rPr lang="ja-JP" altLang="en-US" dirty="0"/>
              <a:t>　なお，</a:t>
            </a:r>
            <a:r>
              <a:rPr lang="en-US" altLang="ja-JP" dirty="0"/>
              <a:t>Word</a:t>
            </a:r>
            <a:r>
              <a:rPr lang="ja-JP" altLang="en-US" dirty="0"/>
              <a:t>のレポートでは既定の書式に従い正確なものを載せることが重要ですが，</a:t>
            </a:r>
          </a:p>
          <a:p>
            <a:pPr marL="0" indent="0">
              <a:buNone/>
            </a:pPr>
            <a:r>
              <a:rPr lang="ja-JP" altLang="en-US" dirty="0"/>
              <a:t>　</a:t>
            </a:r>
            <a:r>
              <a:rPr lang="en-US" altLang="ja-JP" dirty="0"/>
              <a:t>PowerPoint</a:t>
            </a:r>
            <a:r>
              <a:rPr lang="ja-JP" altLang="en-US" dirty="0"/>
              <a:t>では一目で見てわかるようなものにすることの重要度が相対的に高まります。</a:t>
            </a:r>
          </a:p>
          <a:p>
            <a:pPr marL="0" indent="0">
              <a:buNone/>
            </a:pPr>
            <a:r>
              <a:rPr lang="en-US" altLang="ja-JP" dirty="0"/>
              <a:t>(5)</a:t>
            </a:r>
            <a:r>
              <a:rPr lang="ja-JP" altLang="en-US" dirty="0"/>
              <a:t>グラフやコメントの文字のサイズは，一目でわかるように十分な大きさにしてください。</a:t>
            </a:r>
          </a:p>
          <a:p>
            <a:pPr marL="0" indent="0">
              <a:buNone/>
            </a:pPr>
            <a:r>
              <a:rPr lang="en-US" altLang="ja-JP" dirty="0"/>
              <a:t>(6)</a:t>
            </a:r>
            <a:r>
              <a:rPr lang="ja-JP" altLang="en-US" dirty="0"/>
              <a:t>その他，デザインテーマやフォントは自由です。</a:t>
            </a:r>
            <a:endParaRPr kumimoji="1" lang="ja-JP" altLang="en-US" dirty="0"/>
          </a:p>
        </p:txBody>
      </p:sp>
    </p:spTree>
    <p:extLst>
      <p:ext uri="{BB962C8B-B14F-4D97-AF65-F5344CB8AC3E}">
        <p14:creationId xmlns:p14="http://schemas.microsoft.com/office/powerpoint/2010/main" val="2969688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E949B6BE-A6BE-4232-BB98-AE8078AE903D}"/>
              </a:ext>
            </a:extLst>
          </p:cNvPr>
          <p:cNvSpPr txBox="1"/>
          <p:nvPr/>
        </p:nvSpPr>
        <p:spPr>
          <a:xfrm>
            <a:off x="1927229" y="5722195"/>
            <a:ext cx="8337539" cy="830997"/>
          </a:xfrm>
          <a:prstGeom prst="rect">
            <a:avLst/>
          </a:prstGeom>
          <a:noFill/>
        </p:spPr>
        <p:txBody>
          <a:bodyPr wrap="square" rtlCol="0">
            <a:spAutoFit/>
          </a:bodyPr>
          <a:lstStyle/>
          <a:p>
            <a:r>
              <a:rPr kumimoji="1" lang="ja-JP" altLang="en-US" sz="2400" u="sng" dirty="0"/>
              <a:t>生田キャンパス</a:t>
            </a:r>
            <a:r>
              <a:rPr kumimoji="1" lang="ja-JP" altLang="en-US" dirty="0"/>
              <a:t>には全体の</a:t>
            </a:r>
            <a:r>
              <a:rPr lang="ja-JP" altLang="en-US" sz="2400" dirty="0"/>
              <a:t>約</a:t>
            </a:r>
            <a:r>
              <a:rPr lang="en-US" altLang="ja-JP" sz="2400" dirty="0"/>
              <a:t>34%</a:t>
            </a:r>
            <a:r>
              <a:rPr lang="ja-JP" altLang="en-US" dirty="0"/>
              <a:t>にあたる</a:t>
            </a:r>
            <a:r>
              <a:rPr lang="en-US" altLang="ja-JP" sz="2400" dirty="0"/>
              <a:t>920</a:t>
            </a:r>
            <a:r>
              <a:rPr lang="ja-JP" altLang="en-US" sz="2400" dirty="0"/>
              <a:t>台</a:t>
            </a:r>
            <a:r>
              <a:rPr lang="ja-JP" altLang="en-US" dirty="0"/>
              <a:t>のパソコンがあり、</a:t>
            </a:r>
            <a:endParaRPr lang="en-US" altLang="ja-JP" dirty="0"/>
          </a:p>
          <a:p>
            <a:r>
              <a:rPr lang="ja-JP" altLang="en-US" dirty="0"/>
              <a:t>明治大学で</a:t>
            </a:r>
            <a:r>
              <a:rPr lang="ja-JP" altLang="en-US" sz="2400" b="1" u="sng" dirty="0">
                <a:solidFill>
                  <a:srgbClr val="FF0000"/>
                </a:solidFill>
              </a:rPr>
              <a:t>一番台数の多い</a:t>
            </a:r>
            <a:r>
              <a:rPr lang="ja-JP" altLang="en-US" dirty="0"/>
              <a:t>キャンパスである。</a:t>
            </a:r>
            <a:endParaRPr kumimoji="1" lang="ja-JP" altLang="en-US" dirty="0"/>
          </a:p>
        </p:txBody>
      </p:sp>
      <p:pic>
        <p:nvPicPr>
          <p:cNvPr id="12" name="図 11">
            <a:extLst>
              <a:ext uri="{FF2B5EF4-FFF2-40B4-BE49-F238E27FC236}">
                <a16:creationId xmlns:a16="http://schemas.microsoft.com/office/drawing/2014/main" id="{4C71E3D2-3AA9-4EDC-B244-75701A50E208}"/>
              </a:ext>
            </a:extLst>
          </p:cNvPr>
          <p:cNvPicPr>
            <a:picLocks noChangeAspect="1"/>
          </p:cNvPicPr>
          <p:nvPr/>
        </p:nvPicPr>
        <p:blipFill>
          <a:blip r:embed="rId2"/>
          <a:stretch>
            <a:fillRect/>
          </a:stretch>
        </p:blipFill>
        <p:spPr>
          <a:xfrm>
            <a:off x="1968650" y="156065"/>
            <a:ext cx="8254699" cy="5566130"/>
          </a:xfrm>
          <a:prstGeom prst="rect">
            <a:avLst/>
          </a:prstGeom>
        </p:spPr>
      </p:pic>
      <p:sp>
        <p:nvSpPr>
          <p:cNvPr id="13" name="テキスト ボックス 12">
            <a:extLst>
              <a:ext uri="{FF2B5EF4-FFF2-40B4-BE49-F238E27FC236}">
                <a16:creationId xmlns:a16="http://schemas.microsoft.com/office/drawing/2014/main" id="{80F28078-9E9E-45A4-AF97-E2078C08EB25}"/>
              </a:ext>
            </a:extLst>
          </p:cNvPr>
          <p:cNvSpPr txBox="1"/>
          <p:nvPr/>
        </p:nvSpPr>
        <p:spPr>
          <a:xfrm>
            <a:off x="3208562" y="5268639"/>
            <a:ext cx="1494065" cy="400110"/>
          </a:xfrm>
          <a:prstGeom prst="rect">
            <a:avLst/>
          </a:prstGeom>
          <a:noFill/>
        </p:spPr>
        <p:txBody>
          <a:bodyPr wrap="square" rtlCol="0">
            <a:spAutoFit/>
          </a:bodyPr>
          <a:lstStyle/>
          <a:p>
            <a:pPr algn="ctr"/>
            <a:r>
              <a:rPr kumimoji="1" lang="ja-JP" altLang="en-US" sz="2000" b="1" dirty="0"/>
              <a:t>合計 </a:t>
            </a:r>
            <a:r>
              <a:rPr kumimoji="1" lang="en-US" altLang="ja-JP" sz="2000" b="1" dirty="0"/>
              <a:t>2670</a:t>
            </a:r>
            <a:endParaRPr kumimoji="1" lang="ja-JP" altLang="en-US" sz="2000" b="1" dirty="0"/>
          </a:p>
        </p:txBody>
      </p:sp>
      <p:sp>
        <p:nvSpPr>
          <p:cNvPr id="5" name="正方形/長方形 4">
            <a:extLst>
              <a:ext uri="{FF2B5EF4-FFF2-40B4-BE49-F238E27FC236}">
                <a16:creationId xmlns:a16="http://schemas.microsoft.com/office/drawing/2014/main" id="{65360315-027F-44F5-A112-F4649C8436D2}"/>
              </a:ext>
            </a:extLst>
          </p:cNvPr>
          <p:cNvSpPr/>
          <p:nvPr/>
        </p:nvSpPr>
        <p:spPr>
          <a:xfrm>
            <a:off x="7821386" y="6273225"/>
            <a:ext cx="4370614" cy="584775"/>
          </a:xfrm>
          <a:prstGeom prst="rect">
            <a:avLst/>
          </a:prstGeom>
        </p:spPr>
        <p:txBody>
          <a:bodyPr wrap="square">
            <a:spAutoFit/>
          </a:bodyPr>
          <a:lstStyle/>
          <a:p>
            <a:r>
              <a:rPr lang="en-US" altLang="ja-JP" sz="1600" dirty="0"/>
              <a:t>(</a:t>
            </a:r>
            <a:r>
              <a:rPr lang="ja-JP" altLang="en-US" sz="1600" dirty="0"/>
              <a:t>出典</a:t>
            </a:r>
            <a:r>
              <a:rPr lang="en-US" altLang="ja-JP" sz="1600" dirty="0"/>
              <a:t>)</a:t>
            </a:r>
            <a:r>
              <a:rPr lang="ja-JP" altLang="en-US" sz="1600" dirty="0"/>
              <a:t>データで見る教育の情報化  明治大学</a:t>
            </a:r>
            <a:endParaRPr lang="en-US" altLang="ja-JP" sz="1600" dirty="0"/>
          </a:p>
          <a:p>
            <a:r>
              <a:rPr lang="en-US" altLang="ja-JP" sz="1600" dirty="0"/>
              <a:t>https://www.meiji.ac.jp/edu-info/data.html/</a:t>
            </a:r>
          </a:p>
        </p:txBody>
      </p:sp>
    </p:spTree>
    <p:extLst>
      <p:ext uri="{BB962C8B-B14F-4D97-AF65-F5344CB8AC3E}">
        <p14:creationId xmlns:p14="http://schemas.microsoft.com/office/powerpoint/2010/main" val="3415274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E949B6BE-A6BE-4232-BB98-AE8078AE903D}"/>
              </a:ext>
            </a:extLst>
          </p:cNvPr>
          <p:cNvSpPr txBox="1"/>
          <p:nvPr/>
        </p:nvSpPr>
        <p:spPr>
          <a:xfrm>
            <a:off x="1927229" y="5722195"/>
            <a:ext cx="8337539" cy="830997"/>
          </a:xfrm>
          <a:prstGeom prst="rect">
            <a:avLst/>
          </a:prstGeom>
          <a:noFill/>
        </p:spPr>
        <p:txBody>
          <a:bodyPr wrap="square" rtlCol="0">
            <a:spAutoFit/>
          </a:bodyPr>
          <a:lstStyle/>
          <a:p>
            <a:r>
              <a:rPr kumimoji="1" lang="ja-JP" altLang="en-US" sz="2400" u="sng" dirty="0"/>
              <a:t>生田キャンパス</a:t>
            </a:r>
            <a:r>
              <a:rPr lang="ja-JP" altLang="en-US" dirty="0"/>
              <a:t>の明治大学全体における貸出し</a:t>
            </a:r>
            <a:r>
              <a:rPr kumimoji="1" lang="ja-JP" altLang="en-US" dirty="0"/>
              <a:t>パソコン台数の</a:t>
            </a:r>
            <a:r>
              <a:rPr kumimoji="1" lang="ja-JP" altLang="en-US" sz="2400" dirty="0"/>
              <a:t>割合</a:t>
            </a:r>
            <a:r>
              <a:rPr kumimoji="1" lang="ja-JP" altLang="en-US" dirty="0"/>
              <a:t>は、</a:t>
            </a:r>
            <a:endParaRPr kumimoji="1" lang="en-US" altLang="ja-JP" dirty="0"/>
          </a:p>
          <a:p>
            <a:r>
              <a:rPr kumimoji="1" lang="ja-JP" altLang="en-US" dirty="0"/>
              <a:t>パソコン設置台数の割合と</a:t>
            </a:r>
            <a:r>
              <a:rPr kumimoji="1" lang="ja-JP" altLang="en-US" sz="2400" u="sng" dirty="0"/>
              <a:t>同程度</a:t>
            </a:r>
            <a:r>
              <a:rPr kumimoji="1" lang="ja-JP" altLang="en-US" dirty="0"/>
              <a:t>である。</a:t>
            </a:r>
          </a:p>
        </p:txBody>
      </p:sp>
      <p:pic>
        <p:nvPicPr>
          <p:cNvPr id="2" name="図 1">
            <a:extLst>
              <a:ext uri="{FF2B5EF4-FFF2-40B4-BE49-F238E27FC236}">
                <a16:creationId xmlns:a16="http://schemas.microsoft.com/office/drawing/2014/main" id="{2C3F7723-FF13-4BD5-9622-375C6D16E455}"/>
              </a:ext>
            </a:extLst>
          </p:cNvPr>
          <p:cNvPicPr>
            <a:picLocks noChangeAspect="1"/>
          </p:cNvPicPr>
          <p:nvPr/>
        </p:nvPicPr>
        <p:blipFill>
          <a:blip r:embed="rId2"/>
          <a:stretch>
            <a:fillRect/>
          </a:stretch>
        </p:blipFill>
        <p:spPr>
          <a:xfrm>
            <a:off x="1968650" y="139737"/>
            <a:ext cx="8254699" cy="5566130"/>
          </a:xfrm>
          <a:prstGeom prst="rect">
            <a:avLst/>
          </a:prstGeom>
        </p:spPr>
      </p:pic>
      <p:sp>
        <p:nvSpPr>
          <p:cNvPr id="8" name="テキスト ボックス 7">
            <a:extLst>
              <a:ext uri="{FF2B5EF4-FFF2-40B4-BE49-F238E27FC236}">
                <a16:creationId xmlns:a16="http://schemas.microsoft.com/office/drawing/2014/main" id="{87F62BD5-9CCE-49A4-985A-9F986FF35071}"/>
              </a:ext>
            </a:extLst>
          </p:cNvPr>
          <p:cNvSpPr txBox="1"/>
          <p:nvPr/>
        </p:nvSpPr>
        <p:spPr>
          <a:xfrm>
            <a:off x="3208562" y="5268639"/>
            <a:ext cx="1494065" cy="400110"/>
          </a:xfrm>
          <a:prstGeom prst="rect">
            <a:avLst/>
          </a:prstGeom>
          <a:noFill/>
        </p:spPr>
        <p:txBody>
          <a:bodyPr wrap="square" rtlCol="0">
            <a:spAutoFit/>
          </a:bodyPr>
          <a:lstStyle/>
          <a:p>
            <a:pPr algn="ctr"/>
            <a:r>
              <a:rPr kumimoji="1" lang="ja-JP" altLang="en-US" sz="2000" b="1" dirty="0"/>
              <a:t>合計 </a:t>
            </a:r>
            <a:r>
              <a:rPr lang="en-US" altLang="ja-JP" sz="2000" b="1" dirty="0"/>
              <a:t>151</a:t>
            </a:r>
            <a:endParaRPr kumimoji="1" lang="ja-JP" altLang="en-US" sz="2000" b="1" dirty="0"/>
          </a:p>
        </p:txBody>
      </p:sp>
      <p:sp>
        <p:nvSpPr>
          <p:cNvPr id="5" name="正方形/長方形 4">
            <a:extLst>
              <a:ext uri="{FF2B5EF4-FFF2-40B4-BE49-F238E27FC236}">
                <a16:creationId xmlns:a16="http://schemas.microsoft.com/office/drawing/2014/main" id="{10D15B53-220B-4D19-95BF-79DE5F8F648E}"/>
              </a:ext>
            </a:extLst>
          </p:cNvPr>
          <p:cNvSpPr/>
          <p:nvPr/>
        </p:nvSpPr>
        <p:spPr>
          <a:xfrm>
            <a:off x="7821386" y="6273225"/>
            <a:ext cx="4370614" cy="584775"/>
          </a:xfrm>
          <a:prstGeom prst="rect">
            <a:avLst/>
          </a:prstGeom>
        </p:spPr>
        <p:txBody>
          <a:bodyPr wrap="square">
            <a:spAutoFit/>
          </a:bodyPr>
          <a:lstStyle/>
          <a:p>
            <a:r>
              <a:rPr lang="en-US" altLang="ja-JP" sz="1600" dirty="0"/>
              <a:t>(</a:t>
            </a:r>
            <a:r>
              <a:rPr lang="ja-JP" altLang="en-US" sz="1600" dirty="0"/>
              <a:t>出典</a:t>
            </a:r>
            <a:r>
              <a:rPr lang="en-US" altLang="ja-JP" sz="1600" dirty="0"/>
              <a:t>)</a:t>
            </a:r>
            <a:r>
              <a:rPr lang="ja-JP" altLang="en-US" sz="1600" dirty="0"/>
              <a:t>データで見る教育の情報化  明治大学</a:t>
            </a:r>
            <a:endParaRPr lang="en-US" altLang="ja-JP" sz="1600" dirty="0"/>
          </a:p>
          <a:p>
            <a:r>
              <a:rPr lang="en-US" altLang="ja-JP" sz="1600" dirty="0"/>
              <a:t>https://www.meiji.ac.jp/edu-info/data.html/</a:t>
            </a:r>
          </a:p>
        </p:txBody>
      </p:sp>
    </p:spTree>
    <p:extLst>
      <p:ext uri="{BB962C8B-B14F-4D97-AF65-F5344CB8AC3E}">
        <p14:creationId xmlns:p14="http://schemas.microsoft.com/office/powerpoint/2010/main" val="18839554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200</Words>
  <Application>Microsoft Office PowerPoint</Application>
  <PresentationFormat>ワイド画面</PresentationFormat>
  <Paragraphs>27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デザイン編　課題その２　（グラフの作成）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od01352@wd.isc.meiji.ac.jp</dc:creator>
  <cp:lastModifiedBy>od01352@wd.isc.meiji.ac.jp</cp:lastModifiedBy>
  <cp:revision>13</cp:revision>
  <dcterms:created xsi:type="dcterms:W3CDTF">2020-04-25T04:07:27Z</dcterms:created>
  <dcterms:modified xsi:type="dcterms:W3CDTF">2020-04-25T06:20:16Z</dcterms:modified>
</cp:coreProperties>
</file>