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sz="2800"/>
              <a:t>生田キャンパスの</a:t>
            </a:r>
            <a:r>
              <a:rPr lang="en-US" sz="2800"/>
              <a:t>PC</a:t>
            </a:r>
            <a:r>
              <a:rPr lang="ja-JP" sz="2800"/>
              <a:t>台数の特徴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Sheet1!$B$15</c:f>
              <c:strCache>
                <c:ptCount val="1"/>
                <c:pt idx="0">
                  <c:v>生田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Sheet1!$C$14:$I$14</c:f>
              <c:strCache>
                <c:ptCount val="7"/>
                <c:pt idx="0">
                  <c:v>メディア教室</c:v>
                </c:pt>
                <c:pt idx="1">
                  <c:v>メディア自習室</c:v>
                </c:pt>
                <c:pt idx="2">
                  <c:v>ＣＡＬＬ教室</c:v>
                </c:pt>
                <c:pt idx="3">
                  <c:v>ＣＡＬＬ自習室</c:v>
                </c:pt>
                <c:pt idx="4">
                  <c:v>教員用端末室</c:v>
                </c:pt>
                <c:pt idx="5">
                  <c:v>オープンエリア</c:v>
                </c:pt>
                <c:pt idx="6">
                  <c:v>貸出し</c:v>
                </c:pt>
              </c:strCache>
            </c:strRef>
          </c:cat>
          <c:val>
            <c:numRef>
              <c:f>Sheet1!$C$15:$I$15</c:f>
              <c:numCache>
                <c:formatCode>General</c:formatCode>
                <c:ptCount val="7"/>
                <c:pt idx="0">
                  <c:v>683</c:v>
                </c:pt>
                <c:pt idx="1">
                  <c:v>75</c:v>
                </c:pt>
                <c:pt idx="2">
                  <c:v>88</c:v>
                </c:pt>
                <c:pt idx="3">
                  <c:v>0</c:v>
                </c:pt>
                <c:pt idx="4">
                  <c:v>5</c:v>
                </c:pt>
                <c:pt idx="5">
                  <c:v>24</c:v>
                </c:pt>
                <c:pt idx="6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14-4346-8089-F56F274AA87A}"/>
            </c:ext>
          </c:extLst>
        </c:ser>
        <c:ser>
          <c:idx val="1"/>
          <c:order val="1"/>
          <c:tx>
            <c:strRef>
              <c:f>Sheet1!$B$16</c:f>
              <c:strCache>
                <c:ptCount val="1"/>
                <c:pt idx="0">
                  <c:v>他3キャンパス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Sheet1!$C$14:$I$14</c:f>
              <c:strCache>
                <c:ptCount val="7"/>
                <c:pt idx="0">
                  <c:v>メディア教室</c:v>
                </c:pt>
                <c:pt idx="1">
                  <c:v>メディア自習室</c:v>
                </c:pt>
                <c:pt idx="2">
                  <c:v>ＣＡＬＬ教室</c:v>
                </c:pt>
                <c:pt idx="3">
                  <c:v>ＣＡＬＬ自習室</c:v>
                </c:pt>
                <c:pt idx="4">
                  <c:v>教員用端末室</c:v>
                </c:pt>
                <c:pt idx="5">
                  <c:v>オープンエリア</c:v>
                </c:pt>
                <c:pt idx="6">
                  <c:v>貸出し</c:v>
                </c:pt>
              </c:strCache>
            </c:strRef>
          </c:cat>
          <c:val>
            <c:numRef>
              <c:f>Sheet1!$C$16:$I$16</c:f>
              <c:numCache>
                <c:formatCode>General</c:formatCode>
                <c:ptCount val="7"/>
                <c:pt idx="0">
                  <c:v>942</c:v>
                </c:pt>
                <c:pt idx="1">
                  <c:v>379</c:v>
                </c:pt>
                <c:pt idx="2">
                  <c:v>181</c:v>
                </c:pt>
                <c:pt idx="3">
                  <c:v>103</c:v>
                </c:pt>
                <c:pt idx="4">
                  <c:v>39</c:v>
                </c:pt>
                <c:pt idx="5">
                  <c:v>0</c:v>
                </c:pt>
                <c:pt idx="6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14-4346-8089-F56F274AA8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116578559"/>
        <c:axId val="959350111"/>
      </c:barChart>
      <c:catAx>
        <c:axId val="1116578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59350111"/>
        <c:crosses val="autoZero"/>
        <c:auto val="1"/>
        <c:lblAlgn val="ctr"/>
        <c:lblOffset val="100"/>
        <c:noMultiLvlLbl val="0"/>
      </c:catAx>
      <c:valAx>
        <c:axId val="959350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wordArtVertRtl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台数</a:t>
                </a:r>
                <a:r>
                  <a:rPr lang="en-US"/>
                  <a:t>(</a:t>
                </a:r>
                <a:r>
                  <a:rPr lang="ja-JP"/>
                  <a:t>台</a:t>
                </a:r>
                <a:r>
                  <a:rPr lang="en-US"/>
                  <a:t>)</a:t>
                </a:r>
                <a:endParaRPr lang="ja-JP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wordArtVertRtl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16578559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3DCB-2FD0-4B80-AB00-2EDAF550043F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5F1-A3BF-439D-8A00-88DB1D4FB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73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3DCB-2FD0-4B80-AB00-2EDAF550043F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5F1-A3BF-439D-8A00-88DB1D4FB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649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3DCB-2FD0-4B80-AB00-2EDAF550043F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5F1-A3BF-439D-8A00-88DB1D4FB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15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3DCB-2FD0-4B80-AB00-2EDAF550043F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5F1-A3BF-439D-8A00-88DB1D4FB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51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3DCB-2FD0-4B80-AB00-2EDAF550043F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5F1-A3BF-439D-8A00-88DB1D4FB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799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3DCB-2FD0-4B80-AB00-2EDAF550043F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5F1-A3BF-439D-8A00-88DB1D4FB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91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3DCB-2FD0-4B80-AB00-2EDAF550043F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5F1-A3BF-439D-8A00-88DB1D4FB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1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3DCB-2FD0-4B80-AB00-2EDAF550043F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5F1-A3BF-439D-8A00-88DB1D4FB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17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3DCB-2FD0-4B80-AB00-2EDAF550043F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5F1-A3BF-439D-8A00-88DB1D4FB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0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2953DCB-2FD0-4B80-AB00-2EDAF550043F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0CB5F1-A3BF-439D-8A00-88DB1D4FB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02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3DCB-2FD0-4B80-AB00-2EDAF550043F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5F1-A3BF-439D-8A00-88DB1D4FB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7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2953DCB-2FD0-4B80-AB00-2EDAF550043F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F0CB5F1-A3BF-439D-8A00-88DB1D4FB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14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DB292404-A7C8-4DA2-97D6-3750423371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9158056"/>
              </p:ext>
            </p:extLst>
          </p:nvPr>
        </p:nvGraphicFramePr>
        <p:xfrm>
          <a:off x="649357" y="304800"/>
          <a:ext cx="11026827" cy="5856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EB7320B-8647-4B32-94B3-44D04E8B30A3}"/>
              </a:ext>
            </a:extLst>
          </p:cNvPr>
          <p:cNvSpPr/>
          <p:nvPr/>
        </p:nvSpPr>
        <p:spPr>
          <a:xfrm>
            <a:off x="3186433" y="1209821"/>
            <a:ext cx="8686700" cy="1364566"/>
          </a:xfrm>
          <a:prstGeom prst="rect">
            <a:avLst/>
          </a:prstGeom>
          <a:gradFill>
            <a:gsLst>
              <a:gs pos="97000">
                <a:schemeClr val="bg1"/>
              </a:gs>
              <a:gs pos="98000">
                <a:schemeClr val="accent1">
                  <a:lumMod val="10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200" b="1" dirty="0"/>
              <a:t>生田キャンパスは</a:t>
            </a:r>
            <a:r>
              <a:rPr kumimoji="1" lang="ja-JP" altLang="en-US" sz="2200" b="1" dirty="0">
                <a:solidFill>
                  <a:srgbClr val="FF0000"/>
                </a:solidFill>
              </a:rPr>
              <a:t>メディア教室</a:t>
            </a:r>
            <a:r>
              <a:rPr kumimoji="1" lang="ja-JP" altLang="en-US" sz="2200" b="1" dirty="0"/>
              <a:t>に設置されている</a:t>
            </a:r>
            <a:r>
              <a:rPr kumimoji="1" lang="en-US" altLang="ja-JP" sz="2200" b="1" dirty="0"/>
              <a:t>PC</a:t>
            </a:r>
            <a:r>
              <a:rPr kumimoji="1" lang="ja-JP" altLang="en-US" sz="2200" b="1" dirty="0"/>
              <a:t>が他</a:t>
            </a:r>
            <a:r>
              <a:rPr kumimoji="1" lang="en-US" altLang="ja-JP" sz="2200" b="1" dirty="0"/>
              <a:t>3</a:t>
            </a:r>
            <a:r>
              <a:rPr kumimoji="1" lang="ja-JP" altLang="en-US" sz="2200" b="1" dirty="0"/>
              <a:t>キャンパスの合計の</a:t>
            </a:r>
            <a:r>
              <a:rPr kumimoji="1" lang="en-US" altLang="ja-JP" sz="2200" b="1" dirty="0"/>
              <a:t>70%</a:t>
            </a:r>
            <a:r>
              <a:rPr kumimoji="1" lang="ja-JP" altLang="en-US" sz="2200" b="1" dirty="0"/>
              <a:t>以上あり、教室に設置されている</a:t>
            </a:r>
            <a:r>
              <a:rPr kumimoji="1" lang="en-US" altLang="ja-JP" sz="2200" b="1" dirty="0"/>
              <a:t>PC</a:t>
            </a:r>
            <a:r>
              <a:rPr kumimoji="1" lang="ja-JP" altLang="en-US" sz="2200" b="1" dirty="0"/>
              <a:t>が</a:t>
            </a:r>
            <a:r>
              <a:rPr kumimoji="1" lang="ja-JP" altLang="en-US" sz="2200" b="1" dirty="0">
                <a:solidFill>
                  <a:srgbClr val="FF0000"/>
                </a:solidFill>
              </a:rPr>
              <a:t>多い</a:t>
            </a:r>
            <a:r>
              <a:rPr kumimoji="1" lang="ja-JP" altLang="en-US" sz="2200" b="1" dirty="0"/>
              <a:t>。</a:t>
            </a:r>
            <a:endParaRPr kumimoji="1" lang="en-US" altLang="ja-JP" sz="2200" b="1" dirty="0"/>
          </a:p>
          <a:p>
            <a:r>
              <a:rPr kumimoji="1" lang="ja-JP" altLang="en-US" sz="2200" b="1" dirty="0"/>
              <a:t>一方、</a:t>
            </a:r>
            <a:r>
              <a:rPr kumimoji="1" lang="ja-JP" altLang="en-US" sz="2200" b="1" dirty="0">
                <a:solidFill>
                  <a:srgbClr val="0070C0"/>
                </a:solidFill>
              </a:rPr>
              <a:t>メディア自習室</a:t>
            </a:r>
            <a:r>
              <a:rPr kumimoji="1" lang="ja-JP" altLang="en-US" sz="2200" b="1" dirty="0"/>
              <a:t>は</a:t>
            </a:r>
            <a:r>
              <a:rPr kumimoji="1" lang="en-US" altLang="ja-JP" sz="2200" b="1" dirty="0"/>
              <a:t>20%</a:t>
            </a:r>
            <a:r>
              <a:rPr kumimoji="1" lang="ja-JP" altLang="en-US" sz="2200" b="1" dirty="0"/>
              <a:t>程度で、自習室に設置の</a:t>
            </a:r>
            <a:r>
              <a:rPr kumimoji="1" lang="en-US" altLang="ja-JP" sz="2200" b="1" dirty="0"/>
              <a:t>PC</a:t>
            </a:r>
            <a:r>
              <a:rPr kumimoji="1" lang="ja-JP" altLang="en-US" sz="2200" b="1" dirty="0"/>
              <a:t>は</a:t>
            </a:r>
            <a:r>
              <a:rPr kumimoji="1" lang="ja-JP" altLang="en-US" sz="2200" b="1" dirty="0">
                <a:solidFill>
                  <a:srgbClr val="0070C0"/>
                </a:solidFill>
              </a:rPr>
              <a:t>少ない</a:t>
            </a:r>
            <a:r>
              <a:rPr kumimoji="1" lang="ja-JP" altLang="en-US" sz="2200" b="1" dirty="0"/>
              <a:t>。</a:t>
            </a:r>
            <a:endParaRPr kumimoji="1" lang="en-US" altLang="ja-JP" sz="2200" b="1" dirty="0"/>
          </a:p>
          <a:p>
            <a:r>
              <a:rPr kumimoji="1" lang="ja-JP" altLang="en-US" sz="2200" b="1" dirty="0"/>
              <a:t>生田キャンパスは</a:t>
            </a:r>
            <a:r>
              <a:rPr kumimoji="1" lang="en-US" altLang="ja-JP" sz="2200" b="1" dirty="0"/>
              <a:t>4</a:t>
            </a:r>
            <a:r>
              <a:rPr kumimoji="1" lang="ja-JP" altLang="en-US" sz="2200" b="1" dirty="0"/>
              <a:t>キャンパスで唯一，オープンエリアに</a:t>
            </a:r>
            <a:r>
              <a:rPr kumimoji="1" lang="en-US" altLang="ja-JP" sz="2200" b="1" dirty="0"/>
              <a:t>PC</a:t>
            </a:r>
            <a:r>
              <a:rPr kumimoji="1" lang="ja-JP" altLang="en-US" sz="2200" b="1" dirty="0"/>
              <a:t>を設置している。</a:t>
            </a:r>
            <a:endParaRPr kumimoji="1" lang="en-US" altLang="ja-JP" sz="2200" b="1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207185-860E-4EE9-89D2-2FF107ADD06D}"/>
              </a:ext>
            </a:extLst>
          </p:cNvPr>
          <p:cNvSpPr/>
          <p:nvPr/>
        </p:nvSpPr>
        <p:spPr>
          <a:xfrm>
            <a:off x="8140504" y="5311337"/>
            <a:ext cx="3535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台数は</a:t>
            </a:r>
            <a:r>
              <a:rPr lang="en-US" altLang="ja-JP" sz="1200" dirty="0"/>
              <a:t>2019</a:t>
            </a:r>
            <a:r>
              <a:rPr lang="ja-JP" altLang="en-US" sz="1200" dirty="0"/>
              <a:t>年</a:t>
            </a:r>
            <a:r>
              <a:rPr lang="en-US" altLang="ja-JP" sz="1200" dirty="0"/>
              <a:t>5</a:t>
            </a:r>
            <a:r>
              <a:rPr lang="ja-JP" altLang="en-US" sz="1200" dirty="0"/>
              <a:t>月現在</a:t>
            </a:r>
            <a:endParaRPr lang="en-US" altLang="ja-JP" sz="1200" dirty="0"/>
          </a:p>
          <a:p>
            <a:r>
              <a:rPr lang="ja-JP" altLang="en-US" sz="1200" dirty="0"/>
              <a:t>出典：データで見る教育の情報化 | 明治大学</a:t>
            </a:r>
          </a:p>
          <a:p>
            <a:r>
              <a:rPr lang="ja-JP" altLang="en-US" sz="1200" dirty="0"/>
              <a:t>https://www.meiji.ac.jp/edu-info/data.html</a:t>
            </a:r>
          </a:p>
        </p:txBody>
      </p:sp>
    </p:spTree>
    <p:extLst>
      <p:ext uri="{BB962C8B-B14F-4D97-AF65-F5344CB8AC3E}">
        <p14:creationId xmlns:p14="http://schemas.microsoft.com/office/powerpoint/2010/main" val="4188853466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紫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</TotalTime>
  <Words>113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Calibri</vt:lpstr>
      <vt:lpstr>レトロスペクト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takafumi@wd.isc.meiji.ac.jp</dc:creator>
  <cp:lastModifiedBy>takafumi@wd.isc.meiji.ac.jp</cp:lastModifiedBy>
  <cp:revision>3</cp:revision>
  <dcterms:created xsi:type="dcterms:W3CDTF">2020-04-26T23:53:21Z</dcterms:created>
  <dcterms:modified xsi:type="dcterms:W3CDTF">2020-04-27T00:14:06Z</dcterms:modified>
</cp:coreProperties>
</file>