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14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イメージ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イメージ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0" name="Zoomの使い方ポイント"/>
          <p:cNvSpPr txBox="1"/>
          <p:nvPr>
            <p:ph type="ctrTitle"/>
          </p:nvPr>
        </p:nvSpPr>
        <p:spPr>
          <a:xfrm>
            <a:off x="1270000" y="4176488"/>
            <a:ext cx="10464800" cy="1400624"/>
          </a:xfrm>
          <a:prstGeom prst="rect">
            <a:avLst/>
          </a:prstGeom>
        </p:spPr>
        <p:txBody>
          <a:bodyPr/>
          <a:lstStyle>
            <a:lvl1pPr defTabSz="449833">
              <a:defRPr sz="7315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Zoomの使い方ポイント</a:t>
            </a:r>
          </a:p>
        </p:txBody>
      </p:sp>
      <p:sp>
        <p:nvSpPr>
          <p:cNvPr id="121" name="ビデオ会議ツール"/>
          <p:cNvSpPr txBox="1"/>
          <p:nvPr>
            <p:ph type="subTitle" sz="quarter" idx="1"/>
          </p:nvPr>
        </p:nvSpPr>
        <p:spPr>
          <a:xfrm>
            <a:off x="610651" y="3512716"/>
            <a:ext cx="4170326" cy="684696"/>
          </a:xfrm>
          <a:prstGeom prst="rect">
            <a:avLst/>
          </a:prstGeom>
        </p:spPr>
        <p:txBody>
          <a:bodyPr/>
          <a:lstStyle/>
          <a:p>
            <a:pPr/>
            <a:r>
              <a:t>ビデオ会議ツール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スクリーンショット 2020-04-01 11.49.59.png" descr="スクリーンショット 2020-04-01 11.49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863" y="910956"/>
            <a:ext cx="12673074" cy="793168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円形"/>
          <p:cNvSpPr/>
          <p:nvPr/>
        </p:nvSpPr>
        <p:spPr>
          <a:xfrm>
            <a:off x="6384986" y="8254515"/>
            <a:ext cx="737252" cy="730643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03" name="線"/>
          <p:cNvSpPr/>
          <p:nvPr/>
        </p:nvSpPr>
        <p:spPr>
          <a:xfrm flipV="1">
            <a:off x="6753612" y="7694455"/>
            <a:ext cx="1" cy="496553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04" name="共有したい画面を選択！…"/>
          <p:cNvSpPr txBox="1"/>
          <p:nvPr/>
        </p:nvSpPr>
        <p:spPr>
          <a:xfrm>
            <a:off x="2363335" y="5442333"/>
            <a:ext cx="657606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2600"/>
                </a:solidFill>
              </a:defRPr>
            </a:pPr>
            <a:r>
              <a:t>共有したい画面を選択！</a:t>
            </a:r>
          </a:p>
          <a:p>
            <a:pPr>
              <a:defRPr sz="3000"/>
            </a:pPr>
            <a:r>
              <a:t>（間違えると見られたくない画面まで</a:t>
            </a:r>
          </a:p>
          <a:p>
            <a:pPr>
              <a:defRPr sz="3000"/>
            </a:pPr>
            <a:r>
              <a:t>見られちゃうかも😱）</a:t>
            </a:r>
          </a:p>
        </p:txBody>
      </p:sp>
      <p:sp>
        <p:nvSpPr>
          <p:cNvPr id="205" name="楕円"/>
          <p:cNvSpPr/>
          <p:nvPr/>
        </p:nvSpPr>
        <p:spPr>
          <a:xfrm>
            <a:off x="9472672" y="7304902"/>
            <a:ext cx="1540706" cy="433053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06" name="クリック！"/>
          <p:cNvSpPr txBox="1"/>
          <p:nvPr/>
        </p:nvSpPr>
        <p:spPr>
          <a:xfrm>
            <a:off x="9234944" y="6801191"/>
            <a:ext cx="163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クリック！</a:t>
            </a:r>
          </a:p>
        </p:txBody>
      </p:sp>
      <p:sp>
        <p:nvSpPr>
          <p:cNvPr id="207" name="Zoomの機能 -画面共有"/>
          <p:cNvSpPr txBox="1"/>
          <p:nvPr/>
        </p:nvSpPr>
        <p:spPr>
          <a:xfrm>
            <a:off x="251093" y="214615"/>
            <a:ext cx="5601717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Zoomの機能 -画面共有</a:t>
            </a:r>
          </a:p>
        </p:txBody>
      </p:sp>
      <p:sp>
        <p:nvSpPr>
          <p:cNvPr id="208" name="😊"/>
          <p:cNvSpPr txBox="1"/>
          <p:nvPr/>
        </p:nvSpPr>
        <p:spPr>
          <a:xfrm>
            <a:off x="2902130" y="2745924"/>
            <a:ext cx="6223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スクリーンショット 2020-04-01 11.49.19.png" descr="スクリーンショット 2020-04-01 11.49.19.png"/>
          <p:cNvPicPr>
            <a:picLocks noChangeAspect="1"/>
          </p:cNvPicPr>
          <p:nvPr/>
        </p:nvPicPr>
        <p:blipFill>
          <a:blip r:embed="rId2">
            <a:extLst/>
          </a:blip>
          <a:srcRect l="314" t="0" r="14353" b="0"/>
          <a:stretch>
            <a:fillRect/>
          </a:stretch>
        </p:blipFill>
        <p:spPr>
          <a:xfrm>
            <a:off x="231973" y="2897983"/>
            <a:ext cx="12540955" cy="143903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Zoomの機能 -画面共有の停止"/>
          <p:cNvSpPr txBox="1"/>
          <p:nvPr/>
        </p:nvSpPr>
        <p:spPr>
          <a:xfrm>
            <a:off x="261350" y="302029"/>
            <a:ext cx="7125717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Zoomの機能 -画面共有の停止</a:t>
            </a:r>
          </a:p>
        </p:txBody>
      </p:sp>
      <p:sp>
        <p:nvSpPr>
          <p:cNvPr id="212" name="楕円"/>
          <p:cNvSpPr/>
          <p:nvPr/>
        </p:nvSpPr>
        <p:spPr>
          <a:xfrm>
            <a:off x="7789980" y="3432157"/>
            <a:ext cx="1400322" cy="730643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13" name="線"/>
          <p:cNvSpPr/>
          <p:nvPr/>
        </p:nvSpPr>
        <p:spPr>
          <a:xfrm flipV="1">
            <a:off x="8490140" y="4201025"/>
            <a:ext cx="1" cy="794143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14" name="基本的に、1回に共有できるのは1画面だけ。…"/>
          <p:cNvSpPr txBox="1"/>
          <p:nvPr/>
        </p:nvSpPr>
        <p:spPr>
          <a:xfrm>
            <a:off x="4172902" y="5865016"/>
            <a:ext cx="863447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基本的に、1回に共有できるのは1画面だけ。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次の人に回すときは、自分の画面共有を停止しよう！</a:t>
            </a:r>
          </a:p>
        </p:txBody>
      </p:sp>
      <p:sp>
        <p:nvSpPr>
          <p:cNvPr id="215" name="クリック！"/>
          <p:cNvSpPr txBox="1"/>
          <p:nvPr/>
        </p:nvSpPr>
        <p:spPr>
          <a:xfrm>
            <a:off x="7480490" y="5105483"/>
            <a:ext cx="2019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2600"/>
                </a:solidFill>
              </a:defRPr>
            </a:lvl1pPr>
          </a:lstStyle>
          <a:p>
            <a:pPr/>
            <a:r>
              <a:t>クリック！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18" name="最後にもう一度…"/>
          <p:cNvSpPr txBox="1"/>
          <p:nvPr/>
        </p:nvSpPr>
        <p:spPr>
          <a:xfrm>
            <a:off x="273640" y="286925"/>
            <a:ext cx="41783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最後にもう一度…</a:t>
            </a:r>
          </a:p>
        </p:txBody>
      </p:sp>
      <p:sp>
        <p:nvSpPr>
          <p:cNvPr id="219" name="Zoom会議はリアル会議とはちょっと違う"/>
          <p:cNvSpPr txBox="1"/>
          <p:nvPr/>
        </p:nvSpPr>
        <p:spPr>
          <a:xfrm>
            <a:off x="2515488" y="3636433"/>
            <a:ext cx="82278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Zoom会議はリアル会議とはちょっと違う</a:t>
            </a:r>
          </a:p>
        </p:txBody>
      </p:sp>
      <p:sp>
        <p:nvSpPr>
          <p:cNvPr id="220" name="いつもより他の参加者に気を配ろう！"/>
          <p:cNvSpPr txBox="1"/>
          <p:nvPr/>
        </p:nvSpPr>
        <p:spPr>
          <a:xfrm>
            <a:off x="311150" y="4457700"/>
            <a:ext cx="12636501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いつもより他の参加者に気を配ろう！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23" name="Zoomを使いこなして…"/>
          <p:cNvSpPr txBox="1"/>
          <p:nvPr/>
        </p:nvSpPr>
        <p:spPr>
          <a:xfrm>
            <a:off x="666750" y="2855188"/>
            <a:ext cx="11671301" cy="45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Zoomを使いこなして</a:t>
            </a:r>
          </a:p>
          <a:p>
            <a:pPr>
              <a:defRPr sz="7000"/>
            </a:pPr>
            <a:r>
              <a:t>オンラインでも国日生らしく</a:t>
            </a:r>
          </a:p>
          <a:p>
            <a:pPr>
              <a:defRPr sz="42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充実した時間にしよう！</a:t>
            </a:r>
          </a:p>
          <a:p>
            <a:pPr>
              <a:defRPr sz="90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🌸😄🌱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4" name="Zoom会議に適した環境"/>
          <p:cNvSpPr txBox="1"/>
          <p:nvPr/>
        </p:nvSpPr>
        <p:spPr>
          <a:xfrm>
            <a:off x="327384" y="255649"/>
            <a:ext cx="57312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Zoom会議に適した環境</a:t>
            </a:r>
          </a:p>
        </p:txBody>
      </p:sp>
      <p:sp>
        <p:nvSpPr>
          <p:cNvPr id="125" name="1. なるべく静かな場所"/>
          <p:cNvSpPr txBox="1"/>
          <p:nvPr/>
        </p:nvSpPr>
        <p:spPr>
          <a:xfrm>
            <a:off x="1356394" y="2697691"/>
            <a:ext cx="1029201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1. なるべく</a:t>
            </a:r>
            <a:r>
              <a:rPr sz="600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静か</a:t>
            </a:r>
            <a:r>
              <a:t>な場所</a:t>
            </a:r>
          </a:p>
        </p:txBody>
      </p:sp>
      <p:sp>
        <p:nvSpPr>
          <p:cNvPr id="126" name="2. 安定したインターネット接続"/>
          <p:cNvSpPr txBox="1"/>
          <p:nvPr/>
        </p:nvSpPr>
        <p:spPr>
          <a:xfrm>
            <a:off x="1707896" y="4015316"/>
            <a:ext cx="9589009" cy="80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latin typeface="+mn-lt"/>
                <a:ea typeface="+mn-ea"/>
                <a:cs typeface="+mn-cs"/>
                <a:sym typeface="ヒラギノ角ゴ ProN W3"/>
              </a:rPr>
              <a:t>2. 安定した</a:t>
            </a:r>
            <a:r>
              <a:rPr sz="5500"/>
              <a:t>インターネット接続</a:t>
            </a:r>
          </a:p>
        </p:txBody>
      </p:sp>
      <p:sp>
        <p:nvSpPr>
          <p:cNvPr id="127" name="3. おすすめはPCかタブレット…"/>
          <p:cNvSpPr txBox="1"/>
          <p:nvPr/>
        </p:nvSpPr>
        <p:spPr>
          <a:xfrm>
            <a:off x="1979168" y="5282142"/>
            <a:ext cx="9046465" cy="15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latin typeface="+mn-lt"/>
                <a:ea typeface="+mn-ea"/>
                <a:cs typeface="+mn-cs"/>
                <a:sym typeface="ヒラギノ角ゴ ProN W3"/>
              </a:rPr>
              <a:t>3. おすすめは</a:t>
            </a:r>
            <a:r>
              <a:rPr sz="5500"/>
              <a:t>PC</a:t>
            </a:r>
            <a:r>
              <a:rPr>
                <a:latin typeface="+mn-lt"/>
                <a:ea typeface="+mn-ea"/>
                <a:cs typeface="+mn-cs"/>
                <a:sym typeface="ヒラギノ角ゴ ProN W3"/>
              </a:rPr>
              <a:t>か</a:t>
            </a:r>
            <a:r>
              <a:rPr sz="5500"/>
              <a:t>タブレット</a:t>
            </a:r>
          </a:p>
          <a:p>
            <a:pPr>
              <a:defRPr sz="30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＊スマートフォンからでも参加できます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0" name="Zoom会議の3つのポイント の前に…"/>
          <p:cNvSpPr txBox="1"/>
          <p:nvPr/>
        </p:nvSpPr>
        <p:spPr>
          <a:xfrm>
            <a:off x="84674" y="286925"/>
            <a:ext cx="7861492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sz="3500">
                <a:latin typeface="+mn-lt"/>
                <a:ea typeface="+mn-ea"/>
                <a:cs typeface="+mn-cs"/>
                <a:sym typeface="ヒラギノ角ゴ ProN W3"/>
              </a:rPr>
              <a:t>Zoom会議の3つのポイント</a:t>
            </a:r>
            <a:r>
              <a:t> の前に…</a:t>
            </a:r>
          </a:p>
        </p:txBody>
      </p:sp>
      <p:sp>
        <p:nvSpPr>
          <p:cNvPr id="131" name="Zoom会議はリアル会議とはちょっと違う"/>
          <p:cNvSpPr txBox="1"/>
          <p:nvPr/>
        </p:nvSpPr>
        <p:spPr>
          <a:xfrm>
            <a:off x="2515488" y="3636433"/>
            <a:ext cx="82278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Zoom会議はリアル会議とはちょっと違う</a:t>
            </a:r>
          </a:p>
        </p:txBody>
      </p:sp>
      <p:sp>
        <p:nvSpPr>
          <p:cNvPr id="132" name="いつもより他の参加者に気を配ろう！"/>
          <p:cNvSpPr txBox="1"/>
          <p:nvPr/>
        </p:nvSpPr>
        <p:spPr>
          <a:xfrm>
            <a:off x="311150" y="4457700"/>
            <a:ext cx="12636501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いつもより他の参加者に気を配ろう！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5" name="Zoom会議の3つのポイント"/>
          <p:cNvSpPr txBox="1"/>
          <p:nvPr/>
        </p:nvSpPr>
        <p:spPr>
          <a:xfrm>
            <a:off x="-11176" y="274108"/>
            <a:ext cx="660095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Zoom会議の3つのポイント</a:t>
            </a:r>
          </a:p>
        </p:txBody>
      </p:sp>
      <p:sp>
        <p:nvSpPr>
          <p:cNvPr id="136" name="1. 他の人が話している時はミュートに！"/>
          <p:cNvSpPr txBox="1"/>
          <p:nvPr/>
        </p:nvSpPr>
        <p:spPr>
          <a:xfrm>
            <a:off x="-179334" y="3233208"/>
            <a:ext cx="13363468" cy="80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1. 他の人が話している時は</a:t>
            </a:r>
            <a:r>
              <a:rPr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ミュート</a:t>
            </a:r>
            <a:r>
              <a:t>に！</a:t>
            </a:r>
          </a:p>
        </p:txBody>
      </p:sp>
      <p:sp>
        <p:nvSpPr>
          <p:cNvPr id="137" name="2. 手を上げてから発言！"/>
          <p:cNvSpPr txBox="1"/>
          <p:nvPr/>
        </p:nvSpPr>
        <p:spPr>
          <a:xfrm>
            <a:off x="2720975" y="4473575"/>
            <a:ext cx="7562851" cy="806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2. </a:t>
            </a:r>
            <a:r>
              <a:rPr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手を上げて</a:t>
            </a:r>
            <a:r>
              <a:t>から発言！</a:t>
            </a:r>
          </a:p>
        </p:txBody>
      </p:sp>
      <p:sp>
        <p:nvSpPr>
          <p:cNvPr id="138" name="3. アクションごとに確認を！"/>
          <p:cNvSpPr txBox="1"/>
          <p:nvPr/>
        </p:nvSpPr>
        <p:spPr>
          <a:xfrm>
            <a:off x="2200274" y="5713941"/>
            <a:ext cx="8604251" cy="80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3. アクションごとに</a:t>
            </a:r>
            <a:r>
              <a:rPr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確認</a:t>
            </a:r>
            <a:r>
              <a:t>を！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スクリーンショット 2020-04-01 11.41.41.png" descr="スクリーンショット 2020-04-01 11.41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86" y="1254328"/>
            <a:ext cx="12729828" cy="795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スクリーンショット 2020-04-01 11.43.40.png" descr="スクリーンショット 2020-04-01 11.43.40.png"/>
          <p:cNvPicPr>
            <a:picLocks noChangeAspect="1"/>
          </p:cNvPicPr>
          <p:nvPr/>
        </p:nvPicPr>
        <p:blipFill>
          <a:blip r:embed="rId3">
            <a:extLst/>
          </a:blip>
          <a:srcRect l="0" t="0" r="7300" b="0"/>
          <a:stretch>
            <a:fillRect/>
          </a:stretch>
        </p:blipFill>
        <p:spPr>
          <a:xfrm>
            <a:off x="170673" y="6422456"/>
            <a:ext cx="4251107" cy="112099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Zoomの機能 -ミュート、ビデオオフ"/>
          <p:cNvSpPr txBox="1"/>
          <p:nvPr/>
        </p:nvSpPr>
        <p:spPr>
          <a:xfrm>
            <a:off x="250904" y="373673"/>
            <a:ext cx="864971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Zoomの機能 -ミュート、ビデオオフ</a:t>
            </a:r>
          </a:p>
        </p:txBody>
      </p:sp>
      <p:sp>
        <p:nvSpPr>
          <p:cNvPr id="143" name="😊"/>
          <p:cNvSpPr txBox="1"/>
          <p:nvPr/>
        </p:nvSpPr>
        <p:spPr>
          <a:xfrm>
            <a:off x="4106614" y="2679700"/>
            <a:ext cx="3924301" cy="51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/>
            </a:lvl1pPr>
          </a:lstStyle>
          <a:p>
            <a:pPr/>
            <a:r>
              <a:t>😊</a:t>
            </a:r>
          </a:p>
        </p:txBody>
      </p:sp>
      <p:sp>
        <p:nvSpPr>
          <p:cNvPr id="144" name="円形"/>
          <p:cNvSpPr/>
          <p:nvPr/>
        </p:nvSpPr>
        <p:spPr>
          <a:xfrm>
            <a:off x="66294" y="8613386"/>
            <a:ext cx="737252" cy="730643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5" name="円形"/>
          <p:cNvSpPr/>
          <p:nvPr/>
        </p:nvSpPr>
        <p:spPr>
          <a:xfrm>
            <a:off x="911036" y="8613386"/>
            <a:ext cx="737252" cy="730643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6" name="線"/>
          <p:cNvSpPr/>
          <p:nvPr/>
        </p:nvSpPr>
        <p:spPr>
          <a:xfrm flipV="1">
            <a:off x="457033" y="7603627"/>
            <a:ext cx="293419" cy="905232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7" name="線"/>
          <p:cNvSpPr/>
          <p:nvPr/>
        </p:nvSpPr>
        <p:spPr>
          <a:xfrm flipV="1">
            <a:off x="1353042" y="7750104"/>
            <a:ext cx="997493" cy="758754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8" name="クリック！"/>
          <p:cNvSpPr txBox="1"/>
          <p:nvPr/>
        </p:nvSpPr>
        <p:spPr>
          <a:xfrm>
            <a:off x="1750622" y="8775507"/>
            <a:ext cx="163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クリック！</a:t>
            </a:r>
          </a:p>
        </p:txBody>
      </p:sp>
      <p:sp>
        <p:nvSpPr>
          <p:cNvPr id="149" name="↓これがミュートの状態"/>
          <p:cNvSpPr txBox="1"/>
          <p:nvPr/>
        </p:nvSpPr>
        <p:spPr>
          <a:xfrm>
            <a:off x="213337" y="5886207"/>
            <a:ext cx="4165601" cy="47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FF2600"/>
                </a:solidFill>
              </a:defRPr>
            </a:lvl1pPr>
          </a:lstStyle>
          <a:p>
            <a:pPr/>
            <a:r>
              <a:t>↓これがミュートの状態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スクリーンショット 2020-04-01 11.41.41.png" descr="スクリーンショット 2020-04-01 11.41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86" y="1254328"/>
            <a:ext cx="12729828" cy="795614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Zoomの機能 -チャット"/>
          <p:cNvSpPr txBox="1"/>
          <p:nvPr/>
        </p:nvSpPr>
        <p:spPr>
          <a:xfrm>
            <a:off x="276727" y="342783"/>
            <a:ext cx="5601717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Zoomの機能 -チャット</a:t>
            </a:r>
          </a:p>
        </p:txBody>
      </p:sp>
      <p:sp>
        <p:nvSpPr>
          <p:cNvPr id="153" name="😊"/>
          <p:cNvSpPr txBox="1"/>
          <p:nvPr/>
        </p:nvSpPr>
        <p:spPr>
          <a:xfrm>
            <a:off x="4095867" y="2679705"/>
            <a:ext cx="3924301" cy="51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/>
            </a:lvl1pPr>
          </a:lstStyle>
          <a:p>
            <a:pPr/>
            <a:r>
              <a:t>😊</a:t>
            </a:r>
          </a:p>
        </p:txBody>
      </p:sp>
      <p:sp>
        <p:nvSpPr>
          <p:cNvPr id="154" name="円形"/>
          <p:cNvSpPr/>
          <p:nvPr/>
        </p:nvSpPr>
        <p:spPr>
          <a:xfrm>
            <a:off x="7307797" y="8600569"/>
            <a:ext cx="735550" cy="730643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5" name="線"/>
          <p:cNvSpPr/>
          <p:nvPr/>
        </p:nvSpPr>
        <p:spPr>
          <a:xfrm flipV="1">
            <a:off x="7720650" y="3950030"/>
            <a:ext cx="2290289" cy="4490589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6" name="楕円"/>
          <p:cNvSpPr/>
          <p:nvPr/>
        </p:nvSpPr>
        <p:spPr>
          <a:xfrm>
            <a:off x="9639290" y="7791941"/>
            <a:ext cx="735550" cy="434354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7" name="コメントや相槌、…"/>
          <p:cNvSpPr txBox="1"/>
          <p:nvPr/>
        </p:nvSpPr>
        <p:spPr>
          <a:xfrm>
            <a:off x="9919024" y="2724424"/>
            <a:ext cx="26543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2600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コメントや相槌、</a:t>
            </a:r>
          </a:p>
          <a:p>
            <a:pPr>
              <a:defRPr sz="2000">
                <a:solidFill>
                  <a:srgbClr val="FF2600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ちょっとした疑問など</a:t>
            </a:r>
          </a:p>
          <a:p>
            <a:pPr>
              <a:defRPr sz="2000">
                <a:solidFill>
                  <a:srgbClr val="FF2600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たくさん書き込んで！</a:t>
            </a:r>
          </a:p>
        </p:txBody>
      </p:sp>
      <p:sp>
        <p:nvSpPr>
          <p:cNvPr id="158" name="宛先：…"/>
          <p:cNvSpPr txBox="1"/>
          <p:nvPr/>
        </p:nvSpPr>
        <p:spPr>
          <a:xfrm>
            <a:off x="9640513" y="5925905"/>
            <a:ext cx="321132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2600"/>
                </a:solidFill>
              </a:defRPr>
            </a:pPr>
            <a:r>
              <a:t>宛先：</a:t>
            </a:r>
          </a:p>
          <a:p>
            <a:pPr algn="l">
              <a:defRPr>
                <a:solidFill>
                  <a:srgbClr val="FF2600"/>
                </a:solidFill>
              </a:defRPr>
            </a:pPr>
            <a:r>
              <a:t>全員→公開チャット</a:t>
            </a:r>
          </a:p>
          <a:p>
            <a:pPr algn="l">
              <a:defRPr>
                <a:solidFill>
                  <a:srgbClr val="FF2600"/>
                </a:solidFill>
              </a:defRPr>
            </a:pPr>
            <a:r>
              <a:t>個人名→</a:t>
            </a:r>
          </a:p>
          <a:p>
            <a:pPr algn="l">
              <a:defRPr>
                <a:solidFill>
                  <a:srgbClr val="FF2600"/>
                </a:solidFill>
              </a:defRPr>
            </a:pPr>
            <a:r>
              <a:t>プライベートチャット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スクリーンショット 2020-04-01 11.41.41.png" descr="スクリーンショット 2020-04-01 11.41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86" y="1254328"/>
            <a:ext cx="12729828" cy="795614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Zoomの機能 -その他"/>
          <p:cNvSpPr txBox="1"/>
          <p:nvPr/>
        </p:nvSpPr>
        <p:spPr>
          <a:xfrm>
            <a:off x="274390" y="381233"/>
            <a:ext cx="509371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Zoomの機能 -その他</a:t>
            </a:r>
          </a:p>
        </p:txBody>
      </p:sp>
      <p:sp>
        <p:nvSpPr>
          <p:cNvPr id="162" name="😊"/>
          <p:cNvSpPr txBox="1"/>
          <p:nvPr/>
        </p:nvSpPr>
        <p:spPr>
          <a:xfrm>
            <a:off x="4119431" y="2679700"/>
            <a:ext cx="3924301" cy="51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/>
            </a:lvl1pPr>
          </a:lstStyle>
          <a:p>
            <a:pPr/>
            <a:r>
              <a:t>😊</a:t>
            </a:r>
          </a:p>
        </p:txBody>
      </p:sp>
      <p:sp>
        <p:nvSpPr>
          <p:cNvPr id="163" name="円形"/>
          <p:cNvSpPr/>
          <p:nvPr/>
        </p:nvSpPr>
        <p:spPr>
          <a:xfrm>
            <a:off x="5436541" y="8651837"/>
            <a:ext cx="737252" cy="730643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64" name="線"/>
          <p:cNvSpPr/>
          <p:nvPr/>
        </p:nvSpPr>
        <p:spPr>
          <a:xfrm flipH="1" flipV="1">
            <a:off x="3275899" y="5133930"/>
            <a:ext cx="2344945" cy="3374027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65" name="・ユーザー名の変更…"/>
          <p:cNvSpPr txBox="1"/>
          <p:nvPr/>
        </p:nvSpPr>
        <p:spPr>
          <a:xfrm>
            <a:off x="104028" y="2785864"/>
            <a:ext cx="29845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>
                <a:solidFill>
                  <a:srgbClr val="FF2600"/>
                </a:solidFill>
              </a:defRPr>
            </a:pPr>
            <a:r>
              <a:t>・ユーザー名の変更</a:t>
            </a:r>
          </a:p>
          <a:p>
            <a:pPr>
              <a:defRPr sz="2500">
                <a:solidFill>
                  <a:srgbClr val="FF2600"/>
                </a:solidFill>
              </a:defRPr>
            </a:pPr>
            <a:r>
              <a:t>・手をあげる機能🤚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68" name="Zoom会議でのコミュニケーション"/>
          <p:cNvSpPr txBox="1"/>
          <p:nvPr/>
        </p:nvSpPr>
        <p:spPr>
          <a:xfrm>
            <a:off x="304231" y="289553"/>
            <a:ext cx="825601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Zoom会議でのコミュニケーション</a:t>
            </a:r>
          </a:p>
        </p:txBody>
      </p:sp>
      <p:sp>
        <p:nvSpPr>
          <p:cNvPr id="169" name="1. 他の人が話している時はミュートに！"/>
          <p:cNvSpPr txBox="1"/>
          <p:nvPr/>
        </p:nvSpPr>
        <p:spPr>
          <a:xfrm>
            <a:off x="125842" y="1891241"/>
            <a:ext cx="12753116" cy="55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1. 他の人が話している時は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ミュート</a:t>
            </a:r>
            <a:r>
              <a:t>に！</a:t>
            </a:r>
          </a:p>
        </p:txBody>
      </p:sp>
      <p:sp>
        <p:nvSpPr>
          <p:cNvPr id="170" name="2. 手を上げてから発言！"/>
          <p:cNvSpPr txBox="1"/>
          <p:nvPr/>
        </p:nvSpPr>
        <p:spPr>
          <a:xfrm>
            <a:off x="3949382" y="2725208"/>
            <a:ext cx="5106036" cy="55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2. 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手を上げて</a:t>
            </a:r>
            <a:r>
              <a:t>から発言！</a:t>
            </a:r>
          </a:p>
        </p:txBody>
      </p:sp>
      <p:sp>
        <p:nvSpPr>
          <p:cNvPr id="171" name="3. アクションごとに確認を！"/>
          <p:cNvSpPr txBox="1"/>
          <p:nvPr/>
        </p:nvSpPr>
        <p:spPr>
          <a:xfrm>
            <a:off x="3518217" y="3559175"/>
            <a:ext cx="5968366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3. アクションごとに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確認</a:t>
            </a:r>
            <a:r>
              <a:t>を！</a:t>
            </a:r>
          </a:p>
        </p:txBody>
      </p:sp>
      <p:sp>
        <p:nvSpPr>
          <p:cNvPr id="172" name="表情やジェスチャー, チャット, 手あげ機能✋で…"/>
          <p:cNvSpPr txBox="1"/>
          <p:nvPr/>
        </p:nvSpPr>
        <p:spPr>
          <a:xfrm>
            <a:off x="411352" y="5785048"/>
            <a:ext cx="1218209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表情</a:t>
            </a:r>
            <a:r>
              <a:rPr>
                <a:latin typeface="+mn-lt"/>
                <a:ea typeface="+mn-ea"/>
                <a:cs typeface="+mn-cs"/>
                <a:sym typeface="ヒラギノ角ゴ ProN W3"/>
              </a:rPr>
              <a:t>や</a:t>
            </a:r>
            <a:r>
              <a:t>ジェスチャー</a:t>
            </a:r>
            <a:r>
              <a:rPr>
                <a:latin typeface="+mn-lt"/>
                <a:ea typeface="+mn-ea"/>
                <a:cs typeface="+mn-cs"/>
                <a:sym typeface="ヒラギノ角ゴ ProN W3"/>
              </a:rPr>
              <a:t>, </a:t>
            </a:r>
            <a:r>
              <a:t>チャット</a:t>
            </a:r>
            <a:r>
              <a:rPr>
                <a:latin typeface="+mn-lt"/>
                <a:ea typeface="+mn-ea"/>
                <a:cs typeface="+mn-cs"/>
                <a:sym typeface="ヒラギノ角ゴ ProN W3"/>
              </a:rPr>
              <a:t>,</a:t>
            </a:r>
            <a:r>
              <a:t> 手あげ機能✋</a:t>
            </a:r>
            <a:r>
              <a:rPr>
                <a:latin typeface="+mn-lt"/>
                <a:ea typeface="+mn-ea"/>
                <a:cs typeface="+mn-cs"/>
                <a:sym typeface="ヒラギノ角ゴ ProN W3"/>
              </a:rPr>
              <a:t>で</a:t>
            </a:r>
          </a:p>
          <a:p>
            <a:pPr>
              <a:defRPr sz="4500"/>
            </a:pPr>
            <a:r>
              <a:rPr>
                <a:latin typeface="+mn-lt"/>
                <a:ea typeface="+mn-ea"/>
                <a:cs typeface="+mn-cs"/>
                <a:sym typeface="ヒラギノ角ゴ ProN W3"/>
              </a:rPr>
              <a:t>コミュニケーションを取ろう！</a:t>
            </a:r>
          </a:p>
        </p:txBody>
      </p:sp>
      <p:sp>
        <p:nvSpPr>
          <p:cNvPr id="173" name="矢印"/>
          <p:cNvSpPr/>
          <p:nvPr/>
        </p:nvSpPr>
        <p:spPr>
          <a:xfrm rot="5400000">
            <a:off x="6009679" y="3901711"/>
            <a:ext cx="985442" cy="2118651"/>
          </a:xfrm>
          <a:prstGeom prst="rightArrow">
            <a:avLst>
              <a:gd name="adj1" fmla="val 48090"/>
              <a:gd name="adj2" fmla="val 70042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四角形"/>
          <p:cNvSpPr/>
          <p:nvPr/>
        </p:nvSpPr>
        <p:spPr>
          <a:xfrm>
            <a:off x="0" y="1205805"/>
            <a:ext cx="13004801" cy="7510463"/>
          </a:xfrm>
          <a:prstGeom prst="rect">
            <a:avLst/>
          </a:prstGeom>
          <a:solidFill>
            <a:srgbClr val="1881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76" name="Zoomの画面共有"/>
          <p:cNvSpPr txBox="1"/>
          <p:nvPr/>
        </p:nvSpPr>
        <p:spPr>
          <a:xfrm>
            <a:off x="249949" y="280376"/>
            <a:ext cx="42072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Zoomの画面共有</a:t>
            </a:r>
          </a:p>
        </p:txBody>
      </p:sp>
      <p:sp>
        <p:nvSpPr>
          <p:cNvPr id="177" name="Zoom会議は…"/>
          <p:cNvSpPr txBox="1"/>
          <p:nvPr/>
        </p:nvSpPr>
        <p:spPr>
          <a:xfrm>
            <a:off x="2255837" y="1881965"/>
            <a:ext cx="8493126" cy="2089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Zoom会議は</a:t>
            </a:r>
          </a:p>
          <a:p>
            <a:pPr>
              <a:defRPr sz="4500">
                <a:latin typeface="+mn-lt"/>
                <a:ea typeface="+mn-ea"/>
                <a:cs typeface="+mn-cs"/>
                <a:sym typeface="ヒラギノ角ゴ ProN W3"/>
              </a:defRPr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Google Drive</a:t>
            </a:r>
            <a:r>
              <a:rPr sz="350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 sz="3500"/>
              <a:t>や</a:t>
            </a:r>
            <a:r>
              <a:rPr sz="350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iPad</a:t>
            </a:r>
            <a:endParaRPr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>
              <a:defRPr sz="3500">
                <a:latin typeface="+mn-lt"/>
                <a:ea typeface="+mn-ea"/>
                <a:cs typeface="+mn-cs"/>
                <a:sym typeface="ヒラギノ角ゴ ProN W3"/>
              </a:defRPr>
            </a:pPr>
            <a:r>
              <a:t>を共有・併用しながら進めるとスムーズ！</a:t>
            </a:r>
          </a:p>
        </p:txBody>
      </p:sp>
      <p:sp>
        <p:nvSpPr>
          <p:cNvPr id="178" name="ノートブック"/>
          <p:cNvSpPr/>
          <p:nvPr/>
        </p:nvSpPr>
        <p:spPr>
          <a:xfrm>
            <a:off x="9069040" y="5393909"/>
            <a:ext cx="1508170" cy="84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79" name="ノートブック"/>
          <p:cNvSpPr/>
          <p:nvPr/>
        </p:nvSpPr>
        <p:spPr>
          <a:xfrm>
            <a:off x="4480618" y="5393909"/>
            <a:ext cx="1508170" cy="84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0" name="ノートブック"/>
          <p:cNvSpPr/>
          <p:nvPr/>
        </p:nvSpPr>
        <p:spPr>
          <a:xfrm>
            <a:off x="6774829" y="5393909"/>
            <a:ext cx="1508170" cy="84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1" name="ノートブック"/>
          <p:cNvSpPr/>
          <p:nvPr/>
        </p:nvSpPr>
        <p:spPr>
          <a:xfrm>
            <a:off x="2186407" y="5393909"/>
            <a:ext cx="1508171" cy="84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2" name="図形"/>
          <p:cNvSpPr/>
          <p:nvPr/>
        </p:nvSpPr>
        <p:spPr>
          <a:xfrm>
            <a:off x="4884888" y="6776909"/>
            <a:ext cx="3235024" cy="1530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3" name="図形"/>
          <p:cNvSpPr/>
          <p:nvPr/>
        </p:nvSpPr>
        <p:spPr>
          <a:xfrm>
            <a:off x="5619020" y="7033145"/>
            <a:ext cx="1766760" cy="701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6860" y="3004"/>
                </a:moveTo>
                <a:lnTo>
                  <a:pt x="16860" y="19065"/>
                </a:lnTo>
                <a:lnTo>
                  <a:pt x="19553" y="19065"/>
                </a:lnTo>
                <a:lnTo>
                  <a:pt x="19553" y="3004"/>
                </a:lnTo>
                <a:lnTo>
                  <a:pt x="16860" y="3004"/>
                </a:lnTo>
                <a:close/>
                <a:moveTo>
                  <a:pt x="7272" y="6922"/>
                </a:moveTo>
                <a:lnTo>
                  <a:pt x="7272" y="19065"/>
                </a:lnTo>
                <a:lnTo>
                  <a:pt x="9965" y="19065"/>
                </a:lnTo>
                <a:lnTo>
                  <a:pt x="9965" y="6922"/>
                </a:lnTo>
                <a:lnTo>
                  <a:pt x="7272" y="6922"/>
                </a:lnTo>
                <a:close/>
                <a:moveTo>
                  <a:pt x="12066" y="10127"/>
                </a:moveTo>
                <a:lnTo>
                  <a:pt x="12066" y="19065"/>
                </a:lnTo>
                <a:lnTo>
                  <a:pt x="14759" y="19065"/>
                </a:lnTo>
                <a:lnTo>
                  <a:pt x="14759" y="10127"/>
                </a:lnTo>
                <a:lnTo>
                  <a:pt x="12066" y="10127"/>
                </a:lnTo>
                <a:close/>
                <a:moveTo>
                  <a:pt x="2478" y="15151"/>
                </a:moveTo>
                <a:lnTo>
                  <a:pt x="2478" y="19065"/>
                </a:lnTo>
                <a:lnTo>
                  <a:pt x="5171" y="19065"/>
                </a:lnTo>
                <a:lnTo>
                  <a:pt x="5171" y="15151"/>
                </a:lnTo>
                <a:lnTo>
                  <a:pt x="2478" y="1515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4" name="楕円"/>
          <p:cNvSpPr/>
          <p:nvPr/>
        </p:nvSpPr>
        <p:spPr>
          <a:xfrm>
            <a:off x="9612331" y="5490833"/>
            <a:ext cx="421588" cy="3842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5" name="角丸四角形"/>
          <p:cNvSpPr/>
          <p:nvPr/>
        </p:nvSpPr>
        <p:spPr>
          <a:xfrm>
            <a:off x="9313840" y="5899812"/>
            <a:ext cx="1018571" cy="287169"/>
          </a:xfrm>
          <a:prstGeom prst="roundRect">
            <a:avLst>
              <a:gd name="adj" fmla="val 38512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6" name="楕円"/>
          <p:cNvSpPr/>
          <p:nvPr/>
        </p:nvSpPr>
        <p:spPr>
          <a:xfrm>
            <a:off x="7318119" y="5490833"/>
            <a:ext cx="421588" cy="3842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7" name="角丸四角形"/>
          <p:cNvSpPr/>
          <p:nvPr/>
        </p:nvSpPr>
        <p:spPr>
          <a:xfrm>
            <a:off x="7019628" y="5880039"/>
            <a:ext cx="1018571" cy="287169"/>
          </a:xfrm>
          <a:prstGeom prst="roundRect">
            <a:avLst>
              <a:gd name="adj" fmla="val 38512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8" name="楕円"/>
          <p:cNvSpPr/>
          <p:nvPr/>
        </p:nvSpPr>
        <p:spPr>
          <a:xfrm>
            <a:off x="5023909" y="5490833"/>
            <a:ext cx="421587" cy="3842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9" name="角丸四角形"/>
          <p:cNvSpPr/>
          <p:nvPr/>
        </p:nvSpPr>
        <p:spPr>
          <a:xfrm>
            <a:off x="4725418" y="5880039"/>
            <a:ext cx="1018571" cy="287169"/>
          </a:xfrm>
          <a:prstGeom prst="roundRect">
            <a:avLst>
              <a:gd name="adj" fmla="val 38512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0" name="楕円"/>
          <p:cNvSpPr/>
          <p:nvPr/>
        </p:nvSpPr>
        <p:spPr>
          <a:xfrm>
            <a:off x="2729698" y="5490833"/>
            <a:ext cx="421587" cy="3842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1" name="角丸四角形"/>
          <p:cNvSpPr/>
          <p:nvPr/>
        </p:nvSpPr>
        <p:spPr>
          <a:xfrm>
            <a:off x="2431207" y="5880039"/>
            <a:ext cx="1018571" cy="287169"/>
          </a:xfrm>
          <a:prstGeom prst="roundRect">
            <a:avLst>
              <a:gd name="adj" fmla="val 38512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2" name="線"/>
          <p:cNvSpPr/>
          <p:nvPr/>
        </p:nvSpPr>
        <p:spPr>
          <a:xfrm>
            <a:off x="5455557" y="5754778"/>
            <a:ext cx="681872" cy="1260027"/>
          </a:xfrm>
          <a:prstGeom prst="line">
            <a:avLst/>
          </a:prstGeom>
          <a:ln w="508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3" name="線"/>
          <p:cNvSpPr/>
          <p:nvPr/>
        </p:nvSpPr>
        <p:spPr>
          <a:xfrm flipH="1">
            <a:off x="6800757" y="5681396"/>
            <a:ext cx="478671" cy="1403525"/>
          </a:xfrm>
          <a:prstGeom prst="line">
            <a:avLst/>
          </a:prstGeom>
          <a:ln w="508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4" name="線"/>
          <p:cNvSpPr/>
          <p:nvPr/>
        </p:nvSpPr>
        <p:spPr>
          <a:xfrm flipH="1">
            <a:off x="7453035" y="5756903"/>
            <a:ext cx="2140052" cy="1479888"/>
          </a:xfrm>
          <a:prstGeom prst="line">
            <a:avLst/>
          </a:prstGeom>
          <a:ln w="508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5" name="線"/>
          <p:cNvSpPr/>
          <p:nvPr/>
        </p:nvSpPr>
        <p:spPr>
          <a:xfrm>
            <a:off x="3203256" y="5742237"/>
            <a:ext cx="2242240" cy="1509075"/>
          </a:xfrm>
          <a:prstGeom prst="line">
            <a:avLst/>
          </a:prstGeom>
          <a:ln w="508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6" name="吹き出し"/>
          <p:cNvSpPr/>
          <p:nvPr/>
        </p:nvSpPr>
        <p:spPr>
          <a:xfrm>
            <a:off x="10086015" y="4534098"/>
            <a:ext cx="1508160" cy="565899"/>
          </a:xfrm>
          <a:prstGeom prst="wedgeEllipseCallout">
            <a:avLst>
              <a:gd name="adj1" fmla="val -49087"/>
              <a:gd name="adj2" fmla="val 95739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7" name="吹き出し"/>
          <p:cNvSpPr/>
          <p:nvPr/>
        </p:nvSpPr>
        <p:spPr>
          <a:xfrm>
            <a:off x="7146561" y="4510484"/>
            <a:ext cx="1508160" cy="565899"/>
          </a:xfrm>
          <a:prstGeom prst="wedgeEllipseCallout">
            <a:avLst>
              <a:gd name="adj1" fmla="val -26500"/>
              <a:gd name="adj2" fmla="val 10200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8" name="吹き出し"/>
          <p:cNvSpPr/>
          <p:nvPr/>
        </p:nvSpPr>
        <p:spPr>
          <a:xfrm>
            <a:off x="4305154" y="4511873"/>
            <a:ext cx="1508160" cy="565899"/>
          </a:xfrm>
          <a:prstGeom prst="wedgeEllipseCallout">
            <a:avLst>
              <a:gd name="adj1" fmla="val 18664"/>
              <a:gd name="adj2" fmla="val 92996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99" name="吹き出し"/>
          <p:cNvSpPr/>
          <p:nvPr/>
        </p:nvSpPr>
        <p:spPr>
          <a:xfrm>
            <a:off x="1463747" y="4529534"/>
            <a:ext cx="1508161" cy="565899"/>
          </a:xfrm>
          <a:prstGeom prst="wedgeEllipseCallout">
            <a:avLst>
              <a:gd name="adj1" fmla="val 44461"/>
              <a:gd name="adj2" fmla="val 9420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