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B0F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A50021"/>
    <a:srgbClr val="66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64" autoAdjust="0"/>
    <p:restoredTop sz="94660"/>
  </p:normalViewPr>
  <p:slideViewPr>
    <p:cSldViewPr snapToGrid="0">
      <p:cViewPr varScale="1">
        <p:scale>
          <a:sx n="81" d="100"/>
          <a:sy n="81" d="100"/>
        </p:scale>
        <p:origin x="21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__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3957077030240084E-2"/>
          <c:y val="8.6154967970383245E-2"/>
          <c:w val="0.83589117806489643"/>
          <c:h val="0.84913246591979408"/>
        </c:manualLayout>
      </c:layout>
      <c:lineChart>
        <c:grouping val="standard"/>
        <c:varyColors val="0"/>
        <c:ser>
          <c:idx val="0"/>
          <c:order val="0"/>
          <c:tx>
            <c:strRef>
              <c:f>Zipの法則によるべき乗分布!$B$2</c:f>
              <c:strCache>
                <c:ptCount val="1"/>
                <c:pt idx="0">
                  <c:v>s=0.1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val>
            <c:numRef>
              <c:f>Zipの法則によるべき乗分布!$B$3:$B$12</c:f>
              <c:numCache>
                <c:formatCode>General</c:formatCode>
                <c:ptCount val="10"/>
                <c:pt idx="0">
                  <c:v>1.4E-2</c:v>
                </c:pt>
                <c:pt idx="1">
                  <c:v>1.2999999999999999E-2</c:v>
                </c:pt>
                <c:pt idx="2">
                  <c:v>1.2999999999999999E-2</c:v>
                </c:pt>
                <c:pt idx="3">
                  <c:v>1.2E-2</c:v>
                </c:pt>
                <c:pt idx="4">
                  <c:v>1.2E-2</c:v>
                </c:pt>
                <c:pt idx="5">
                  <c:v>1.2E-2</c:v>
                </c:pt>
                <c:pt idx="6">
                  <c:v>1.2E-2</c:v>
                </c:pt>
                <c:pt idx="7">
                  <c:v>1.2E-2</c:v>
                </c:pt>
                <c:pt idx="8">
                  <c:v>1.0999999999999999E-2</c:v>
                </c:pt>
                <c:pt idx="9">
                  <c:v>1.0999999999999999E-2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Zipの法則によるべき乗分布!$C$2</c:f>
              <c:strCache>
                <c:ptCount val="1"/>
                <c:pt idx="0">
                  <c:v>s=0.2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val>
            <c:numRef>
              <c:f>Zipの法則によるべき乗分布!$C$3:$C$12</c:f>
              <c:numCache>
                <c:formatCode>General</c:formatCode>
                <c:ptCount val="10"/>
                <c:pt idx="0" formatCode="0.000">
                  <c:v>0.02</c:v>
                </c:pt>
                <c:pt idx="1">
                  <c:v>1.7999999999999999E-2</c:v>
                </c:pt>
                <c:pt idx="2">
                  <c:v>1.6E-2</c:v>
                </c:pt>
                <c:pt idx="3">
                  <c:v>1.4999999999999999E-2</c:v>
                </c:pt>
                <c:pt idx="4">
                  <c:v>1.4999999999999999E-2</c:v>
                </c:pt>
                <c:pt idx="5">
                  <c:v>1.4E-2</c:v>
                </c:pt>
                <c:pt idx="6">
                  <c:v>1.4E-2</c:v>
                </c:pt>
                <c:pt idx="7">
                  <c:v>1.2999999999999999E-2</c:v>
                </c:pt>
                <c:pt idx="8">
                  <c:v>1.2999999999999999E-2</c:v>
                </c:pt>
                <c:pt idx="9">
                  <c:v>1.2999999999999999E-2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Zipの法則によるべき乗分布!$D$2</c:f>
              <c:strCache>
                <c:ptCount val="1"/>
                <c:pt idx="0">
                  <c:v>s=0.4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triang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val>
            <c:numRef>
              <c:f>Zipの法則によるべき乗分布!$D$3:$D$12</c:f>
              <c:numCache>
                <c:formatCode>0.000</c:formatCode>
                <c:ptCount val="10"/>
                <c:pt idx="0" formatCode="General">
                  <c:v>3.9E-2</c:v>
                </c:pt>
                <c:pt idx="1">
                  <c:v>0.03</c:v>
                </c:pt>
                <c:pt idx="2" formatCode="General">
                  <c:v>2.5000000000000001E-2</c:v>
                </c:pt>
                <c:pt idx="3" formatCode="General">
                  <c:v>2.3E-2</c:v>
                </c:pt>
                <c:pt idx="4" formatCode="General">
                  <c:v>2.1000000000000001E-2</c:v>
                </c:pt>
                <c:pt idx="5" formatCode="General">
                  <c:v>1.9E-2</c:v>
                </c:pt>
                <c:pt idx="6" formatCode="General">
                  <c:v>1.7999999999999999E-2</c:v>
                </c:pt>
                <c:pt idx="7" formatCode="General">
                  <c:v>1.7000000000000001E-2</c:v>
                </c:pt>
                <c:pt idx="8" formatCode="General">
                  <c:v>1.6E-2</c:v>
                </c:pt>
                <c:pt idx="9" formatCode="General">
                  <c:v>1.6E-2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Zipの法則によるべき乗分布!$E$2</c:f>
              <c:strCache>
                <c:ptCount val="1"/>
                <c:pt idx="0">
                  <c:v>s=0.6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x"/>
            <c:size val="5"/>
            <c:spPr>
              <a:noFill/>
              <a:ln w="9525">
                <a:solidFill>
                  <a:schemeClr val="accent4"/>
                </a:solidFill>
              </a:ln>
              <a:effectLst/>
            </c:spPr>
          </c:marker>
          <c:val>
            <c:numRef>
              <c:f>Zipの法則によるべき乗分布!$E$3:$E$12</c:f>
              <c:numCache>
                <c:formatCode>General</c:formatCode>
                <c:ptCount val="10"/>
                <c:pt idx="0">
                  <c:v>7.1999999999999995E-2</c:v>
                </c:pt>
                <c:pt idx="1">
                  <c:v>4.8000000000000001E-2</c:v>
                </c:pt>
                <c:pt idx="2">
                  <c:v>3.6999999999999998E-2</c:v>
                </c:pt>
                <c:pt idx="3">
                  <c:v>3.1E-2</c:v>
                </c:pt>
                <c:pt idx="4">
                  <c:v>2.7E-2</c:v>
                </c:pt>
                <c:pt idx="5">
                  <c:v>2.5000000000000001E-2</c:v>
                </c:pt>
                <c:pt idx="6">
                  <c:v>2.1999999999999999E-2</c:v>
                </c:pt>
                <c:pt idx="7">
                  <c:v>2.1000000000000001E-2</c:v>
                </c:pt>
                <c:pt idx="8">
                  <c:v>1.9E-2</c:v>
                </c:pt>
                <c:pt idx="9">
                  <c:v>1.7999999999999999E-2</c:v>
                </c:pt>
              </c:numCache>
            </c:numRef>
          </c:val>
          <c:smooth val="0"/>
        </c:ser>
        <c:ser>
          <c:idx val="4"/>
          <c:order val="4"/>
          <c:tx>
            <c:strRef>
              <c:f>Zipの法則によるべき乗分布!$F$2</c:f>
              <c:strCache>
                <c:ptCount val="1"/>
                <c:pt idx="0">
                  <c:v>s=0.8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star"/>
            <c:size val="5"/>
            <c:spPr>
              <a:noFill/>
              <a:ln w="9525">
                <a:solidFill>
                  <a:schemeClr val="accent5"/>
                </a:solidFill>
              </a:ln>
              <a:effectLst/>
            </c:spPr>
          </c:marker>
          <c:val>
            <c:numRef>
              <c:f>Zipの法則によるべき乗分布!$F$3:$F$12</c:f>
              <c:numCache>
                <c:formatCode>General</c:formatCode>
                <c:ptCount val="10"/>
                <c:pt idx="0">
                  <c:v>0.123</c:v>
                </c:pt>
                <c:pt idx="1">
                  <c:v>7.0999999999999994E-2</c:v>
                </c:pt>
                <c:pt idx="2">
                  <c:v>5.0999999999999997E-2</c:v>
                </c:pt>
                <c:pt idx="3">
                  <c:v>4.1000000000000002E-2</c:v>
                </c:pt>
                <c:pt idx="4">
                  <c:v>3.4000000000000002E-2</c:v>
                </c:pt>
                <c:pt idx="5">
                  <c:v>2.9000000000000001E-2</c:v>
                </c:pt>
                <c:pt idx="6">
                  <c:v>2.5999999999999999E-2</c:v>
                </c:pt>
                <c:pt idx="7">
                  <c:v>2.3E-2</c:v>
                </c:pt>
                <c:pt idx="8">
                  <c:v>2.1000000000000001E-2</c:v>
                </c:pt>
                <c:pt idx="9">
                  <c:v>1.9E-2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Zipの法則によるべき乗分布!$G$2</c:f>
              <c:strCache>
                <c:ptCount val="1"/>
                <c:pt idx="0">
                  <c:v>s=1</c:v>
                </c:pt>
              </c:strCache>
            </c:strRef>
          </c:tx>
          <c:spPr>
            <a:ln w="28575" cap="rnd">
              <a:solidFill>
                <a:schemeClr val="accent6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6"/>
              </a:solidFill>
              <a:ln w="9525">
                <a:solidFill>
                  <a:schemeClr val="accent6"/>
                </a:solidFill>
              </a:ln>
              <a:effectLst/>
            </c:spPr>
          </c:marker>
          <c:val>
            <c:numRef>
              <c:f>Zipの法則によるべき乗分布!$G$3:$G$12</c:f>
              <c:numCache>
                <c:formatCode>General</c:formatCode>
                <c:ptCount val="10"/>
                <c:pt idx="0">
                  <c:v>0.193</c:v>
                </c:pt>
                <c:pt idx="1">
                  <c:v>9.6000000000000002E-2</c:v>
                </c:pt>
                <c:pt idx="2">
                  <c:v>6.4000000000000001E-2</c:v>
                </c:pt>
                <c:pt idx="3">
                  <c:v>4.8000000000000001E-2</c:v>
                </c:pt>
                <c:pt idx="4">
                  <c:v>3.9E-2</c:v>
                </c:pt>
                <c:pt idx="5">
                  <c:v>3.2000000000000001E-2</c:v>
                </c:pt>
                <c:pt idx="6">
                  <c:v>2.8000000000000001E-2</c:v>
                </c:pt>
                <c:pt idx="7">
                  <c:v>2.4E-2</c:v>
                </c:pt>
                <c:pt idx="8">
                  <c:v>2.1000000000000001E-2</c:v>
                </c:pt>
                <c:pt idx="9">
                  <c:v>1.9E-2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42652848"/>
        <c:axId val="242653408"/>
      </c:lineChart>
      <c:catAx>
        <c:axId val="24265284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2653408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242653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42652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8097376483481915"/>
          <c:y val="0.51941388110162667"/>
          <c:w val="0.10214072385128997"/>
          <c:h val="0.3238708593447053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740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114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67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39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21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71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73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40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39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02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78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292388"/>
            <a:ext cx="5853545" cy="767486"/>
          </a:xfrm>
        </p:spPr>
        <p:txBody>
          <a:bodyPr>
            <a:normAutofit/>
          </a:bodyPr>
          <a:lstStyle/>
          <a:p>
            <a:r>
              <a:rPr lang="en-US" altLang="ja-JP" sz="3200" b="1" dirty="0" smtClean="0"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Zip</a:t>
            </a:r>
            <a:r>
              <a:rPr lang="ja-JP" altLang="en-US" sz="3200" b="1" dirty="0" smtClean="0">
                <a:latin typeface="AR P丸ゴシック体M" panose="020F0600000000000000" pitchFamily="50" charset="-128"/>
                <a:ea typeface="AR P丸ゴシック体M" panose="020F0600000000000000" pitchFamily="50" charset="-128"/>
              </a:rPr>
              <a:t>の法則によるべき乗分布</a:t>
            </a:r>
            <a:endParaRPr kumimoji="1" lang="ja-JP" altLang="en-US" sz="3200" b="1" dirty="0">
              <a:latin typeface="AR P丸ゴシック体M" panose="020F0600000000000000" pitchFamily="50" charset="-128"/>
              <a:ea typeface="AR P丸ゴシック体M" panose="020F0600000000000000" pitchFamily="50" charset="-128"/>
            </a:endParaRPr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1994306"/>
              </p:ext>
            </p:extLst>
          </p:nvPr>
        </p:nvGraphicFramePr>
        <p:xfrm>
          <a:off x="1303315" y="1059874"/>
          <a:ext cx="9538855" cy="539235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313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5000"/>
    </mc:Choice>
    <mc:Fallback xmlns="">
      <p:transition spd="slow" advClick="0" advTm="15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2000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2000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2000"/>
                                        <p:tgtEl>
                                          <p:spTgt spid="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7" dur="2000"/>
                                        <p:tgtEl>
                                          <p:spTgt spid="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2000"/>
                                        <p:tgtEl>
                                          <p:spTgt spid="4">
                                            <p:graphicEl>
                                              <a:chart seriesIdx="5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 uiExpand="1">
        <p:bldSub>
          <a:bldChart bld="series"/>
        </p:bldSub>
      </p:bldGraphic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1613</TotalTime>
  <Words>7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AR P丸ゴシック体M</vt:lpstr>
      <vt:lpstr>ＭＳ Ｐゴシック</vt:lpstr>
      <vt:lpstr>Arial</vt:lpstr>
      <vt:lpstr>Calibri</vt:lpstr>
      <vt:lpstr>Calibri Light</vt:lpstr>
      <vt:lpstr>Office テーマ</vt:lpstr>
      <vt:lpstr>Zipの法則によるべき乗分布</vt:lpstr>
    </vt:vector>
  </TitlesOfParts>
  <Company>Meiji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アニメーションの基本</dc:title>
  <dc:creator>999516</dc:creator>
  <cp:lastModifiedBy>nkstaff05</cp:lastModifiedBy>
  <cp:revision>124</cp:revision>
  <dcterms:created xsi:type="dcterms:W3CDTF">2014-03-17T02:27:26Z</dcterms:created>
  <dcterms:modified xsi:type="dcterms:W3CDTF">2014-10-14T07:04:32Z</dcterms:modified>
</cp:coreProperties>
</file>