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957077030240084E-2"/>
          <c:y val="8.6154967970383245E-2"/>
          <c:w val="0.83589117806489643"/>
          <c:h val="0.84913246591979408"/>
        </c:manualLayout>
      </c:layout>
      <c:lineChart>
        <c:grouping val="standard"/>
        <c:varyColors val="0"/>
        <c:ser>
          <c:idx val="0"/>
          <c:order val="0"/>
          <c:tx>
            <c:strRef>
              <c:f>Zipの法則によるべき乗分布!$B$2</c:f>
              <c:strCache>
                <c:ptCount val="1"/>
                <c:pt idx="0">
                  <c:v>s=0.1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Zipの法則によるべき乗分布!$B$3:$B$12</c:f>
              <c:numCache>
                <c:formatCode>General</c:formatCode>
                <c:ptCount val="10"/>
                <c:pt idx="0">
                  <c:v>1.4E-2</c:v>
                </c:pt>
                <c:pt idx="1">
                  <c:v>1.2999999999999999E-2</c:v>
                </c:pt>
                <c:pt idx="2">
                  <c:v>1.2999999999999999E-2</c:v>
                </c:pt>
                <c:pt idx="3">
                  <c:v>1.2E-2</c:v>
                </c:pt>
                <c:pt idx="4">
                  <c:v>1.2E-2</c:v>
                </c:pt>
                <c:pt idx="5">
                  <c:v>1.2E-2</c:v>
                </c:pt>
                <c:pt idx="6">
                  <c:v>1.2E-2</c:v>
                </c:pt>
                <c:pt idx="7">
                  <c:v>1.2E-2</c:v>
                </c:pt>
                <c:pt idx="8">
                  <c:v>1.0999999999999999E-2</c:v>
                </c:pt>
                <c:pt idx="9">
                  <c:v>1.0999999999999999E-2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Zipの法則によるべき乗分布!$C$2</c:f>
              <c:strCache>
                <c:ptCount val="1"/>
                <c:pt idx="0">
                  <c:v>s=0.2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Zipの法則によるべき乗分布!$C$3:$C$12</c:f>
              <c:numCache>
                <c:formatCode>General</c:formatCode>
                <c:ptCount val="10"/>
                <c:pt idx="0" formatCode="0.000">
                  <c:v>0.02</c:v>
                </c:pt>
                <c:pt idx="1">
                  <c:v>1.7999999999999999E-2</c:v>
                </c:pt>
                <c:pt idx="2">
                  <c:v>1.6E-2</c:v>
                </c:pt>
                <c:pt idx="3">
                  <c:v>1.4999999999999999E-2</c:v>
                </c:pt>
                <c:pt idx="4">
                  <c:v>1.4999999999999999E-2</c:v>
                </c:pt>
                <c:pt idx="5">
                  <c:v>1.4E-2</c:v>
                </c:pt>
                <c:pt idx="6">
                  <c:v>1.4E-2</c:v>
                </c:pt>
                <c:pt idx="7">
                  <c:v>1.2999999999999999E-2</c:v>
                </c:pt>
                <c:pt idx="8">
                  <c:v>1.2999999999999999E-2</c:v>
                </c:pt>
                <c:pt idx="9">
                  <c:v>1.2999999999999999E-2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Zipの法則によるべき乗分布!$D$2</c:f>
              <c:strCache>
                <c:ptCount val="1"/>
                <c:pt idx="0">
                  <c:v>s=0.4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Zipの法則によるべき乗分布!$D$3:$D$12</c:f>
              <c:numCache>
                <c:formatCode>0.000</c:formatCode>
                <c:ptCount val="10"/>
                <c:pt idx="0" formatCode="General">
                  <c:v>3.9E-2</c:v>
                </c:pt>
                <c:pt idx="1">
                  <c:v>0.03</c:v>
                </c:pt>
                <c:pt idx="2" formatCode="General">
                  <c:v>2.5000000000000001E-2</c:v>
                </c:pt>
                <c:pt idx="3" formatCode="General">
                  <c:v>2.3E-2</c:v>
                </c:pt>
                <c:pt idx="4" formatCode="General">
                  <c:v>2.1000000000000001E-2</c:v>
                </c:pt>
                <c:pt idx="5" formatCode="General">
                  <c:v>1.9E-2</c:v>
                </c:pt>
                <c:pt idx="6" formatCode="General">
                  <c:v>1.7999999999999999E-2</c:v>
                </c:pt>
                <c:pt idx="7" formatCode="General">
                  <c:v>1.7000000000000001E-2</c:v>
                </c:pt>
                <c:pt idx="8" formatCode="General">
                  <c:v>1.6E-2</c:v>
                </c:pt>
                <c:pt idx="9" formatCode="General">
                  <c:v>1.6E-2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Zipの法則によるべき乗分布!$E$2</c:f>
              <c:strCache>
                <c:ptCount val="1"/>
                <c:pt idx="0">
                  <c:v>s=0.6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Zipの法則によるべき乗分布!$E$3:$E$12</c:f>
              <c:numCache>
                <c:formatCode>General</c:formatCode>
                <c:ptCount val="10"/>
                <c:pt idx="0">
                  <c:v>7.1999999999999995E-2</c:v>
                </c:pt>
                <c:pt idx="1">
                  <c:v>4.8000000000000001E-2</c:v>
                </c:pt>
                <c:pt idx="2">
                  <c:v>3.6999999999999998E-2</c:v>
                </c:pt>
                <c:pt idx="3">
                  <c:v>3.1E-2</c:v>
                </c:pt>
                <c:pt idx="4">
                  <c:v>2.7E-2</c:v>
                </c:pt>
                <c:pt idx="5">
                  <c:v>2.5000000000000001E-2</c:v>
                </c:pt>
                <c:pt idx="6">
                  <c:v>2.1999999999999999E-2</c:v>
                </c:pt>
                <c:pt idx="7">
                  <c:v>2.1000000000000001E-2</c:v>
                </c:pt>
                <c:pt idx="8">
                  <c:v>1.9E-2</c:v>
                </c:pt>
                <c:pt idx="9">
                  <c:v>1.7999999999999999E-2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Zipの法則によるべき乗分布!$F$2</c:f>
              <c:strCache>
                <c:ptCount val="1"/>
                <c:pt idx="0">
                  <c:v>s=0.8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Zipの法則によるべき乗分布!$F$3:$F$12</c:f>
              <c:numCache>
                <c:formatCode>General</c:formatCode>
                <c:ptCount val="10"/>
                <c:pt idx="0">
                  <c:v>0.123</c:v>
                </c:pt>
                <c:pt idx="1">
                  <c:v>7.0999999999999994E-2</c:v>
                </c:pt>
                <c:pt idx="2">
                  <c:v>5.0999999999999997E-2</c:v>
                </c:pt>
                <c:pt idx="3">
                  <c:v>4.1000000000000002E-2</c:v>
                </c:pt>
                <c:pt idx="4">
                  <c:v>3.4000000000000002E-2</c:v>
                </c:pt>
                <c:pt idx="5">
                  <c:v>2.9000000000000001E-2</c:v>
                </c:pt>
                <c:pt idx="6">
                  <c:v>2.5999999999999999E-2</c:v>
                </c:pt>
                <c:pt idx="7">
                  <c:v>2.3E-2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Zipの法則によるべき乗分布!$G$2</c:f>
              <c:strCache>
                <c:ptCount val="1"/>
                <c:pt idx="0">
                  <c:v>s=1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Zipの法則によるべき乗分布!$G$3:$G$12</c:f>
              <c:numCache>
                <c:formatCode>General</c:formatCode>
                <c:ptCount val="10"/>
                <c:pt idx="0">
                  <c:v>0.193</c:v>
                </c:pt>
                <c:pt idx="1">
                  <c:v>9.6000000000000002E-2</c:v>
                </c:pt>
                <c:pt idx="2">
                  <c:v>6.4000000000000001E-2</c:v>
                </c:pt>
                <c:pt idx="3">
                  <c:v>4.8000000000000001E-2</c:v>
                </c:pt>
                <c:pt idx="4">
                  <c:v>3.9E-2</c:v>
                </c:pt>
                <c:pt idx="5">
                  <c:v>3.2000000000000001E-2</c:v>
                </c:pt>
                <c:pt idx="6">
                  <c:v>2.8000000000000001E-2</c:v>
                </c:pt>
                <c:pt idx="7">
                  <c:v>2.4E-2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2023542592"/>
        <c:axId val="-2023534432"/>
      </c:lineChart>
      <c:catAx>
        <c:axId val="-202354259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0235344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-20235344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-2023542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97376483481915"/>
          <c:y val="0.51941388110162667"/>
          <c:w val="0.10214072385128997"/>
          <c:h val="0.32387085934470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92388"/>
            <a:ext cx="5853545" cy="767486"/>
          </a:xfrm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Zip</a:t>
            </a:r>
            <a:r>
              <a:rPr lang="ja-JP" altLang="en-US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の法則によるべき乗分布</a:t>
            </a:r>
            <a:endParaRPr kumimoji="1" lang="ja-JP" altLang="en-US" sz="3200" b="1" dirty="0"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404090"/>
              </p:ext>
            </p:extLst>
          </p:nvPr>
        </p:nvGraphicFramePr>
        <p:xfrm>
          <a:off x="1068908" y="1417983"/>
          <a:ext cx="8527820" cy="48900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686579"/>
              </p:ext>
            </p:extLst>
          </p:nvPr>
        </p:nvGraphicFramePr>
        <p:xfrm>
          <a:off x="6212608" y="1059874"/>
          <a:ext cx="4775200" cy="2301587"/>
        </p:xfrm>
        <a:graphic>
          <a:graphicData uri="http://schemas.openxmlformats.org/drawingml/2006/table">
            <a:tbl>
              <a:tblPr/>
              <a:tblGrid>
                <a:gridCol w="660400"/>
                <a:gridCol w="685800"/>
                <a:gridCol w="685800"/>
                <a:gridCol w="685800"/>
                <a:gridCol w="685800"/>
                <a:gridCol w="685800"/>
                <a:gridCol w="685800"/>
              </a:tblGrid>
              <a:tr h="529937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　　　　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 ｓ</a:t>
                      </a:r>
                    </a:p>
                    <a:p>
                      <a:pPr algn="l" fontAlgn="ctr"/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1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 </a:t>
                      </a:r>
                      <a:r>
                        <a:rPr lang="en-US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lToB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D0D0D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s=1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0.193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0.071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0.096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0.064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0.048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0.032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0.021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E4D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E1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</a:rPr>
                        <a:t>0.019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EFDA"/>
                    </a:solidFill>
                  </a:tcPr>
                </a:tc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6864819" y="106592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7557551" y="1067839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8239892" y="106229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8922233" y="1070261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614965" y="1066796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307697" y="1063331"/>
            <a:ext cx="689372" cy="2296390"/>
          </a:xfrm>
          <a:prstGeom prst="rect">
            <a:avLst/>
          </a:prstGeom>
          <a:solidFill>
            <a:srgbClr val="FF0066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6537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3000"/>
    </mc:Choice>
    <mc:Fallback xmlns="">
      <p:transition spd="slow" advClick="0" advTm="2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2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1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3" dur="2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5" dur="20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7" dur="20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1622</TotalTime>
  <Words>83</Words>
  <Application>Microsoft Office PowerPoint</Application>
  <PresentationFormat>ワイド画面</PresentationFormat>
  <Paragraphs>79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 P丸ゴシック体M</vt:lpstr>
      <vt:lpstr>ＭＳ Ｐゴシック</vt:lpstr>
      <vt:lpstr>Arial</vt:lpstr>
      <vt:lpstr>Calibri</vt:lpstr>
      <vt:lpstr>Calibri Light</vt:lpstr>
      <vt:lpstr>Office テーマ</vt:lpstr>
      <vt:lpstr>Zipの法則によるべき乗分布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127</cp:revision>
  <dcterms:created xsi:type="dcterms:W3CDTF">2014-03-17T02:27:26Z</dcterms:created>
  <dcterms:modified xsi:type="dcterms:W3CDTF">2017-04-25T02:35:58Z</dcterms:modified>
</cp:coreProperties>
</file>