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0691813" cy="1511935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367">
          <p15:clr>
            <a:srgbClr val="A4A3A4"/>
          </p15:clr>
        </p15:guide>
        <p15:guide id="4" orient="horz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3698"/>
    <a:srgbClr val="3333CC"/>
    <a:srgbClr val="FFF9E6"/>
    <a:srgbClr val="FFCC66"/>
    <a:srgbClr val="6600FF"/>
    <a:srgbClr val="FF9966"/>
    <a:srgbClr val="FF6600"/>
    <a:srgbClr val="7F7966"/>
    <a:srgbClr val="FFF2CC"/>
    <a:srgbClr val="4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352" y="174"/>
      </p:cViewPr>
      <p:guideLst>
        <p:guide pos="3367"/>
        <p:guide orient="horz"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54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68" userDrawn="1">
          <p15:clr>
            <a:srgbClr val="FBAE40"/>
          </p15:clr>
        </p15:guide>
        <p15:guide id="2" orient="horz" pos="476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54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3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4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24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47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1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8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37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76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75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5F297-687A-420F-8FFA-D85A4694BFCE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4E05-5D15-4DFF-9FD8-15C3A1B7E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88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8" userDrawn="1">
          <p15:clr>
            <a:srgbClr val="F26B43"/>
          </p15:clr>
        </p15:guide>
        <p15:guide id="2" orient="horz" pos="4761" userDrawn="1">
          <p15:clr>
            <a:srgbClr val="F26B43"/>
          </p15:clr>
        </p15:guide>
        <p15:guide id="3" orient="horz" pos="79" userDrawn="1">
          <p15:clr>
            <a:srgbClr val="F26B43"/>
          </p15:clr>
        </p15:guide>
        <p15:guide id="4" orient="horz" pos="9412" userDrawn="1">
          <p15:clr>
            <a:srgbClr val="F26B43"/>
          </p15:clr>
        </p15:guide>
        <p15:guide id="5" pos="96" userDrawn="1">
          <p15:clr>
            <a:srgbClr val="F26B43"/>
          </p15:clr>
        </p15:guide>
        <p15:guide id="6" pos="66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forms.office.com/r/b064zyX44r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図 54">
            <a:extLst>
              <a:ext uri="{FF2B5EF4-FFF2-40B4-BE49-F238E27FC236}">
                <a16:creationId xmlns:a16="http://schemas.microsoft.com/office/drawing/2014/main" id="{4EC333AA-E456-43D6-891A-58EB8DD3798A}"/>
              </a:ext>
            </a:extLst>
          </p:cNvPr>
          <p:cNvPicPr>
            <a:picLocks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75" b="12859"/>
          <a:stretch/>
        </p:blipFill>
        <p:spPr>
          <a:xfrm rot="16200000" flipH="1">
            <a:off x="-1416597" y="3168252"/>
            <a:ext cx="15626546" cy="877212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3F6F12-9A23-4032-A1C7-0992ECC69DDB}"/>
              </a:ext>
            </a:extLst>
          </p:cNvPr>
          <p:cNvSpPr txBox="1"/>
          <p:nvPr/>
        </p:nvSpPr>
        <p:spPr>
          <a:xfrm>
            <a:off x="186568" y="1383172"/>
            <a:ext cx="104438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明治大学教育会総会・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87C0A9-74A5-40D6-AB93-40CA41C3023C}"/>
              </a:ext>
            </a:extLst>
          </p:cNvPr>
          <p:cNvSpPr txBox="1"/>
          <p:nvPr/>
        </p:nvSpPr>
        <p:spPr>
          <a:xfrm>
            <a:off x="186568" y="2434860"/>
            <a:ext cx="42883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研究大会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9E13C2-03AA-4B21-AF6F-8E7D8CA02BCF}"/>
              </a:ext>
            </a:extLst>
          </p:cNvPr>
          <p:cNvSpPr txBox="1"/>
          <p:nvPr/>
        </p:nvSpPr>
        <p:spPr>
          <a:xfrm>
            <a:off x="227365" y="4230704"/>
            <a:ext cx="58721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２０２３年１１月１１日（土）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E8784A-9A6D-4B0A-9B32-D9E292E1BEAD}"/>
              </a:ext>
            </a:extLst>
          </p:cNvPr>
          <p:cNvSpPr txBox="1"/>
          <p:nvPr/>
        </p:nvSpPr>
        <p:spPr>
          <a:xfrm>
            <a:off x="324017" y="5529961"/>
            <a:ext cx="4607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対面と</a:t>
            </a:r>
            <a:r>
              <a: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Zoom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併用のハイブリッド開催！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3094E39-685A-44A9-B47D-44BF17BE4008}"/>
              </a:ext>
            </a:extLst>
          </p:cNvPr>
          <p:cNvSpPr txBox="1"/>
          <p:nvPr/>
        </p:nvSpPr>
        <p:spPr>
          <a:xfrm>
            <a:off x="5191020" y="11762482"/>
            <a:ext cx="49758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講演会・分科会・懇親会の詳細は明治大学教育会ホームページをご参照ください。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6AAF8E1-C73E-46E5-B409-6D945CEFC2BF}"/>
              </a:ext>
            </a:extLst>
          </p:cNvPr>
          <p:cNvSpPr txBox="1"/>
          <p:nvPr/>
        </p:nvSpPr>
        <p:spPr>
          <a:xfrm>
            <a:off x="5191020" y="12006737"/>
            <a:ext cx="37994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明治大学の教職課程を履修している学生も出席いたします。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FCDA8E7-9706-4ACE-83DB-D585C4321BF6}"/>
              </a:ext>
            </a:extLst>
          </p:cNvPr>
          <p:cNvSpPr txBox="1"/>
          <p:nvPr/>
        </p:nvSpPr>
        <p:spPr>
          <a:xfrm>
            <a:off x="5191020" y="12236714"/>
            <a:ext cx="41761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オンライン参加申し込みの方には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Zoom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等を送付いたします。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05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ＺｏｏｍのＩＤ等は参加者以外と共有しないようにお願いします。</a:t>
            </a:r>
            <a:endParaRPr kumimoji="1" lang="en-US" altLang="ja-JP" sz="105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48E6401-3085-4E6A-AE58-010612D8787E}"/>
              </a:ext>
            </a:extLst>
          </p:cNvPr>
          <p:cNvSpPr txBox="1"/>
          <p:nvPr/>
        </p:nvSpPr>
        <p:spPr>
          <a:xfrm>
            <a:off x="5191020" y="12615021"/>
            <a:ext cx="44566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対面参加の方は、可能な範囲で端末とヘッドセットをご持参ください。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C8054DEF-97FC-4A14-84E9-22D2A805830A}"/>
              </a:ext>
            </a:extLst>
          </p:cNvPr>
          <p:cNvGrpSpPr/>
          <p:nvPr/>
        </p:nvGrpSpPr>
        <p:grpSpPr>
          <a:xfrm>
            <a:off x="5944240" y="13299911"/>
            <a:ext cx="4290112" cy="1582783"/>
            <a:chOff x="5818179" y="12685366"/>
            <a:chExt cx="4290112" cy="1582783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3809CB6E-25A4-4B46-9F19-844FA354A241}"/>
                </a:ext>
              </a:extLst>
            </p:cNvPr>
            <p:cNvGrpSpPr/>
            <p:nvPr/>
          </p:nvGrpSpPr>
          <p:grpSpPr>
            <a:xfrm>
              <a:off x="5818179" y="12685366"/>
              <a:ext cx="4290112" cy="1582783"/>
              <a:chOff x="6031784" y="12590195"/>
              <a:chExt cx="4290112" cy="1582783"/>
            </a:xfrm>
          </p:grpSpPr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061ACCE2-F929-4243-9155-2266E67A04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16703" y="12590195"/>
                <a:ext cx="2105193" cy="1564302"/>
              </a:xfrm>
              <a:prstGeom prst="rect">
                <a:avLst/>
              </a:prstGeom>
            </p:spPr>
          </p:pic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1653A67-932C-4ED6-ACA3-2B030150F786}"/>
                  </a:ext>
                </a:extLst>
              </p:cNvPr>
              <p:cNvSpPr txBox="1"/>
              <p:nvPr/>
            </p:nvSpPr>
            <p:spPr>
              <a:xfrm>
                <a:off x="6031784" y="13460795"/>
                <a:ext cx="2206266" cy="712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7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●</a:t>
                </a:r>
                <a:r>
                  <a:rPr kumimoji="1" lang="en-US" altLang="ja-JP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JR</a:t>
                </a: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御茶ノ水駅下車徒歩約３分</a:t>
                </a:r>
                <a:endPara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ts val="17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●新御茶ノ水駅下車徒歩約５分</a:t>
                </a:r>
                <a:endPara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ts val="17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●神保町駅下車徒歩約５分</a:t>
                </a:r>
              </a:p>
            </p:txBody>
          </p:sp>
        </p:grp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70CDFABC-01B6-42CA-BAE2-13B5C29586B9}"/>
                </a:ext>
              </a:extLst>
            </p:cNvPr>
            <p:cNvGrpSpPr/>
            <p:nvPr/>
          </p:nvGrpSpPr>
          <p:grpSpPr>
            <a:xfrm>
              <a:off x="5876058" y="12699404"/>
              <a:ext cx="2105193" cy="296475"/>
              <a:chOff x="5201971" y="11989152"/>
              <a:chExt cx="2105193" cy="296475"/>
            </a:xfrm>
          </p:grpSpPr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87FDF22A-24BF-41EC-835B-D5659F1D29F5}"/>
                  </a:ext>
                </a:extLst>
              </p:cNvPr>
              <p:cNvSpPr/>
              <p:nvPr/>
            </p:nvSpPr>
            <p:spPr>
              <a:xfrm>
                <a:off x="5201971" y="11989152"/>
                <a:ext cx="2105193" cy="2964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7000">
                    <a:srgbClr val="BFD8EF"/>
                  </a:gs>
                  <a:gs pos="56000">
                    <a:srgbClr val="5B6976"/>
                  </a:gs>
                  <a:gs pos="28000">
                    <a:srgbClr val="ACCCEA"/>
                  </a:gs>
                  <a:gs pos="87000">
                    <a:schemeClr val="tx1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647B180-BD1B-455D-AF0F-75B844A43577}"/>
                  </a:ext>
                </a:extLst>
              </p:cNvPr>
              <p:cNvSpPr txBox="1"/>
              <p:nvPr/>
            </p:nvSpPr>
            <p:spPr>
              <a:xfrm>
                <a:off x="5319196" y="12042547"/>
                <a:ext cx="867072" cy="190425"/>
              </a:xfrm>
              <a:custGeom>
                <a:avLst/>
                <a:gdLst/>
                <a:ahLst/>
                <a:cxnLst/>
                <a:rect l="l" t="t" r="r" b="b"/>
                <a:pathLst>
                  <a:path w="867072" h="190425">
                    <a:moveTo>
                      <a:pt x="59494" y="58824"/>
                    </a:moveTo>
                    <a:lnTo>
                      <a:pt x="90078" y="58824"/>
                    </a:lnTo>
                    <a:cubicBezTo>
                      <a:pt x="90078" y="85464"/>
                      <a:pt x="88069" y="107007"/>
                      <a:pt x="84050" y="123453"/>
                    </a:cubicBezTo>
                    <a:cubicBezTo>
                      <a:pt x="80032" y="139898"/>
                      <a:pt x="73595" y="153274"/>
                      <a:pt x="64740" y="163581"/>
                    </a:cubicBezTo>
                    <a:cubicBezTo>
                      <a:pt x="55885" y="173887"/>
                      <a:pt x="43309" y="182835"/>
                      <a:pt x="27012" y="190425"/>
                    </a:cubicBezTo>
                    <a:lnTo>
                      <a:pt x="11273" y="165980"/>
                    </a:lnTo>
                    <a:cubicBezTo>
                      <a:pt x="30026" y="157125"/>
                      <a:pt x="42751" y="145349"/>
                      <a:pt x="49448" y="130652"/>
                    </a:cubicBezTo>
                    <a:cubicBezTo>
                      <a:pt x="56145" y="115956"/>
                      <a:pt x="59494" y="92013"/>
                      <a:pt x="59494" y="58824"/>
                    </a:cubicBezTo>
                    <a:close/>
                    <a:moveTo>
                      <a:pt x="0" y="13729"/>
                    </a:moveTo>
                    <a:lnTo>
                      <a:pt x="185179" y="13729"/>
                    </a:lnTo>
                    <a:lnTo>
                      <a:pt x="185179" y="40518"/>
                    </a:lnTo>
                    <a:cubicBezTo>
                      <a:pt x="180789" y="55475"/>
                      <a:pt x="173143" y="69689"/>
                      <a:pt x="162241" y="83158"/>
                    </a:cubicBezTo>
                    <a:cubicBezTo>
                      <a:pt x="151339" y="96626"/>
                      <a:pt x="138559" y="107565"/>
                      <a:pt x="123899" y="115974"/>
                    </a:cubicBezTo>
                    <a:lnTo>
                      <a:pt x="106151" y="92422"/>
                    </a:lnTo>
                    <a:cubicBezTo>
                      <a:pt x="130262" y="77911"/>
                      <a:pt x="145702" y="60610"/>
                      <a:pt x="152474" y="40518"/>
                    </a:cubicBezTo>
                    <a:lnTo>
                      <a:pt x="0" y="40518"/>
                    </a:lnTo>
                    <a:close/>
                    <a:moveTo>
                      <a:pt x="701203" y="12390"/>
                    </a:moveTo>
                    <a:lnTo>
                      <a:pt x="847427" y="12390"/>
                    </a:lnTo>
                    <a:lnTo>
                      <a:pt x="847427" y="40518"/>
                    </a:lnTo>
                    <a:cubicBezTo>
                      <a:pt x="836786" y="64256"/>
                      <a:pt x="822015" y="86655"/>
                      <a:pt x="803113" y="107714"/>
                    </a:cubicBezTo>
                    <a:cubicBezTo>
                      <a:pt x="827521" y="129666"/>
                      <a:pt x="848841" y="149795"/>
                      <a:pt x="867072" y="168101"/>
                    </a:cubicBezTo>
                    <a:lnTo>
                      <a:pt x="846088" y="188863"/>
                    </a:lnTo>
                    <a:cubicBezTo>
                      <a:pt x="823838" y="166613"/>
                      <a:pt x="802741" y="146409"/>
                      <a:pt x="782798" y="128252"/>
                    </a:cubicBezTo>
                    <a:cubicBezTo>
                      <a:pt x="756456" y="152660"/>
                      <a:pt x="727099" y="172417"/>
                      <a:pt x="694729" y="187523"/>
                    </a:cubicBezTo>
                    <a:lnTo>
                      <a:pt x="681000" y="162297"/>
                    </a:lnTo>
                    <a:cubicBezTo>
                      <a:pt x="711659" y="147191"/>
                      <a:pt x="738187" y="129276"/>
                      <a:pt x="760586" y="108551"/>
                    </a:cubicBezTo>
                    <a:cubicBezTo>
                      <a:pt x="782984" y="87827"/>
                      <a:pt x="800583" y="65149"/>
                      <a:pt x="813383" y="40518"/>
                    </a:cubicBezTo>
                    <a:lnTo>
                      <a:pt x="701203" y="40518"/>
                    </a:lnTo>
                    <a:close/>
                    <a:moveTo>
                      <a:pt x="493142" y="893"/>
                    </a:moveTo>
                    <a:lnTo>
                      <a:pt x="523503" y="893"/>
                    </a:lnTo>
                    <a:lnTo>
                      <a:pt x="523503" y="43197"/>
                    </a:lnTo>
                    <a:lnTo>
                      <a:pt x="640370" y="24891"/>
                    </a:lnTo>
                    <a:lnTo>
                      <a:pt x="644500" y="53020"/>
                    </a:lnTo>
                    <a:cubicBezTo>
                      <a:pt x="638844" y="67010"/>
                      <a:pt x="630863" y="80646"/>
                      <a:pt x="620557" y="93929"/>
                    </a:cubicBezTo>
                    <a:cubicBezTo>
                      <a:pt x="610251" y="107212"/>
                      <a:pt x="598772" y="118727"/>
                      <a:pt x="586122" y="128476"/>
                    </a:cubicBezTo>
                    <a:lnTo>
                      <a:pt x="566030" y="106821"/>
                    </a:lnTo>
                    <a:cubicBezTo>
                      <a:pt x="583890" y="93427"/>
                      <a:pt x="598289" y="77353"/>
                      <a:pt x="609228" y="58601"/>
                    </a:cubicBezTo>
                    <a:lnTo>
                      <a:pt x="523503" y="71995"/>
                    </a:lnTo>
                    <a:lnTo>
                      <a:pt x="523503" y="124569"/>
                    </a:lnTo>
                    <a:cubicBezTo>
                      <a:pt x="523503" y="132978"/>
                      <a:pt x="523782" y="139210"/>
                      <a:pt x="524340" y="143265"/>
                    </a:cubicBezTo>
                    <a:cubicBezTo>
                      <a:pt x="524898" y="147321"/>
                      <a:pt x="526423" y="150632"/>
                      <a:pt x="528916" y="153200"/>
                    </a:cubicBezTo>
                    <a:cubicBezTo>
                      <a:pt x="531409" y="155767"/>
                      <a:pt x="534572" y="157330"/>
                      <a:pt x="538404" y="157888"/>
                    </a:cubicBezTo>
                    <a:cubicBezTo>
                      <a:pt x="542236" y="158446"/>
                      <a:pt x="548096" y="158725"/>
                      <a:pt x="555984" y="158725"/>
                    </a:cubicBezTo>
                    <a:cubicBezTo>
                      <a:pt x="583741" y="158725"/>
                      <a:pt x="610493" y="156790"/>
                      <a:pt x="636240" y="152921"/>
                    </a:cubicBezTo>
                    <a:lnTo>
                      <a:pt x="638026" y="180379"/>
                    </a:lnTo>
                    <a:cubicBezTo>
                      <a:pt x="607665" y="184175"/>
                      <a:pt x="577825" y="186072"/>
                      <a:pt x="548506" y="186072"/>
                    </a:cubicBezTo>
                    <a:cubicBezTo>
                      <a:pt x="526702" y="186072"/>
                      <a:pt x="512024" y="182351"/>
                      <a:pt x="504471" y="174910"/>
                    </a:cubicBezTo>
                    <a:cubicBezTo>
                      <a:pt x="496918" y="167469"/>
                      <a:pt x="493142" y="152772"/>
                      <a:pt x="493142" y="130820"/>
                    </a:cubicBezTo>
                    <a:lnTo>
                      <a:pt x="493142" y="76795"/>
                    </a:lnTo>
                    <a:lnTo>
                      <a:pt x="445591" y="84385"/>
                    </a:lnTo>
                    <a:lnTo>
                      <a:pt x="441461" y="56034"/>
                    </a:lnTo>
                    <a:lnTo>
                      <a:pt x="493142" y="47997"/>
                    </a:lnTo>
                    <a:close/>
                    <a:moveTo>
                      <a:pt x="272132" y="0"/>
                    </a:moveTo>
                    <a:lnTo>
                      <a:pt x="301823" y="1674"/>
                    </a:lnTo>
                    <a:cubicBezTo>
                      <a:pt x="301228" y="8074"/>
                      <a:pt x="300149" y="14920"/>
                      <a:pt x="298586" y="22212"/>
                    </a:cubicBezTo>
                    <a:lnTo>
                      <a:pt x="399380" y="22212"/>
                    </a:lnTo>
                    <a:lnTo>
                      <a:pt x="399380" y="27459"/>
                    </a:lnTo>
                    <a:cubicBezTo>
                      <a:pt x="399380" y="80665"/>
                      <a:pt x="387269" y="119918"/>
                      <a:pt x="363047" y="145219"/>
                    </a:cubicBezTo>
                    <a:cubicBezTo>
                      <a:pt x="338826" y="170520"/>
                      <a:pt x="299888" y="185365"/>
                      <a:pt x="246236" y="189756"/>
                    </a:cubicBezTo>
                    <a:lnTo>
                      <a:pt x="241659" y="162297"/>
                    </a:lnTo>
                    <a:cubicBezTo>
                      <a:pt x="284447" y="158055"/>
                      <a:pt x="315329" y="147563"/>
                      <a:pt x="334305" y="130820"/>
                    </a:cubicBezTo>
                    <a:cubicBezTo>
                      <a:pt x="353280" y="114077"/>
                      <a:pt x="364070" y="87027"/>
                      <a:pt x="366675" y="49671"/>
                    </a:cubicBezTo>
                    <a:lnTo>
                      <a:pt x="290549" y="49671"/>
                    </a:lnTo>
                    <a:cubicBezTo>
                      <a:pt x="280950" y="74079"/>
                      <a:pt x="265881" y="96106"/>
                      <a:pt x="245343" y="115751"/>
                    </a:cubicBezTo>
                    <a:lnTo>
                      <a:pt x="223577" y="97222"/>
                    </a:lnTo>
                    <a:cubicBezTo>
                      <a:pt x="236822" y="84125"/>
                      <a:pt x="247687" y="69075"/>
                      <a:pt x="256170" y="52071"/>
                    </a:cubicBezTo>
                    <a:cubicBezTo>
                      <a:pt x="264653" y="35067"/>
                      <a:pt x="269974" y="17710"/>
                      <a:pt x="27213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ja-JP" altLang="en-US" b="1" dirty="0">
                  <a:solidFill>
                    <a:schemeClr val="bg1"/>
                  </a:solidFill>
                  <a:latin typeface="Koruri Bold" panose="020B0703020203020204" pitchFamily="50" charset="-128"/>
                  <a:ea typeface="Koruri Bold" panose="020B0703020203020204" pitchFamily="50" charset="-128"/>
                  <a:cs typeface="Koruri Bold" panose="020B0703020203020204" pitchFamily="50" charset="-128"/>
                </a:endParaRPr>
              </a:p>
            </p:txBody>
          </p:sp>
        </p:grp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D6B5C86-588D-409D-8210-F4CE45154CE9}"/>
              </a:ext>
            </a:extLst>
          </p:cNvPr>
          <p:cNvGrpSpPr/>
          <p:nvPr/>
        </p:nvGrpSpPr>
        <p:grpSpPr>
          <a:xfrm>
            <a:off x="371561" y="13533203"/>
            <a:ext cx="5428503" cy="1268143"/>
            <a:chOff x="376022" y="13647642"/>
            <a:chExt cx="5428503" cy="1268143"/>
          </a:xfrm>
        </p:grpSpPr>
        <p:sp>
          <p:nvSpPr>
            <p:cNvPr id="42" name="平行四辺形 41">
              <a:extLst>
                <a:ext uri="{FF2B5EF4-FFF2-40B4-BE49-F238E27FC236}">
                  <a16:creationId xmlns:a16="http://schemas.microsoft.com/office/drawing/2014/main" id="{CBE93CE7-156E-44F6-BBE1-2193361291A8}"/>
                </a:ext>
              </a:extLst>
            </p:cNvPr>
            <p:cNvSpPr/>
            <p:nvPr/>
          </p:nvSpPr>
          <p:spPr>
            <a:xfrm>
              <a:off x="558439" y="13873341"/>
              <a:ext cx="3625233" cy="208721"/>
            </a:xfrm>
            <a:prstGeom prst="parallelogram">
              <a:avLst/>
            </a:prstGeom>
            <a:solidFill>
              <a:schemeClr val="accent1">
                <a:lumMod val="20000"/>
                <a:lumOff val="80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8DFC8F9B-92C6-4F54-BB0B-E89ABC349ECE}"/>
                </a:ext>
              </a:extLst>
            </p:cNvPr>
            <p:cNvSpPr txBox="1"/>
            <p:nvPr/>
          </p:nvSpPr>
          <p:spPr>
            <a:xfrm>
              <a:off x="435279" y="13647642"/>
              <a:ext cx="3262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rgbClr val="0000A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明治大学教育会事務局</a:t>
              </a: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E3656532-5088-415B-A32A-93BFDAF2953B}"/>
                </a:ext>
              </a:extLst>
            </p:cNvPr>
            <p:cNvSpPr txBox="1"/>
            <p:nvPr/>
          </p:nvSpPr>
          <p:spPr>
            <a:xfrm>
              <a:off x="376022" y="14094311"/>
              <a:ext cx="5052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Franklin Gothic Book" panose="020B0503020102020204" pitchFamily="34" charset="0"/>
                </a:rPr>
                <a:t>MAIL</a:t>
              </a:r>
              <a:endParaRPr kumimoji="1" lang="ja-JP" altLang="en-US" sz="1200" dirty="0">
                <a:latin typeface="Franklin Gothic Book" panose="020B0503020102020204" pitchFamily="34" charset="0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07276F13-B6B5-49F6-B1FE-D5D95244EFE5}"/>
                </a:ext>
              </a:extLst>
            </p:cNvPr>
            <p:cNvGrpSpPr/>
            <p:nvPr/>
          </p:nvGrpSpPr>
          <p:grpSpPr>
            <a:xfrm>
              <a:off x="406502" y="14320600"/>
              <a:ext cx="5398023" cy="338554"/>
              <a:chOff x="-5295001" y="12971034"/>
              <a:chExt cx="5398023" cy="338554"/>
            </a:xfrm>
          </p:grpSpPr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CF992173-DB7A-4F80-8C7A-E3BA7C34D2EE}"/>
                  </a:ext>
                </a:extLst>
              </p:cNvPr>
              <p:cNvSpPr txBox="1"/>
              <p:nvPr/>
            </p:nvSpPr>
            <p:spPr>
              <a:xfrm>
                <a:off x="-5295001" y="13017201"/>
                <a:ext cx="4687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Franklin Gothic Book" panose="020B0503020102020204" pitchFamily="34" charset="0"/>
                  </a:rPr>
                  <a:t>URL</a:t>
                </a:r>
                <a:endParaRPr kumimoji="1" lang="ja-JP" altLang="en-US" sz="1200" dirty="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DF22088B-BC96-4FE9-993D-379666A82A81}"/>
                  </a:ext>
                </a:extLst>
              </p:cNvPr>
              <p:cNvSpPr txBox="1"/>
              <p:nvPr/>
            </p:nvSpPr>
            <p:spPr>
              <a:xfrm>
                <a:off x="-4959582" y="12971034"/>
                <a:ext cx="50626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http://www.meiji.ac.jp/shikaku/kyoikukai/</a:t>
                </a:r>
                <a:endPara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03FF54F0-A12B-4C3F-B13B-E5E3BAF92D29}"/>
                </a:ext>
              </a:extLst>
            </p:cNvPr>
            <p:cNvSpPr txBox="1"/>
            <p:nvPr/>
          </p:nvSpPr>
          <p:spPr>
            <a:xfrm>
              <a:off x="583521" y="14661869"/>
              <a:ext cx="4131329" cy="25391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 平日 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9:00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17:30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土曜日 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9:00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12:30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日曜・祝日 休業 ）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F40E1426-E69C-4867-BB96-1C065E10B9DC}"/>
                </a:ext>
              </a:extLst>
            </p:cNvPr>
            <p:cNvSpPr txBox="1"/>
            <p:nvPr/>
          </p:nvSpPr>
          <p:spPr>
            <a:xfrm>
              <a:off x="741921" y="14032208"/>
              <a:ext cx="23855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meikyo@meiji.ac.jp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60B1526-ECE0-4C7E-97A5-841064FFF216}"/>
              </a:ext>
            </a:extLst>
          </p:cNvPr>
          <p:cNvSpPr txBox="1"/>
          <p:nvPr/>
        </p:nvSpPr>
        <p:spPr>
          <a:xfrm>
            <a:off x="402041" y="7005313"/>
            <a:ext cx="2438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当日スケジュール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（時間が前後する場合があります）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9" name="図 58">
            <a:extLst>
              <a:ext uri="{FF2B5EF4-FFF2-40B4-BE49-F238E27FC236}">
                <a16:creationId xmlns:a16="http://schemas.microsoft.com/office/drawing/2014/main" id="{87906371-9FC8-42DC-A911-EB452B1604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87" y="311733"/>
            <a:ext cx="1523313" cy="456640"/>
          </a:xfrm>
          <a:prstGeom prst="rect">
            <a:avLst/>
          </a:prstGeom>
        </p:spPr>
      </p:pic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46A86049-CE05-4F97-8965-3C5708021133}"/>
              </a:ext>
            </a:extLst>
          </p:cNvPr>
          <p:cNvGrpSpPr/>
          <p:nvPr/>
        </p:nvGrpSpPr>
        <p:grpSpPr>
          <a:xfrm>
            <a:off x="216968" y="11285700"/>
            <a:ext cx="4799712" cy="1949496"/>
            <a:chOff x="4532856" y="11816827"/>
            <a:chExt cx="4799712" cy="1949496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A640F60-8530-4D88-A531-0C87C876B8CB}"/>
                </a:ext>
              </a:extLst>
            </p:cNvPr>
            <p:cNvSpPr txBox="1"/>
            <p:nvPr/>
          </p:nvSpPr>
          <p:spPr>
            <a:xfrm>
              <a:off x="4717929" y="11816827"/>
              <a:ext cx="17171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出欠について</a:t>
              </a:r>
              <a:endPara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E01AAC23-E2AE-4D4E-8C2B-202129A5F65D}"/>
                </a:ext>
              </a:extLst>
            </p:cNvPr>
            <p:cNvSpPr txBox="1"/>
            <p:nvPr/>
          </p:nvSpPr>
          <p:spPr>
            <a:xfrm>
              <a:off x="4532856" y="12365940"/>
              <a:ext cx="4799712" cy="1400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二次元コードを読み取るか、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下記</a:t>
              </a:r>
              <a:r>
                <a: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URL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のフォームにて、出欠および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参加形式（対面・オンライン）についての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ご回答をお願いします。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5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en-US" altLang="ja-JP" sz="1600" b="1" u="sng" kern="100" dirty="0">
                  <a:solidFill>
                    <a:srgbClr val="0000FF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  <a:hlinkClick r:id="rId5"/>
                </a:rPr>
                <a:t>https://forms.office.com/r/b064zyX44r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62674C16-A489-48B8-8D1E-B14A89311657}"/>
                </a:ext>
              </a:extLst>
            </p:cNvPr>
            <p:cNvCxnSpPr>
              <a:cxnSpLocks/>
            </p:cNvCxnSpPr>
            <p:nvPr/>
          </p:nvCxnSpPr>
          <p:spPr>
            <a:xfrm>
              <a:off x="4760663" y="12226021"/>
              <a:ext cx="2302707" cy="0"/>
            </a:xfrm>
            <a:prstGeom prst="line">
              <a:avLst/>
            </a:prstGeom>
            <a:ln w="317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6AD0FEDB-E580-4C61-8C3F-913B5C017482}"/>
              </a:ext>
            </a:extLst>
          </p:cNvPr>
          <p:cNvSpPr txBox="1"/>
          <p:nvPr/>
        </p:nvSpPr>
        <p:spPr>
          <a:xfrm>
            <a:off x="5161013" y="11273719"/>
            <a:ext cx="1970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その他注意事項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AD2080B7-0CA8-4B5F-8BB9-09EE8030AAA2}"/>
              </a:ext>
            </a:extLst>
          </p:cNvPr>
          <p:cNvCxnSpPr>
            <a:cxnSpLocks/>
          </p:cNvCxnSpPr>
          <p:nvPr/>
        </p:nvCxnSpPr>
        <p:spPr>
          <a:xfrm>
            <a:off x="5227682" y="11718484"/>
            <a:ext cx="2302707" cy="0"/>
          </a:xfrm>
          <a:prstGeom prst="line">
            <a:avLst/>
          </a:prstGeom>
          <a:ln w="31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5669E40-ABF3-4161-8D55-B9D1C3B2EC31}"/>
              </a:ext>
            </a:extLst>
          </p:cNvPr>
          <p:cNvSpPr txBox="1"/>
          <p:nvPr/>
        </p:nvSpPr>
        <p:spPr>
          <a:xfrm>
            <a:off x="4731345" y="7743516"/>
            <a:ext cx="5836854" cy="1579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en-US" altLang="ja-JP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生徒・学生の「死にたい」気持ちに、</a:t>
            </a:r>
            <a:endParaRPr kumimoji="1" lang="en-US" altLang="ja-JP" sz="2400" b="1" dirty="0">
              <a:ln w="57150"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私たちは何を感じ、</a:t>
            </a:r>
            <a:endParaRPr kumimoji="1" lang="en-US" altLang="ja-JP" sz="2400" b="1" dirty="0">
              <a:ln w="57150"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どのように答えればよいのだろうか</a:t>
            </a:r>
            <a:endParaRPr kumimoji="1" lang="en-US" altLang="ja-JP" sz="2400" b="1" dirty="0">
              <a:ln w="57150"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～教育現場における自殺予防の基礎知識</a:t>
            </a:r>
            <a:r>
              <a:rPr kumimoji="1" lang="en-US" altLang="ja-JP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endParaRPr kumimoji="1" lang="ja-JP" altLang="en-US" sz="2400" b="1" dirty="0">
              <a:ln w="57150"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2C08BBE-96BC-4C72-B2C2-20BF301B0839}"/>
              </a:ext>
            </a:extLst>
          </p:cNvPr>
          <p:cNvSpPr txBox="1"/>
          <p:nvPr/>
        </p:nvSpPr>
        <p:spPr>
          <a:xfrm>
            <a:off x="5076054" y="7003174"/>
            <a:ext cx="1124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 演 会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74EBFA3-3519-4E20-9FA1-8612969E2068}"/>
              </a:ext>
            </a:extLst>
          </p:cNvPr>
          <p:cNvGrpSpPr/>
          <p:nvPr/>
        </p:nvGrpSpPr>
        <p:grpSpPr>
          <a:xfrm>
            <a:off x="5163590" y="9623673"/>
            <a:ext cx="907691" cy="904792"/>
            <a:chOff x="5041670" y="9630571"/>
            <a:chExt cx="907691" cy="904792"/>
          </a:xfrm>
        </p:grpSpPr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7FC3A6B9-C30D-4DB1-A433-5797BEE63621}"/>
                </a:ext>
              </a:extLst>
            </p:cNvPr>
            <p:cNvSpPr/>
            <p:nvPr/>
          </p:nvSpPr>
          <p:spPr>
            <a:xfrm>
              <a:off x="5041670" y="9630571"/>
              <a:ext cx="907691" cy="904792"/>
            </a:xfrm>
            <a:prstGeom prst="rect">
              <a:avLst/>
            </a:prstGeom>
            <a:solidFill>
              <a:srgbClr val="4836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4574F0AF-7EA3-44B1-ADF0-5A595909C149}"/>
                </a:ext>
              </a:extLst>
            </p:cNvPr>
            <p:cNvSpPr txBox="1"/>
            <p:nvPr/>
          </p:nvSpPr>
          <p:spPr>
            <a:xfrm>
              <a:off x="5070006" y="9898301"/>
              <a:ext cx="800219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講　師</a:t>
              </a: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B12AA7E2-9FE9-43F3-8447-36FC75857CEA}"/>
              </a:ext>
            </a:extLst>
          </p:cNvPr>
          <p:cNvGrpSpPr/>
          <p:nvPr/>
        </p:nvGrpSpPr>
        <p:grpSpPr>
          <a:xfrm>
            <a:off x="6349016" y="9581827"/>
            <a:ext cx="2954655" cy="988485"/>
            <a:chOff x="6210788" y="9518558"/>
            <a:chExt cx="2954655" cy="988485"/>
          </a:xfrm>
        </p:grpSpPr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BCA435B4-86C0-483D-A667-AC3D3B4BE5BA}"/>
                </a:ext>
              </a:extLst>
            </p:cNvPr>
            <p:cNvGrpSpPr/>
            <p:nvPr/>
          </p:nvGrpSpPr>
          <p:grpSpPr>
            <a:xfrm>
              <a:off x="6211151" y="9518558"/>
              <a:ext cx="1680267" cy="661720"/>
              <a:chOff x="3164034" y="7022536"/>
              <a:chExt cx="1680267" cy="661720"/>
            </a:xfrm>
          </p:grpSpPr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6953C354-4675-4C6E-A6AF-FEF000EF113F}"/>
                  </a:ext>
                </a:extLst>
              </p:cNvPr>
              <p:cNvSpPr txBox="1"/>
              <p:nvPr/>
            </p:nvSpPr>
            <p:spPr>
              <a:xfrm>
                <a:off x="3164034" y="7207202"/>
                <a:ext cx="1680267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5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川島　義高</a:t>
                </a:r>
              </a:p>
            </p:txBody>
          </p:sp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33ECDFB1-8B49-4ADD-A686-2FC7E55D7A52}"/>
                  </a:ext>
                </a:extLst>
              </p:cNvPr>
              <p:cNvSpPr txBox="1"/>
              <p:nvPr/>
            </p:nvSpPr>
            <p:spPr>
              <a:xfrm>
                <a:off x="3208900" y="7022536"/>
                <a:ext cx="7649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かわしま</a:t>
                </a:r>
              </a:p>
            </p:txBody>
          </p: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1863FBAA-0D54-4A47-B4AC-0831676F51B1}"/>
                  </a:ext>
                </a:extLst>
              </p:cNvPr>
              <p:cNvSpPr txBox="1"/>
              <p:nvPr/>
            </p:nvSpPr>
            <p:spPr>
              <a:xfrm>
                <a:off x="4032149" y="7028061"/>
                <a:ext cx="7665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よしたか</a:t>
                </a:r>
              </a:p>
            </p:txBody>
          </p:sp>
        </p:grp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D1B09E68-A3B3-4469-8D67-5A04FB470F10}"/>
                </a:ext>
              </a:extLst>
            </p:cNvPr>
            <p:cNvSpPr txBox="1"/>
            <p:nvPr/>
          </p:nvSpPr>
          <p:spPr>
            <a:xfrm>
              <a:off x="8029209" y="9776993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先生</a:t>
              </a: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71B423A-3E2A-4452-AF7F-A65A389C90E1}"/>
                </a:ext>
              </a:extLst>
            </p:cNvPr>
            <p:cNvSpPr txBox="1"/>
            <p:nvPr/>
          </p:nvSpPr>
          <p:spPr>
            <a:xfrm>
              <a:off x="6210788" y="10137711"/>
              <a:ext cx="2954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明治大学文学部専任准教授</a:t>
              </a:r>
            </a:p>
          </p:txBody>
        </p:sp>
      </p:grp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7FB98437-73D0-494B-A862-7D4AA05685F2}"/>
              </a:ext>
            </a:extLst>
          </p:cNvPr>
          <p:cNvCxnSpPr>
            <a:cxnSpLocks/>
          </p:cNvCxnSpPr>
          <p:nvPr/>
        </p:nvCxnSpPr>
        <p:spPr>
          <a:xfrm>
            <a:off x="4919927" y="7561263"/>
            <a:ext cx="2302707" cy="0"/>
          </a:xfrm>
          <a:prstGeom prst="line">
            <a:avLst/>
          </a:prstGeom>
          <a:ln w="31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E8705231-3927-4568-9144-3A756DDBBFFE}"/>
              </a:ext>
            </a:extLst>
          </p:cNvPr>
          <p:cNvSpPr txBox="1"/>
          <p:nvPr/>
        </p:nvSpPr>
        <p:spPr>
          <a:xfrm>
            <a:off x="279866" y="5068955"/>
            <a:ext cx="4439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分～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分（予定）</a:t>
            </a: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FD631748-6A69-4E66-AAD7-B55100B8A973}"/>
              </a:ext>
            </a:extLst>
          </p:cNvPr>
          <p:cNvGrpSpPr/>
          <p:nvPr/>
        </p:nvGrpSpPr>
        <p:grpSpPr>
          <a:xfrm>
            <a:off x="639027" y="7788681"/>
            <a:ext cx="3344955" cy="3014794"/>
            <a:chOff x="119443" y="9927245"/>
            <a:chExt cx="3344955" cy="1925180"/>
          </a:xfrm>
        </p:grpSpPr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F216FD20-2AE5-4767-BE0D-D1ED96A4CA2D}"/>
                </a:ext>
              </a:extLst>
            </p:cNvPr>
            <p:cNvSpPr txBox="1"/>
            <p:nvPr/>
          </p:nvSpPr>
          <p:spPr>
            <a:xfrm>
              <a:off x="119443" y="9927245"/>
              <a:ext cx="1766830" cy="334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総　 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F7CB8844-F4E8-4D66-87DB-C94644DADB61}"/>
                </a:ext>
              </a:extLst>
            </p:cNvPr>
            <p:cNvSpPr txBox="1"/>
            <p:nvPr/>
          </p:nvSpPr>
          <p:spPr>
            <a:xfrm>
              <a:off x="119443" y="10394565"/>
              <a:ext cx="1766830" cy="334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講演会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22F3750D-2394-4084-AEF0-E6EA732356C4}"/>
                </a:ext>
              </a:extLst>
            </p:cNvPr>
            <p:cNvSpPr txBox="1"/>
            <p:nvPr/>
          </p:nvSpPr>
          <p:spPr>
            <a:xfrm>
              <a:off x="119443" y="10861885"/>
              <a:ext cx="1740988" cy="334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分科会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FAA8744F-26DD-4A20-97C3-D9EEEE80145A}"/>
                </a:ext>
              </a:extLst>
            </p:cNvPr>
            <p:cNvSpPr txBox="1"/>
            <p:nvPr/>
          </p:nvSpPr>
          <p:spPr>
            <a:xfrm>
              <a:off x="119443" y="11329205"/>
              <a:ext cx="1740988" cy="334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懇親会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2381A24A-3344-42A7-BE53-BCB217D3800B}"/>
                </a:ext>
              </a:extLst>
            </p:cNvPr>
            <p:cNvSpPr txBox="1"/>
            <p:nvPr/>
          </p:nvSpPr>
          <p:spPr>
            <a:xfrm>
              <a:off x="1697568" y="9927245"/>
              <a:ext cx="17668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13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30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390F6347-67AA-47DE-9F47-E4F2D5B1CF17}"/>
                </a:ext>
              </a:extLst>
            </p:cNvPr>
            <p:cNvSpPr txBox="1"/>
            <p:nvPr/>
          </p:nvSpPr>
          <p:spPr>
            <a:xfrm>
              <a:off x="1697568" y="10394565"/>
              <a:ext cx="17668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14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20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C4D797C1-591B-4F24-BD55-950A1C971B33}"/>
                </a:ext>
              </a:extLst>
            </p:cNvPr>
            <p:cNvSpPr txBox="1"/>
            <p:nvPr/>
          </p:nvSpPr>
          <p:spPr>
            <a:xfrm>
              <a:off x="1697568" y="10861885"/>
              <a:ext cx="17668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16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CE761FA2-E2E4-4B99-B395-6E614435FA5C}"/>
                </a:ext>
              </a:extLst>
            </p:cNvPr>
            <p:cNvSpPr txBox="1"/>
            <p:nvPr/>
          </p:nvSpPr>
          <p:spPr>
            <a:xfrm>
              <a:off x="1697568" y="11329205"/>
              <a:ext cx="17668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18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</a:p>
          </p:txBody>
        </p:sp>
      </p:grp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C2B1D9A-B782-4449-BC18-6AF62D22B84C}"/>
              </a:ext>
            </a:extLst>
          </p:cNvPr>
          <p:cNvCxnSpPr>
            <a:cxnSpLocks/>
          </p:cNvCxnSpPr>
          <p:nvPr/>
        </p:nvCxnSpPr>
        <p:spPr>
          <a:xfrm>
            <a:off x="448697" y="7561263"/>
            <a:ext cx="2302707" cy="0"/>
          </a:xfrm>
          <a:prstGeom prst="line">
            <a:avLst/>
          </a:prstGeom>
          <a:ln w="31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id="{35861512-876F-4E4E-B432-8E36FD2999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788" y="11872218"/>
            <a:ext cx="953581" cy="95358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21C219-86C2-4B69-8C7D-258E0062E1BA}"/>
              </a:ext>
            </a:extLst>
          </p:cNvPr>
          <p:cNvSpPr txBox="1"/>
          <p:nvPr/>
        </p:nvSpPr>
        <p:spPr>
          <a:xfrm>
            <a:off x="5973553" y="13610424"/>
            <a:ext cx="1556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明治大学 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駿河台キャンパス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450BA7A-2E90-4A34-9BFB-E267BB26737E}"/>
              </a:ext>
            </a:extLst>
          </p:cNvPr>
          <p:cNvSpPr txBox="1"/>
          <p:nvPr/>
        </p:nvSpPr>
        <p:spPr>
          <a:xfrm>
            <a:off x="4731345" y="7743516"/>
            <a:ext cx="5836854" cy="1579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en-US" altLang="ja-JP" sz="2400" b="1" dirty="0">
                <a:solidFill>
                  <a:srgbClr val="48369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2400" b="1" dirty="0">
                <a:solidFill>
                  <a:srgbClr val="48369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生徒・学生の「死にたい」気持ちに、</a:t>
            </a:r>
            <a:endParaRPr kumimoji="1" lang="en-US" altLang="ja-JP" sz="2400" b="1" dirty="0">
              <a:solidFill>
                <a:srgbClr val="48369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400" b="1" dirty="0">
                <a:solidFill>
                  <a:srgbClr val="48369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私たちは何を感じ、</a:t>
            </a:r>
            <a:endParaRPr kumimoji="1" lang="en-US" altLang="ja-JP" sz="2400" b="1" dirty="0">
              <a:solidFill>
                <a:srgbClr val="48369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400" b="1" dirty="0">
                <a:solidFill>
                  <a:srgbClr val="48369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どのように答えればよいのだろうか</a:t>
            </a:r>
            <a:endParaRPr kumimoji="1" lang="en-US" altLang="ja-JP" sz="2400" b="1" dirty="0">
              <a:solidFill>
                <a:srgbClr val="48369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400" b="1" dirty="0">
                <a:solidFill>
                  <a:srgbClr val="48369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～教育現場における自殺予防の基礎知識</a:t>
            </a:r>
            <a:r>
              <a:rPr kumimoji="1" lang="en-US" altLang="ja-JP" sz="2400" b="1" dirty="0">
                <a:solidFill>
                  <a:srgbClr val="48369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endParaRPr kumimoji="1" lang="ja-JP" altLang="en-US" sz="2400" b="1" dirty="0">
              <a:solidFill>
                <a:srgbClr val="483698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766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2583</TotalTime>
  <Words>354</Words>
  <Application>Microsoft Office PowerPoint</Application>
  <PresentationFormat>ユーザー設定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Koruri Bold</vt:lpstr>
      <vt:lpstr>Arial</vt:lpstr>
      <vt:lpstr>Calibri</vt:lpstr>
      <vt:lpstr>Calibri Light</vt:lpstr>
      <vt:lpstr>Franklin Gothic Book</vt:lpstr>
      <vt:lpstr>Office テーマ</vt:lpstr>
      <vt:lpstr>PowerPoint プレゼンテーション</vt:lpstr>
    </vt:vector>
  </TitlesOfParts>
  <Company>学校法人明治大学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伊東沙織</dc:creator>
  <cp:lastModifiedBy>伊東沙織</cp:lastModifiedBy>
  <cp:revision>162</cp:revision>
  <cp:lastPrinted>2023-08-30T01:25:01Z</cp:lastPrinted>
  <dcterms:created xsi:type="dcterms:W3CDTF">2021-06-02T06:07:11Z</dcterms:created>
  <dcterms:modified xsi:type="dcterms:W3CDTF">2023-08-30T01:26:25Z</dcterms:modified>
</cp:coreProperties>
</file>