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26" r:id="rId2"/>
    <p:sldId id="458" r:id="rId3"/>
    <p:sldId id="447" r:id="rId4"/>
    <p:sldId id="450" r:id="rId5"/>
    <p:sldId id="449" r:id="rId6"/>
    <p:sldId id="427" r:id="rId7"/>
    <p:sldId id="428" r:id="rId8"/>
    <p:sldId id="429" r:id="rId9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A6E4"/>
    <a:srgbClr val="7131A0"/>
    <a:srgbClr val="7030A0"/>
    <a:srgbClr val="008DF6"/>
    <a:srgbClr val="421C5E"/>
    <a:srgbClr val="601A62"/>
    <a:srgbClr val="B381D9"/>
    <a:srgbClr val="DEC8EE"/>
    <a:srgbClr val="A162D0"/>
    <a:srgbClr val="818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89696" autoAdjust="0"/>
  </p:normalViewPr>
  <p:slideViewPr>
    <p:cSldViewPr snapToGrid="0">
      <p:cViewPr varScale="1">
        <p:scale>
          <a:sx n="76" d="100"/>
          <a:sy n="76" d="100"/>
        </p:scale>
        <p:origin x="72" y="52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98A8B-8E39-433D-AFF3-AB57104821ED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FFD10-C7BB-49E5-A4E7-80D35C852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081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FCD6E-4DD3-4807-99A6-DF3D8C035A58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E76FD-F952-409C-BF1D-74E3BEAAE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0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4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31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303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292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95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156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E76FD-F952-409C-BF1D-74E3BEAAE9D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9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0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931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9245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リーフォーム 2"/>
          <p:cNvSpPr/>
          <p:nvPr userDrawn="1"/>
        </p:nvSpPr>
        <p:spPr>
          <a:xfrm flipH="1" flipV="1">
            <a:off x="0" y="-9144"/>
            <a:ext cx="9144000" cy="252247"/>
          </a:xfrm>
          <a:custGeom>
            <a:avLst/>
            <a:gdLst>
              <a:gd name="connsiteX0" fmla="*/ 9144000 w 9144000"/>
              <a:gd name="connsiteY0" fmla="*/ 430925 h 430925"/>
              <a:gd name="connsiteX1" fmla="*/ 0 w 9144000"/>
              <a:gd name="connsiteY1" fmla="*/ 430925 h 430925"/>
              <a:gd name="connsiteX2" fmla="*/ 0 w 9144000"/>
              <a:gd name="connsiteY2" fmla="*/ 430924 h 430925"/>
              <a:gd name="connsiteX3" fmla="*/ 0 w 9144000"/>
              <a:gd name="connsiteY3" fmla="*/ 294291 h 430925"/>
              <a:gd name="connsiteX4" fmla="*/ 0 w 9144000"/>
              <a:gd name="connsiteY4" fmla="*/ 0 h 430925"/>
              <a:gd name="connsiteX5" fmla="*/ 244046 w 9144000"/>
              <a:gd name="connsiteY5" fmla="*/ 294291 h 430925"/>
              <a:gd name="connsiteX6" fmla="*/ 9144000 w 9144000"/>
              <a:gd name="connsiteY6" fmla="*/ 294291 h 430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30925">
                <a:moveTo>
                  <a:pt x="9144000" y="430925"/>
                </a:moveTo>
                <a:lnTo>
                  <a:pt x="0" y="430925"/>
                </a:lnTo>
                <a:lnTo>
                  <a:pt x="0" y="430924"/>
                </a:lnTo>
                <a:lnTo>
                  <a:pt x="0" y="294291"/>
                </a:lnTo>
                <a:lnTo>
                  <a:pt x="0" y="0"/>
                </a:lnTo>
                <a:lnTo>
                  <a:pt x="244046" y="294291"/>
                </a:lnTo>
                <a:lnTo>
                  <a:pt x="9144000" y="294291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フリーフォーム 3"/>
          <p:cNvSpPr/>
          <p:nvPr userDrawn="1"/>
        </p:nvSpPr>
        <p:spPr>
          <a:xfrm>
            <a:off x="0" y="6605753"/>
            <a:ext cx="9144000" cy="252247"/>
          </a:xfrm>
          <a:custGeom>
            <a:avLst/>
            <a:gdLst>
              <a:gd name="connsiteX0" fmla="*/ 9144000 w 9144000"/>
              <a:gd name="connsiteY0" fmla="*/ 430925 h 430925"/>
              <a:gd name="connsiteX1" fmla="*/ 0 w 9144000"/>
              <a:gd name="connsiteY1" fmla="*/ 430925 h 430925"/>
              <a:gd name="connsiteX2" fmla="*/ 0 w 9144000"/>
              <a:gd name="connsiteY2" fmla="*/ 430924 h 430925"/>
              <a:gd name="connsiteX3" fmla="*/ 0 w 9144000"/>
              <a:gd name="connsiteY3" fmla="*/ 294291 h 430925"/>
              <a:gd name="connsiteX4" fmla="*/ 0 w 9144000"/>
              <a:gd name="connsiteY4" fmla="*/ 0 h 430925"/>
              <a:gd name="connsiteX5" fmla="*/ 244046 w 9144000"/>
              <a:gd name="connsiteY5" fmla="*/ 294291 h 430925"/>
              <a:gd name="connsiteX6" fmla="*/ 9144000 w 9144000"/>
              <a:gd name="connsiteY6" fmla="*/ 294291 h 430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30925">
                <a:moveTo>
                  <a:pt x="9144000" y="430925"/>
                </a:moveTo>
                <a:lnTo>
                  <a:pt x="0" y="430925"/>
                </a:lnTo>
                <a:lnTo>
                  <a:pt x="0" y="430924"/>
                </a:lnTo>
                <a:lnTo>
                  <a:pt x="0" y="294291"/>
                </a:lnTo>
                <a:lnTo>
                  <a:pt x="0" y="0"/>
                </a:lnTo>
                <a:lnTo>
                  <a:pt x="244046" y="294291"/>
                </a:lnTo>
                <a:lnTo>
                  <a:pt x="9144000" y="294291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7649559" y="6511162"/>
            <a:ext cx="2015649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altLang="ja-JP" sz="1200" b="1" i="1" u="sng" cap="none" spc="0" dirty="0">
                <a:ln w="10160">
                  <a:noFill/>
                  <a:prstDash val="solid"/>
                </a:ln>
                <a:solidFill>
                  <a:srgbClr val="7030A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MEIJI</a:t>
            </a:r>
            <a:r>
              <a:rPr lang="ja-JP" altLang="en-US" sz="1200" b="1" i="1" u="sng" cap="none" spc="0" dirty="0">
                <a:ln w="10160">
                  <a:noFill/>
                  <a:prstDash val="solid"/>
                </a:ln>
                <a:solidFill>
                  <a:srgbClr val="7030A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1" i="1" u="sng" cap="none" spc="0" dirty="0">
                <a:ln w="10160">
                  <a:noFill/>
                  <a:prstDash val="solid"/>
                </a:ln>
                <a:solidFill>
                  <a:srgbClr val="7030A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University</a:t>
            </a:r>
            <a:endParaRPr lang="ja-JP" altLang="en-US" sz="1200" b="1" i="1" u="sng" cap="none" spc="0" dirty="0">
              <a:ln w="10160">
                <a:noFill/>
                <a:prstDash val="solid"/>
              </a:ln>
              <a:solidFill>
                <a:srgbClr val="7030A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86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7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797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862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456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88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770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54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567-8FE7-4732-B39E-3BBEDA074902}" type="datetimeFigureOut">
              <a:rPr kumimoji="1" lang="ja-JP" altLang="en-US" smtClean="0"/>
              <a:t>2020/12/24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E4AF-A735-4BF5-8154-37F63F81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826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499C6E3-B710-4F44-87E1-1DF05F5A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585" y="-107342"/>
            <a:ext cx="6104060" cy="856526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</a:rPr>
              <a:t>練習問題１</a:t>
            </a:r>
            <a:r>
              <a:rPr lang="en-US" altLang="ja-JP" sz="3600" b="0" dirty="0">
                <a:solidFill>
                  <a:schemeClr val="bg1"/>
                </a:solidFill>
              </a:rPr>
              <a:t> </a:t>
            </a:r>
            <a:r>
              <a:rPr lang="en-US" altLang="ja-JP" sz="3200" b="0" dirty="0">
                <a:solidFill>
                  <a:schemeClr val="bg1"/>
                </a:solidFill>
              </a:rPr>
              <a:t>(5</a:t>
            </a:r>
            <a:r>
              <a:rPr lang="ja-JP" altLang="en-US" sz="3200" b="0" dirty="0">
                <a:solidFill>
                  <a:schemeClr val="bg1"/>
                </a:solidFill>
              </a:rPr>
              <a:t>～</a:t>
            </a:r>
            <a:r>
              <a:rPr lang="en-US" altLang="ja-JP" sz="3200" b="0" dirty="0">
                <a:solidFill>
                  <a:schemeClr val="bg1"/>
                </a:solidFill>
              </a:rPr>
              <a:t>10</a:t>
            </a:r>
            <a:r>
              <a:rPr lang="ja-JP" altLang="en-US" sz="3200" b="0" dirty="0">
                <a:solidFill>
                  <a:schemeClr val="bg1"/>
                </a:solidFill>
              </a:rPr>
              <a:t>分</a:t>
            </a:r>
            <a:r>
              <a:rPr lang="en-US" altLang="ja-JP" sz="3200" b="0" dirty="0">
                <a:solidFill>
                  <a:schemeClr val="bg1"/>
                </a:solidFill>
              </a:rPr>
              <a:t>)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12A537-673F-44CC-A6CF-71178A1C4DA4}"/>
              </a:ext>
            </a:extLst>
          </p:cNvPr>
          <p:cNvSpPr txBox="1"/>
          <p:nvPr/>
        </p:nvSpPr>
        <p:spPr>
          <a:xfrm>
            <a:off x="857839" y="2756823"/>
            <a:ext cx="2978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やけどするよ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0EB6D2-E311-401B-A254-7BB7DAA6712C}"/>
              </a:ext>
            </a:extLst>
          </p:cNvPr>
          <p:cNvSpPr txBox="1"/>
          <p:nvPr/>
        </p:nvSpPr>
        <p:spPr>
          <a:xfrm>
            <a:off x="348792" y="854843"/>
            <a:ext cx="8908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下の２つの</a:t>
            </a:r>
            <a:r>
              <a:rPr kumimoji="1" lang="ja-JP" altLang="en-US" sz="2400" dirty="0">
                <a:latin typeface="+mn-ea"/>
              </a:rPr>
              <a:t>メッセージを、図形と文章に色をつけて重ねてください。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見た人がすぐに連想できる配色にしましょう。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9798A1-311C-47A6-B643-D52CE3B96EE1}"/>
              </a:ext>
            </a:extLst>
          </p:cNvPr>
          <p:cNvSpPr txBox="1"/>
          <p:nvPr/>
        </p:nvSpPr>
        <p:spPr>
          <a:xfrm>
            <a:off x="857839" y="4766125"/>
            <a:ext cx="322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さわると冷たいよ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7CF0CD1-E80A-4774-B823-BAB5FBA13DA3}"/>
              </a:ext>
            </a:extLst>
          </p:cNvPr>
          <p:cNvSpPr/>
          <p:nvPr/>
        </p:nvSpPr>
        <p:spPr>
          <a:xfrm>
            <a:off x="4237347" y="2734929"/>
            <a:ext cx="3968685" cy="6066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B60A62-266A-489B-ABAF-AA3E164B2950}"/>
              </a:ext>
            </a:extLst>
          </p:cNvPr>
          <p:cNvSpPr/>
          <p:nvPr/>
        </p:nvSpPr>
        <p:spPr>
          <a:xfrm>
            <a:off x="4237347" y="4744231"/>
            <a:ext cx="3968685" cy="6066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68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0216E9-1570-4B95-844F-F37F67A635D6}"/>
              </a:ext>
            </a:extLst>
          </p:cNvPr>
          <p:cNvSpPr/>
          <p:nvPr/>
        </p:nvSpPr>
        <p:spPr>
          <a:xfrm>
            <a:off x="0" y="1477748"/>
            <a:ext cx="9144000" cy="1593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26A0BCD-D1EE-4AF7-AB04-CA9155C6FF41}"/>
              </a:ext>
            </a:extLst>
          </p:cNvPr>
          <p:cNvSpPr/>
          <p:nvPr/>
        </p:nvSpPr>
        <p:spPr>
          <a:xfrm>
            <a:off x="-13319" y="1478322"/>
            <a:ext cx="3803846" cy="46166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33FE2B9-44DE-4CD9-9C42-68B4F699DB41}"/>
              </a:ext>
            </a:extLst>
          </p:cNvPr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92DC939-6127-4804-816D-8A0EBC5D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46" y="-43222"/>
            <a:ext cx="4313219" cy="693112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色の抽出の手順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E93597-64D6-4B48-8D1A-3CBF65AE438B}"/>
              </a:ext>
            </a:extLst>
          </p:cNvPr>
          <p:cNvSpPr txBox="1"/>
          <p:nvPr/>
        </p:nvSpPr>
        <p:spPr>
          <a:xfrm>
            <a:off x="20355" y="827548"/>
            <a:ext cx="58562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/>
              <a:t>スライドに貼った画像の色を利用したい！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69EFA1C6-8C1D-4B10-A0D0-4779642D72DD}"/>
              </a:ext>
            </a:extLst>
          </p:cNvPr>
          <p:cNvSpPr/>
          <p:nvPr/>
        </p:nvSpPr>
        <p:spPr>
          <a:xfrm>
            <a:off x="5176990" y="863653"/>
            <a:ext cx="380144" cy="3493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5F656B-2898-4E5B-8B1B-FDE4DCF961E1}"/>
              </a:ext>
            </a:extLst>
          </p:cNvPr>
          <p:cNvSpPr txBox="1"/>
          <p:nvPr/>
        </p:nvSpPr>
        <p:spPr>
          <a:xfrm>
            <a:off x="5750002" y="817992"/>
            <a:ext cx="39675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/>
              <a:t>でも、どの色かわからない！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0DDFDB-6282-41BC-BF94-1D8A6325C4E5}"/>
              </a:ext>
            </a:extLst>
          </p:cNvPr>
          <p:cNvSpPr txBox="1"/>
          <p:nvPr/>
        </p:nvSpPr>
        <p:spPr>
          <a:xfrm>
            <a:off x="98993" y="1482999"/>
            <a:ext cx="3816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スポイト機能で簡単に抽出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2B7DC16-1749-4215-88E5-819BA11B06DD}"/>
              </a:ext>
            </a:extLst>
          </p:cNvPr>
          <p:cNvGrpSpPr/>
          <p:nvPr/>
        </p:nvGrpSpPr>
        <p:grpSpPr>
          <a:xfrm>
            <a:off x="5312227" y="1853800"/>
            <a:ext cx="1917501" cy="1187334"/>
            <a:chOff x="62419" y="2945947"/>
            <a:chExt cx="3424182" cy="212028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0F97699-DB91-4548-A1DF-B9199E7EB9D6}"/>
                </a:ext>
              </a:extLst>
            </p:cNvPr>
            <p:cNvSpPr/>
            <p:nvPr/>
          </p:nvSpPr>
          <p:spPr>
            <a:xfrm>
              <a:off x="285750" y="2945947"/>
              <a:ext cx="3200851" cy="211902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Picture 4" descr="https://2.bp.blogspot.com/-7sZ5kNJbHIE/VGX8vldI7SI/AAAAAAAApME/kO12Q972zmA/s800/tsutenkaku_osaka.png">
              <a:extLst>
                <a:ext uri="{FF2B5EF4-FFF2-40B4-BE49-F238E27FC236}">
                  <a16:creationId xmlns:a16="http://schemas.microsoft.com/office/drawing/2014/main" id="{DA20015D-1E95-46AB-963E-A2D2264AC4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19" y="3032387"/>
              <a:ext cx="1563518" cy="2033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410B21D-3263-4A47-A985-BC6BC61279EC}"/>
                </a:ext>
              </a:extLst>
            </p:cNvPr>
            <p:cNvCxnSpPr/>
            <p:nvPr/>
          </p:nvCxnSpPr>
          <p:spPr>
            <a:xfrm flipV="1">
              <a:off x="1239668" y="3175446"/>
              <a:ext cx="1219200" cy="295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CE57F45-849C-4140-A033-566FACD0B3BC}"/>
                </a:ext>
              </a:extLst>
            </p:cNvPr>
            <p:cNvCxnSpPr>
              <a:cxnSpLocks/>
            </p:cNvCxnSpPr>
            <p:nvPr/>
          </p:nvCxnSpPr>
          <p:spPr>
            <a:xfrm>
              <a:off x="1215488" y="3961594"/>
              <a:ext cx="1217759" cy="287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A6341BD-932D-4566-B5E7-C7B3FE18257C}"/>
                </a:ext>
              </a:extLst>
            </p:cNvPr>
            <p:cNvSpPr txBox="1"/>
            <p:nvPr/>
          </p:nvSpPr>
          <p:spPr>
            <a:xfrm rot="21146353">
              <a:off x="1404749" y="3260882"/>
              <a:ext cx="1814501" cy="769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もはや</a:t>
              </a:r>
              <a:endParaRPr kumimoji="1" lang="en-US" altLang="ja-JP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  <a:p>
              <a:r>
                <a:rPr lang="ja-JP" altLang="en-US" sz="105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たかない</a:t>
              </a:r>
              <a:endPara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15" name="楕円 14">
            <a:extLst>
              <a:ext uri="{FF2B5EF4-FFF2-40B4-BE49-F238E27FC236}">
                <a16:creationId xmlns:a16="http://schemas.microsoft.com/office/drawing/2014/main" id="{608DD525-15CA-4ECC-877D-63B1FDCFB999}"/>
              </a:ext>
            </a:extLst>
          </p:cNvPr>
          <p:cNvSpPr/>
          <p:nvPr/>
        </p:nvSpPr>
        <p:spPr>
          <a:xfrm>
            <a:off x="5591391" y="2058670"/>
            <a:ext cx="276225" cy="17799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CFD9FB-2179-4A4A-B1A6-1EE2B9FA9D14}"/>
              </a:ext>
            </a:extLst>
          </p:cNvPr>
          <p:cNvSpPr txBox="1"/>
          <p:nvPr/>
        </p:nvSpPr>
        <p:spPr>
          <a:xfrm>
            <a:off x="472230" y="1958268"/>
            <a:ext cx="483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ex)</a:t>
            </a:r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〇</a:t>
            </a:r>
            <a:r>
              <a:rPr kumimoji="1" lang="ja-JP" altLang="en-US" dirty="0">
                <a:latin typeface="+mn-ea"/>
              </a:rPr>
              <a:t>の中の水色を抽出して■に塗りたい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E54A4D32-7F64-4296-8318-ADB36A9E06BB}"/>
              </a:ext>
            </a:extLst>
          </p:cNvPr>
          <p:cNvCxnSpPr>
            <a:cxnSpLocks/>
          </p:cNvCxnSpPr>
          <p:nvPr/>
        </p:nvCxnSpPr>
        <p:spPr>
          <a:xfrm>
            <a:off x="4572000" y="2142934"/>
            <a:ext cx="99535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7170C6-E42B-4498-8408-E42F13EFFC4E}"/>
              </a:ext>
            </a:extLst>
          </p:cNvPr>
          <p:cNvSpPr txBox="1"/>
          <p:nvPr/>
        </p:nvSpPr>
        <p:spPr>
          <a:xfrm>
            <a:off x="46849" y="3230020"/>
            <a:ext cx="4223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①塗りたい図形や文字</a:t>
            </a:r>
            <a:r>
              <a:rPr kumimoji="1" lang="en-US" altLang="ja-JP" sz="1400" dirty="0">
                <a:latin typeface="+mn-ea"/>
              </a:rPr>
              <a:t>(</a:t>
            </a:r>
            <a:r>
              <a:rPr kumimoji="1" lang="ja-JP" altLang="en-US" sz="1400" dirty="0">
                <a:latin typeface="+mn-ea"/>
              </a:rPr>
              <a:t>または画像</a:t>
            </a:r>
            <a:r>
              <a:rPr kumimoji="1" lang="en-US" altLang="ja-JP" sz="1400" dirty="0">
                <a:latin typeface="+mn-ea"/>
              </a:rPr>
              <a:t>)</a:t>
            </a:r>
            <a:r>
              <a:rPr kumimoji="1" lang="ja-JP" altLang="en-US" sz="1400" dirty="0">
                <a:latin typeface="+mn-ea"/>
              </a:rPr>
              <a:t>を左クリック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5A41E9F-8918-4D89-869C-DB86BEC76F82}"/>
              </a:ext>
            </a:extLst>
          </p:cNvPr>
          <p:cNvSpPr txBox="1"/>
          <p:nvPr/>
        </p:nvSpPr>
        <p:spPr>
          <a:xfrm>
            <a:off x="4109804" y="3248297"/>
            <a:ext cx="4178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②図形なら</a:t>
            </a:r>
            <a:r>
              <a:rPr lang="en-US" altLang="ja-JP" sz="1400" dirty="0">
                <a:latin typeface="+mn-ea"/>
              </a:rPr>
              <a:t>”</a:t>
            </a:r>
            <a:r>
              <a:rPr lang="ja-JP" altLang="en-US" sz="1400" dirty="0">
                <a:latin typeface="+mn-ea"/>
              </a:rPr>
              <a:t>図形の塗りつぶし▼</a:t>
            </a:r>
            <a:r>
              <a:rPr lang="en-US" altLang="ja-JP" sz="1400" dirty="0">
                <a:latin typeface="+mn-ea"/>
              </a:rPr>
              <a:t>”</a:t>
            </a:r>
            <a:r>
              <a:rPr lang="ja-JP" altLang="en-US" sz="1400" dirty="0">
                <a:latin typeface="+mn-ea"/>
              </a:rPr>
              <a:t>→スポイト</a:t>
            </a:r>
            <a:endParaRPr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 文字なら</a:t>
            </a:r>
            <a:r>
              <a:rPr kumimoji="1" lang="en-US" altLang="ja-JP" sz="1400" dirty="0">
                <a:latin typeface="+mn-ea"/>
              </a:rPr>
              <a:t>”</a:t>
            </a:r>
            <a:r>
              <a:rPr kumimoji="1" lang="ja-JP" altLang="en-US" sz="1400" dirty="0">
                <a:latin typeface="+mn-ea"/>
              </a:rPr>
              <a:t>文字の塗りつぶし▼</a:t>
            </a:r>
            <a:r>
              <a:rPr kumimoji="1" lang="en-US" altLang="ja-JP" sz="1400" dirty="0">
                <a:latin typeface="+mn-ea"/>
              </a:rPr>
              <a:t>”</a:t>
            </a:r>
            <a:r>
              <a:rPr kumimoji="1" lang="ja-JP" altLang="en-US" sz="1400" dirty="0">
                <a:latin typeface="+mn-ea"/>
              </a:rPr>
              <a:t>→スポイト</a:t>
            </a:r>
            <a:endParaRPr kumimoji="1" lang="en-US" altLang="ja-JP" sz="14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　</a:t>
            </a:r>
            <a:r>
              <a:rPr lang="en-US" altLang="ja-JP" sz="1100" dirty="0">
                <a:latin typeface="+mn-ea"/>
              </a:rPr>
              <a:t>(</a:t>
            </a:r>
            <a:r>
              <a:rPr lang="ja-JP" altLang="en-US" sz="1100" dirty="0">
                <a:latin typeface="+mn-ea"/>
              </a:rPr>
              <a:t>今回は図形の手順例</a:t>
            </a:r>
            <a:r>
              <a:rPr lang="en-US" altLang="ja-JP" sz="1100" dirty="0">
                <a:latin typeface="+mn-ea"/>
              </a:rPr>
              <a:t>)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6586D6E-FE9C-4410-9576-122671824B4B}"/>
              </a:ext>
            </a:extLst>
          </p:cNvPr>
          <p:cNvSpPr/>
          <p:nvPr/>
        </p:nvSpPr>
        <p:spPr>
          <a:xfrm>
            <a:off x="6751178" y="2762135"/>
            <a:ext cx="297063" cy="2222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B4759B2-7B78-4C76-8B36-C8E8812CFE64}"/>
              </a:ext>
            </a:extLst>
          </p:cNvPr>
          <p:cNvSpPr txBox="1"/>
          <p:nvPr/>
        </p:nvSpPr>
        <p:spPr>
          <a:xfrm>
            <a:off x="2638910" y="4270825"/>
            <a:ext cx="14961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を左クリック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1A3C4F00-50DE-4E83-B735-7CEE12940E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480" y="5919834"/>
            <a:ext cx="1200953" cy="874921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8EE2567-C2EA-4279-91C7-C78CF9C45F36}"/>
              </a:ext>
            </a:extLst>
          </p:cNvPr>
          <p:cNvSpPr txBox="1"/>
          <p:nvPr/>
        </p:nvSpPr>
        <p:spPr>
          <a:xfrm>
            <a:off x="64083" y="5070809"/>
            <a:ext cx="417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③変更したい色の上でスポイトのアイコンを</a:t>
            </a:r>
            <a:endParaRPr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 クリック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212F082-6CB3-4C77-88A5-DFF7475565F3}"/>
              </a:ext>
            </a:extLst>
          </p:cNvPr>
          <p:cNvSpPr txBox="1"/>
          <p:nvPr/>
        </p:nvSpPr>
        <p:spPr>
          <a:xfrm>
            <a:off x="2297833" y="6177526"/>
            <a:ext cx="20050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スポイドの</a:t>
            </a:r>
            <a:r>
              <a:rPr kumimoji="1" lang="ja-JP" altLang="en-US" sz="1100" b="1" dirty="0">
                <a:latin typeface="+mn-ea"/>
              </a:rPr>
              <a:t>カーソルを変えたい</a:t>
            </a:r>
            <a:endParaRPr kumimoji="1" lang="en-US" altLang="ja-JP" sz="1100" b="1" dirty="0">
              <a:latin typeface="+mn-ea"/>
            </a:endParaRPr>
          </a:p>
          <a:p>
            <a:r>
              <a:rPr kumimoji="1" lang="ja-JP" altLang="en-US" sz="1100" b="1" dirty="0">
                <a:latin typeface="+mn-ea"/>
              </a:rPr>
              <a:t>色に合わせる</a:t>
            </a:r>
            <a:r>
              <a:rPr kumimoji="1" lang="ja-JP" altLang="en-US" sz="1100" dirty="0">
                <a:latin typeface="+mn-ea"/>
              </a:rPr>
              <a:t>＆クリック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CDFED3AA-1EBB-453F-91DD-DBE7CFA76E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3623" y="5775728"/>
            <a:ext cx="1443730" cy="974023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FC3FA99-FFA4-471E-B471-E42FC182BCF2}"/>
              </a:ext>
            </a:extLst>
          </p:cNvPr>
          <p:cNvSpPr txBox="1"/>
          <p:nvPr/>
        </p:nvSpPr>
        <p:spPr>
          <a:xfrm>
            <a:off x="4109804" y="5070809"/>
            <a:ext cx="417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④色が変更されたのを確認する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44D421B7-FFB0-4D83-95DA-298EF281E1D3}"/>
              </a:ext>
            </a:extLst>
          </p:cNvPr>
          <p:cNvSpPr/>
          <p:nvPr/>
        </p:nvSpPr>
        <p:spPr>
          <a:xfrm rot="5400000">
            <a:off x="7035226" y="6311247"/>
            <a:ext cx="158698" cy="13266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EC12B88-AE24-4461-A855-C897C2F154AC}"/>
              </a:ext>
            </a:extLst>
          </p:cNvPr>
          <p:cNvGrpSpPr/>
          <p:nvPr/>
        </p:nvGrpSpPr>
        <p:grpSpPr>
          <a:xfrm>
            <a:off x="1005324" y="3594404"/>
            <a:ext cx="1412965" cy="874921"/>
            <a:chOff x="62419" y="2945947"/>
            <a:chExt cx="3424182" cy="2120285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321C9CF8-9157-473C-A71C-882BFAE2CE2C}"/>
                </a:ext>
              </a:extLst>
            </p:cNvPr>
            <p:cNvSpPr/>
            <p:nvPr/>
          </p:nvSpPr>
          <p:spPr>
            <a:xfrm>
              <a:off x="285750" y="2945947"/>
              <a:ext cx="3200851" cy="211902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8" name="Picture 4" descr="https://2.bp.blogspot.com/-7sZ5kNJbHIE/VGX8vldI7SI/AAAAAAAApME/kO12Q972zmA/s800/tsutenkaku_osaka.png">
              <a:extLst>
                <a:ext uri="{FF2B5EF4-FFF2-40B4-BE49-F238E27FC236}">
                  <a16:creationId xmlns:a16="http://schemas.microsoft.com/office/drawing/2014/main" id="{DD72B13B-4405-4173-87B2-6F8029FA80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19" y="3032387"/>
              <a:ext cx="1563518" cy="2033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06AC58C-7F12-4591-8C40-72004018CDCC}"/>
                </a:ext>
              </a:extLst>
            </p:cNvPr>
            <p:cNvCxnSpPr/>
            <p:nvPr/>
          </p:nvCxnSpPr>
          <p:spPr>
            <a:xfrm flipV="1">
              <a:off x="1239668" y="3175446"/>
              <a:ext cx="1219200" cy="295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CF1FCD2C-C79C-42C4-AC75-A07E48054227}"/>
                </a:ext>
              </a:extLst>
            </p:cNvPr>
            <p:cNvCxnSpPr>
              <a:cxnSpLocks/>
            </p:cNvCxnSpPr>
            <p:nvPr/>
          </p:nvCxnSpPr>
          <p:spPr>
            <a:xfrm>
              <a:off x="1215488" y="3961594"/>
              <a:ext cx="1217759" cy="287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8EE1D5D1-988F-4636-A973-0BC9516DB3EF}"/>
                </a:ext>
              </a:extLst>
            </p:cNvPr>
            <p:cNvSpPr txBox="1"/>
            <p:nvPr/>
          </p:nvSpPr>
          <p:spPr>
            <a:xfrm rot="21146353">
              <a:off x="1404749" y="3198092"/>
              <a:ext cx="1814500" cy="895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もはや</a:t>
              </a:r>
              <a:endParaRPr kumimoji="1" lang="en-US" altLang="ja-JP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  <a:p>
              <a:r>
                <a:rPr lang="ja-JP" altLang="en-US" sz="9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たかない</a:t>
              </a:r>
              <a:endPara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95BBD9D-06A4-446B-BDDE-24DA88267DB0}"/>
              </a:ext>
            </a:extLst>
          </p:cNvPr>
          <p:cNvSpPr/>
          <p:nvPr/>
        </p:nvSpPr>
        <p:spPr>
          <a:xfrm>
            <a:off x="2038453" y="4171404"/>
            <a:ext cx="297063" cy="2222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1A2FE91-E7A7-497F-8D91-AF9F83A6936B}"/>
              </a:ext>
            </a:extLst>
          </p:cNvPr>
          <p:cNvSpPr/>
          <p:nvPr/>
        </p:nvSpPr>
        <p:spPr>
          <a:xfrm>
            <a:off x="2524789" y="4320544"/>
            <a:ext cx="167736" cy="1254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11AE2DC5-F396-47E6-98F6-315E0FDCA76A}"/>
              </a:ext>
            </a:extLst>
          </p:cNvPr>
          <p:cNvGrpSpPr/>
          <p:nvPr/>
        </p:nvGrpSpPr>
        <p:grpSpPr>
          <a:xfrm>
            <a:off x="7631711" y="3318000"/>
            <a:ext cx="1012983" cy="1669120"/>
            <a:chOff x="7631711" y="3460157"/>
            <a:chExt cx="1012983" cy="1669120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F1F7635-F1B4-4CA0-9D94-BE0035ABA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631711" y="3460157"/>
              <a:ext cx="1012983" cy="1669120"/>
            </a:xfrm>
            <a:prstGeom prst="rect">
              <a:avLst/>
            </a:prstGeom>
          </p:spPr>
        </p:pic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092CC0DA-378A-4295-8D01-909D4B4E9D8F}"/>
                </a:ext>
              </a:extLst>
            </p:cNvPr>
            <p:cNvSpPr/>
            <p:nvPr/>
          </p:nvSpPr>
          <p:spPr>
            <a:xfrm>
              <a:off x="8248649" y="3460157"/>
              <a:ext cx="79819" cy="1355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CD55C51C-31C9-49FD-B6AC-29C39410E696}"/>
                </a:ext>
              </a:extLst>
            </p:cNvPr>
            <p:cNvSpPr/>
            <p:nvPr/>
          </p:nvSpPr>
          <p:spPr>
            <a:xfrm>
              <a:off x="7646000" y="4993746"/>
              <a:ext cx="972000" cy="1355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E45E12C-8851-482B-9A78-AFEEB457CDEC}"/>
              </a:ext>
            </a:extLst>
          </p:cNvPr>
          <p:cNvSpPr/>
          <p:nvPr/>
        </p:nvSpPr>
        <p:spPr>
          <a:xfrm>
            <a:off x="6943244" y="6467991"/>
            <a:ext cx="321403" cy="23125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吹き出し: 円形 45">
            <a:extLst>
              <a:ext uri="{FF2B5EF4-FFF2-40B4-BE49-F238E27FC236}">
                <a16:creationId xmlns:a16="http://schemas.microsoft.com/office/drawing/2014/main" id="{2C3E2ED4-4ECD-4EC0-B0F9-052F1F25E400}"/>
              </a:ext>
            </a:extLst>
          </p:cNvPr>
          <p:cNvSpPr/>
          <p:nvPr/>
        </p:nvSpPr>
        <p:spPr>
          <a:xfrm>
            <a:off x="1367735" y="5624147"/>
            <a:ext cx="1157053" cy="625396"/>
          </a:xfrm>
          <a:prstGeom prst="wedgeEllipseCallout">
            <a:avLst>
              <a:gd name="adj1" fmla="val -54096"/>
              <a:gd name="adj2" fmla="val 384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7FC2DAD7-DFBF-47F1-AE25-06007ED41B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7718" y="5758641"/>
            <a:ext cx="287502" cy="411651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1A542D4-53E4-4A3B-AC48-6038C8FA1727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52625" y="5650239"/>
            <a:ext cx="385828" cy="36829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1B71FDC-0A78-45FE-9F29-9F20C3AB746F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43684" y="5847945"/>
            <a:ext cx="614732" cy="153683"/>
          </a:xfrm>
          <a:prstGeom prst="rect">
            <a:avLst/>
          </a:prstGeom>
        </p:spPr>
      </p:pic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A6E946C8-D0D3-4555-B5EE-6C32F8B7D51F}"/>
              </a:ext>
            </a:extLst>
          </p:cNvPr>
          <p:cNvCxnSpPr>
            <a:cxnSpLocks/>
          </p:cNvCxnSpPr>
          <p:nvPr/>
        </p:nvCxnSpPr>
        <p:spPr>
          <a:xfrm flipH="1">
            <a:off x="2213198" y="5650239"/>
            <a:ext cx="196635" cy="2103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534205E-527C-4493-B5DE-34F81A6E34C5}"/>
              </a:ext>
            </a:extLst>
          </p:cNvPr>
          <p:cNvCxnSpPr>
            <a:cxnSpLocks/>
          </p:cNvCxnSpPr>
          <p:nvPr/>
        </p:nvCxnSpPr>
        <p:spPr>
          <a:xfrm>
            <a:off x="2407452" y="5650239"/>
            <a:ext cx="117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164CFDB-AEBA-4E19-8FCB-2A2B6B9600AB}"/>
              </a:ext>
            </a:extLst>
          </p:cNvPr>
          <p:cNvSpPr txBox="1"/>
          <p:nvPr/>
        </p:nvSpPr>
        <p:spPr>
          <a:xfrm>
            <a:off x="2506793" y="5506005"/>
            <a:ext cx="135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カーソルを合わせると</a:t>
            </a:r>
            <a:endParaRPr kumimoji="1" lang="en-US" altLang="ja-JP" sz="900" dirty="0"/>
          </a:p>
          <a:p>
            <a:r>
              <a:rPr kumimoji="1" lang="ja-JP" altLang="en-US" sz="900" dirty="0"/>
              <a:t>色の詳細が表示される</a:t>
            </a: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9205A4E4-1560-42E4-857D-DEE0B48334AB}"/>
              </a:ext>
            </a:extLst>
          </p:cNvPr>
          <p:cNvCxnSpPr/>
          <p:nvPr/>
        </p:nvCxnSpPr>
        <p:spPr>
          <a:xfrm flipH="1">
            <a:off x="8124825" y="3453531"/>
            <a:ext cx="163957" cy="13980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2418E1F-9133-4B73-B31F-5CE7ECCC24FE}"/>
              </a:ext>
            </a:extLst>
          </p:cNvPr>
          <p:cNvSpPr/>
          <p:nvPr/>
        </p:nvSpPr>
        <p:spPr>
          <a:xfrm>
            <a:off x="1994202" y="4136339"/>
            <a:ext cx="402435" cy="31220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47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617C4F-81FB-4FD3-BF24-BA2C1CB86AF6}"/>
              </a:ext>
            </a:extLst>
          </p:cNvPr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4AAEA9E-3757-47A2-A647-1D096A98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585" y="-107342"/>
            <a:ext cx="6104060" cy="856526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</a:rPr>
              <a:t>練習問題２</a:t>
            </a:r>
            <a:r>
              <a:rPr lang="en-US" altLang="ja-JP" sz="3600" b="0" dirty="0">
                <a:solidFill>
                  <a:schemeClr val="bg1"/>
                </a:solidFill>
              </a:rPr>
              <a:t> </a:t>
            </a:r>
            <a:r>
              <a:rPr lang="en-US" altLang="ja-JP" sz="3200" b="0" dirty="0">
                <a:solidFill>
                  <a:schemeClr val="bg1"/>
                </a:solidFill>
              </a:rPr>
              <a:t>(5</a:t>
            </a:r>
            <a:r>
              <a:rPr lang="ja-JP" altLang="en-US" sz="3200" b="0" dirty="0">
                <a:solidFill>
                  <a:schemeClr val="bg1"/>
                </a:solidFill>
              </a:rPr>
              <a:t>～</a:t>
            </a:r>
            <a:r>
              <a:rPr lang="en-US" altLang="ja-JP" sz="3200" b="0" dirty="0">
                <a:solidFill>
                  <a:schemeClr val="bg1"/>
                </a:solidFill>
              </a:rPr>
              <a:t>10</a:t>
            </a:r>
            <a:r>
              <a:rPr lang="ja-JP" altLang="en-US" sz="3200" b="0" dirty="0">
                <a:solidFill>
                  <a:schemeClr val="bg1"/>
                </a:solidFill>
              </a:rPr>
              <a:t>分</a:t>
            </a:r>
            <a:r>
              <a:rPr lang="en-US" altLang="ja-JP" sz="3200" b="0" dirty="0">
                <a:solidFill>
                  <a:schemeClr val="bg1"/>
                </a:solidFill>
              </a:rPr>
              <a:t>)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294E012-01C7-480C-BC39-D505DA7F2111}"/>
              </a:ext>
            </a:extLst>
          </p:cNvPr>
          <p:cNvSpPr txBox="1"/>
          <p:nvPr/>
        </p:nvSpPr>
        <p:spPr>
          <a:xfrm>
            <a:off x="0" y="2481291"/>
            <a:ext cx="96452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点線より下の一文を素材として配色してみましょう。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の法則に沿って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次スライドのフォントの色を変更してください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①～③の記号も対象です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9E3B16EB-2DD9-40D8-B01B-3FB8D8962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64" y="2832274"/>
            <a:ext cx="6472293" cy="111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9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650" y="21554"/>
            <a:ext cx="7886700" cy="585115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solidFill>
                  <a:schemeClr val="bg1"/>
                </a:solidFill>
              </a:rPr>
              <a:t>練習問題２</a:t>
            </a:r>
            <a:r>
              <a:rPr lang="en-US" altLang="ja-JP" sz="4000" b="0" dirty="0">
                <a:solidFill>
                  <a:schemeClr val="bg1"/>
                </a:solidFill>
              </a:rPr>
              <a:t> </a:t>
            </a:r>
            <a:r>
              <a:rPr lang="en-US" altLang="ja-JP" sz="3600" b="0" dirty="0">
                <a:solidFill>
                  <a:schemeClr val="bg1"/>
                </a:solidFill>
              </a:rPr>
              <a:t>(5</a:t>
            </a:r>
            <a:r>
              <a:rPr lang="ja-JP" altLang="en-US" sz="3600" b="0" dirty="0">
                <a:solidFill>
                  <a:schemeClr val="bg1"/>
                </a:solidFill>
              </a:rPr>
              <a:t>～</a:t>
            </a:r>
            <a:r>
              <a:rPr lang="en-US" altLang="ja-JP" sz="3600" b="0" dirty="0">
                <a:solidFill>
                  <a:schemeClr val="bg1"/>
                </a:solidFill>
              </a:rPr>
              <a:t>10</a:t>
            </a:r>
            <a:r>
              <a:rPr lang="ja-JP" altLang="en-US" sz="3600" b="0" dirty="0">
                <a:solidFill>
                  <a:schemeClr val="bg1"/>
                </a:solidFill>
              </a:rPr>
              <a:t>分</a:t>
            </a:r>
            <a:r>
              <a:rPr lang="en-US" altLang="ja-JP" sz="3600" b="0" dirty="0">
                <a:solidFill>
                  <a:schemeClr val="bg1"/>
                </a:solidFill>
              </a:rPr>
              <a:t>)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0B375F-B7BC-4BD6-9330-9B7BF9E1EDE5}"/>
              </a:ext>
            </a:extLst>
          </p:cNvPr>
          <p:cNvSpPr txBox="1"/>
          <p:nvPr/>
        </p:nvSpPr>
        <p:spPr>
          <a:xfrm>
            <a:off x="3578809" y="2389903"/>
            <a:ext cx="172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+mn-ea"/>
              </a:rPr>
              <a:t>通天閣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133B4A-0A30-4A24-B9D7-29FC4A257D65}"/>
              </a:ext>
            </a:extLst>
          </p:cNvPr>
          <p:cNvSpPr txBox="1"/>
          <p:nvPr/>
        </p:nvSpPr>
        <p:spPr>
          <a:xfrm>
            <a:off x="3919772" y="3209842"/>
            <a:ext cx="544553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通天閣は大阪の新世界に位置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建設地である新世界のモデル地はパリ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エッフェル塔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にならって建設された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らしい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84E8196-C851-4C8B-B28F-0FA2B43E0EEF}"/>
              </a:ext>
            </a:extLst>
          </p:cNvPr>
          <p:cNvGrpSpPr/>
          <p:nvPr/>
        </p:nvGrpSpPr>
        <p:grpSpPr>
          <a:xfrm>
            <a:off x="0" y="2476944"/>
            <a:ext cx="3424182" cy="2120285"/>
            <a:chOff x="62419" y="2945947"/>
            <a:chExt cx="3424182" cy="2120285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921C4BE5-10CD-475B-9E21-AEA401E3BA25}"/>
                </a:ext>
              </a:extLst>
            </p:cNvPr>
            <p:cNvSpPr/>
            <p:nvPr/>
          </p:nvSpPr>
          <p:spPr>
            <a:xfrm>
              <a:off x="285750" y="2945947"/>
              <a:ext cx="3200851" cy="211902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" name="Picture 4" descr="https://2.bp.blogspot.com/-7sZ5kNJbHIE/VGX8vldI7SI/AAAAAAAApME/kO12Q972zmA/s800/tsutenkaku_osaka.png">
              <a:extLst>
                <a:ext uri="{FF2B5EF4-FFF2-40B4-BE49-F238E27FC236}">
                  <a16:creationId xmlns:a16="http://schemas.microsoft.com/office/drawing/2014/main" id="{F63BC339-9452-46C0-BD08-4BFE7B18E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19" y="3032387"/>
              <a:ext cx="1563518" cy="2033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87644AED-2E98-42F0-86FE-A73BC5EF79A4}"/>
                </a:ext>
              </a:extLst>
            </p:cNvPr>
            <p:cNvCxnSpPr/>
            <p:nvPr/>
          </p:nvCxnSpPr>
          <p:spPr>
            <a:xfrm flipV="1">
              <a:off x="1239668" y="3175446"/>
              <a:ext cx="1219200" cy="295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B4DB7CA-30C5-49A8-8C68-19B5A1256AC4}"/>
                </a:ext>
              </a:extLst>
            </p:cNvPr>
            <p:cNvCxnSpPr>
              <a:cxnSpLocks/>
            </p:cNvCxnSpPr>
            <p:nvPr/>
          </p:nvCxnSpPr>
          <p:spPr>
            <a:xfrm>
              <a:off x="1215488" y="3961594"/>
              <a:ext cx="1217759" cy="287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DF8B91D-9492-4A1E-ADB6-9AA4AEF78750}"/>
                </a:ext>
              </a:extLst>
            </p:cNvPr>
            <p:cNvSpPr txBox="1"/>
            <p:nvPr/>
          </p:nvSpPr>
          <p:spPr>
            <a:xfrm rot="21146353">
              <a:off x="1404749" y="3322448"/>
              <a:ext cx="18145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もはや</a:t>
              </a:r>
              <a:endPara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  <a:p>
              <a:r>
                <a:rPr lang="ja-JP" altLang="en-US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たかない</a:t>
              </a:r>
              <a:endPara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B70DD421-3958-4C82-B52A-94671CB93A12}"/>
              </a:ext>
            </a:extLst>
          </p:cNvPr>
          <p:cNvSpPr/>
          <p:nvPr/>
        </p:nvSpPr>
        <p:spPr>
          <a:xfrm>
            <a:off x="3578809" y="3324095"/>
            <a:ext cx="340964" cy="33097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935F5555-4E03-487D-8E67-283AD01C95CB}"/>
              </a:ext>
            </a:extLst>
          </p:cNvPr>
          <p:cNvSpPr/>
          <p:nvPr/>
        </p:nvSpPr>
        <p:spPr>
          <a:xfrm>
            <a:off x="3578809" y="3779999"/>
            <a:ext cx="340964" cy="33097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AE8301AE-A942-407E-8B32-9088D1F7A0AD}"/>
              </a:ext>
            </a:extLst>
          </p:cNvPr>
          <p:cNvSpPr/>
          <p:nvPr/>
        </p:nvSpPr>
        <p:spPr>
          <a:xfrm>
            <a:off x="3578809" y="4233255"/>
            <a:ext cx="340964" cy="33097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91196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537FC0EA-FAA9-4BBA-BE1C-BB22787C9B5C}"/>
              </a:ext>
            </a:extLst>
          </p:cNvPr>
          <p:cNvSpPr txBox="1">
            <a:spLocks/>
          </p:cNvSpPr>
          <p:nvPr/>
        </p:nvSpPr>
        <p:spPr>
          <a:xfrm>
            <a:off x="0" y="-124928"/>
            <a:ext cx="7886700" cy="856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</a:rPr>
              <a:t>練習問題３</a:t>
            </a:r>
            <a:r>
              <a:rPr lang="en-US" altLang="ja-JP" sz="2800" b="0" dirty="0">
                <a:solidFill>
                  <a:schemeClr val="bg1"/>
                </a:solidFill>
              </a:rPr>
              <a:t>(10</a:t>
            </a:r>
            <a:r>
              <a:rPr lang="ja-JP" altLang="en-US" sz="2800" b="0" dirty="0">
                <a:solidFill>
                  <a:schemeClr val="bg1"/>
                </a:solidFill>
              </a:rPr>
              <a:t>分～</a:t>
            </a:r>
            <a:r>
              <a:rPr lang="en-US" altLang="ja-JP" sz="2800" b="0" dirty="0">
                <a:solidFill>
                  <a:schemeClr val="bg1"/>
                </a:solidFill>
              </a:rPr>
              <a:t>20</a:t>
            </a:r>
            <a:r>
              <a:rPr lang="ja-JP" altLang="en-US" sz="2800" b="0" dirty="0">
                <a:solidFill>
                  <a:schemeClr val="bg1"/>
                </a:solidFill>
              </a:rPr>
              <a:t>分</a:t>
            </a:r>
            <a:r>
              <a:rPr lang="en-US" altLang="ja-JP" sz="2800" b="0" dirty="0">
                <a:solidFill>
                  <a:schemeClr val="bg1"/>
                </a:solidFill>
              </a:rPr>
              <a:t>)</a:t>
            </a:r>
            <a:endParaRPr lang="ja-JP" altLang="en-US" sz="3600" b="0" dirty="0">
              <a:solidFill>
                <a:schemeClr val="bg1"/>
              </a:solidFill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58D7180F-FFA5-42B7-A70F-16AC9EB5B213}"/>
              </a:ext>
            </a:extLst>
          </p:cNvPr>
          <p:cNvSpPr txBox="1">
            <a:spLocks/>
          </p:cNvSpPr>
          <p:nvPr/>
        </p:nvSpPr>
        <p:spPr>
          <a:xfrm>
            <a:off x="437731" y="453953"/>
            <a:ext cx="7886700" cy="2467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200" dirty="0">
                <a:solidFill>
                  <a:sysClr val="windowText" lastClr="000000"/>
                </a:solidFill>
              </a:rPr>
              <a:t>エッフェル塔と通天閣のように</a:t>
            </a:r>
            <a:endParaRPr lang="en-US" altLang="ja-JP" sz="32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ja-JP" sz="3200" dirty="0">
                <a:solidFill>
                  <a:sysClr val="windowText" lastClr="000000"/>
                </a:solidFill>
              </a:rPr>
              <a:t>“</a:t>
            </a:r>
            <a:r>
              <a:rPr lang="ja-JP" altLang="en-US" sz="3200" dirty="0">
                <a:solidFill>
                  <a:sysClr val="windowText" lastClr="000000"/>
                </a:solidFill>
              </a:rPr>
              <a:t>対</a:t>
            </a:r>
            <a:r>
              <a:rPr lang="en-US" altLang="ja-JP" sz="3200" dirty="0">
                <a:solidFill>
                  <a:sysClr val="windowText" lastClr="000000"/>
                </a:solidFill>
              </a:rPr>
              <a:t>”</a:t>
            </a:r>
            <a:r>
              <a:rPr lang="ja-JP" altLang="en-US" sz="3200" dirty="0">
                <a:solidFill>
                  <a:sysClr val="windowText" lastClr="000000"/>
                </a:solidFill>
              </a:rPr>
              <a:t>になる関係や</a:t>
            </a:r>
            <a:r>
              <a:rPr lang="en-US" altLang="ja-JP" sz="3200" dirty="0">
                <a:solidFill>
                  <a:sysClr val="windowText" lastClr="000000"/>
                </a:solidFill>
              </a:rPr>
              <a:t>”</a:t>
            </a:r>
            <a:r>
              <a:rPr lang="ja-JP" altLang="en-US" sz="3200" dirty="0">
                <a:solidFill>
                  <a:sysClr val="windowText" lastClr="000000"/>
                </a:solidFill>
              </a:rPr>
              <a:t>２つで１つ</a:t>
            </a:r>
            <a:r>
              <a:rPr lang="en-US" altLang="ja-JP" sz="3200" dirty="0">
                <a:solidFill>
                  <a:sysClr val="windowText" lastClr="000000"/>
                </a:solidFill>
              </a:rPr>
              <a:t>”</a:t>
            </a:r>
            <a:r>
              <a:rPr lang="ja-JP" altLang="en-US" sz="3200" dirty="0" err="1">
                <a:solidFill>
                  <a:sysClr val="windowText" lastClr="000000"/>
                </a:solidFill>
              </a:rPr>
              <a:t>のような</a:t>
            </a:r>
            <a:endParaRPr lang="en-US" altLang="ja-JP" sz="32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3200" dirty="0">
                <a:solidFill>
                  <a:sysClr val="windowText" lastClr="000000"/>
                </a:solidFill>
              </a:rPr>
              <a:t>題材でグルーピングを作成してみましょう。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1D6FCF10-CA89-424D-9BA2-46D1E179E171}"/>
              </a:ext>
            </a:extLst>
          </p:cNvPr>
          <p:cNvSpPr txBox="1">
            <a:spLocks/>
          </p:cNvSpPr>
          <p:nvPr/>
        </p:nvSpPr>
        <p:spPr>
          <a:xfrm>
            <a:off x="1040007" y="3306685"/>
            <a:ext cx="7886700" cy="28389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100" dirty="0">
                <a:solidFill>
                  <a:sysClr val="windowText" lastClr="000000"/>
                </a:solidFill>
              </a:rPr>
              <a:t>　画像はインターネットから検索して画像のコピー⇒貼り付け</a:t>
            </a:r>
            <a:endParaRPr lang="en-US" altLang="ja-JP" sz="31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2600" dirty="0">
                <a:solidFill>
                  <a:sysClr val="windowText" lastClr="000000"/>
                </a:solidFill>
              </a:rPr>
              <a:t>　（今回は保存しない練習なので著作権を気にしないで</a:t>
            </a:r>
            <a:r>
              <a:rPr lang="en-US" altLang="ja-JP" sz="2600" dirty="0">
                <a:solidFill>
                  <a:sysClr val="windowText" lastClr="000000"/>
                </a:solidFill>
              </a:rPr>
              <a:t>OK</a:t>
            </a:r>
            <a:r>
              <a:rPr lang="ja-JP" altLang="en-US" sz="2600" dirty="0">
                <a:solidFill>
                  <a:sysClr val="windowText" lastClr="000000"/>
                </a:solidFill>
              </a:rPr>
              <a:t>です）</a:t>
            </a:r>
            <a:endParaRPr lang="en-US" altLang="ja-JP" sz="26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endParaRPr lang="en-US" altLang="ja-JP" sz="20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endParaRPr lang="en-US" altLang="ja-JP" sz="20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24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3100" dirty="0">
                <a:solidFill>
                  <a:sysClr val="windowText" lastClr="000000"/>
                </a:solidFill>
              </a:rPr>
              <a:t>説明文は</a:t>
            </a:r>
            <a:r>
              <a:rPr lang="en-US" altLang="ja-JP" sz="3100" dirty="0">
                <a:solidFill>
                  <a:sysClr val="windowText" lastClr="000000"/>
                </a:solidFill>
              </a:rPr>
              <a:t>Wiki</a:t>
            </a:r>
            <a:r>
              <a:rPr lang="ja-JP" altLang="en-US" sz="3100" dirty="0">
                <a:solidFill>
                  <a:sysClr val="windowText" lastClr="000000"/>
                </a:solidFill>
              </a:rPr>
              <a:t>を参考にするか自作でサクッと入力</a:t>
            </a:r>
            <a:endParaRPr lang="en-US" altLang="ja-JP" sz="24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endParaRPr lang="en-US" altLang="ja-JP" sz="24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endParaRPr lang="en-US" altLang="ja-JP" sz="24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24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2600" dirty="0">
                <a:solidFill>
                  <a:sysClr val="windowText" lastClr="000000"/>
                </a:solidFill>
              </a:rPr>
              <a:t>２つのタイトルは</a:t>
            </a:r>
            <a:r>
              <a:rPr lang="en-US" altLang="ja-JP" sz="2600" dirty="0">
                <a:solidFill>
                  <a:sysClr val="windowText" lastClr="000000"/>
                </a:solidFill>
              </a:rPr>
              <a:t>28~32pt</a:t>
            </a:r>
            <a:r>
              <a:rPr lang="ja-JP" altLang="en-US" sz="2600" dirty="0">
                <a:solidFill>
                  <a:sysClr val="windowText" lastClr="000000"/>
                </a:solidFill>
              </a:rPr>
              <a:t>のフォント、紹介文は</a:t>
            </a:r>
            <a:r>
              <a:rPr lang="en-US" altLang="ja-JP" sz="2600" dirty="0">
                <a:solidFill>
                  <a:sysClr val="windowText" lastClr="000000"/>
                </a:solidFill>
              </a:rPr>
              <a:t>18~20pt</a:t>
            </a:r>
            <a:r>
              <a:rPr lang="ja-JP" altLang="en-US" sz="2600" dirty="0" err="1">
                <a:solidFill>
                  <a:sysClr val="windowText" lastClr="000000"/>
                </a:solidFill>
              </a:rPr>
              <a:t>ぐらい</a:t>
            </a:r>
            <a:r>
              <a:rPr lang="ja-JP" altLang="en-US" sz="2600" dirty="0">
                <a:solidFill>
                  <a:sysClr val="windowText" lastClr="000000"/>
                </a:solidFill>
              </a:rPr>
              <a:t>で</a:t>
            </a:r>
            <a:endParaRPr lang="en-US" altLang="ja-JP" sz="26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2600" dirty="0">
                <a:solidFill>
                  <a:sysClr val="windowText" lastClr="000000"/>
                </a:solidFill>
              </a:rPr>
              <a:t>　作成しましょう。</a:t>
            </a:r>
            <a:endParaRPr lang="en-US" altLang="ja-JP" sz="2600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</a:pPr>
            <a:r>
              <a:rPr lang="ja-JP" altLang="en-US" sz="2400" dirty="0">
                <a:solidFill>
                  <a:sysClr val="windowText" lastClr="000000"/>
                </a:solidFill>
              </a:rPr>
              <a:t>　</a:t>
            </a:r>
            <a:r>
              <a:rPr lang="en-US" altLang="ja-JP" sz="2400" dirty="0">
                <a:solidFill>
                  <a:sysClr val="windowText" lastClr="000000"/>
                </a:solidFill>
              </a:rPr>
              <a:t>(</a:t>
            </a:r>
            <a:r>
              <a:rPr lang="ja-JP" altLang="en-US" sz="2400" dirty="0">
                <a:solidFill>
                  <a:sysClr val="windowText" lastClr="000000"/>
                </a:solidFill>
              </a:rPr>
              <a:t>メイリオ推奨ですが、題材に沿ってフォントは変更していただいて構いません</a:t>
            </a:r>
            <a:r>
              <a:rPr lang="en-US" altLang="ja-JP" sz="2400" dirty="0">
                <a:solidFill>
                  <a:sysClr val="windowText" lastClr="000000"/>
                </a:solidFill>
              </a:rPr>
              <a:t>)</a:t>
            </a:r>
            <a:endParaRPr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D51E0CC4-3BE2-4F76-9A3C-47C36CC68164}"/>
              </a:ext>
            </a:extLst>
          </p:cNvPr>
          <p:cNvSpPr/>
          <p:nvPr/>
        </p:nvSpPr>
        <p:spPr>
          <a:xfrm>
            <a:off x="691978" y="3253520"/>
            <a:ext cx="498754" cy="51143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１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069197E5-920D-4083-BEA5-487F9C848234}"/>
              </a:ext>
            </a:extLst>
          </p:cNvPr>
          <p:cNvSpPr/>
          <p:nvPr/>
        </p:nvSpPr>
        <p:spPr>
          <a:xfrm>
            <a:off x="691978" y="4149499"/>
            <a:ext cx="498754" cy="51143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２</a:t>
            </a:r>
            <a:endParaRPr kumimoji="1" lang="ja-JP" altLang="en-US" sz="2800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2478604-F57D-49FF-A050-82C079C6CD56}"/>
              </a:ext>
            </a:extLst>
          </p:cNvPr>
          <p:cNvSpPr/>
          <p:nvPr/>
        </p:nvSpPr>
        <p:spPr>
          <a:xfrm>
            <a:off x="691978" y="5046637"/>
            <a:ext cx="498754" cy="51143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12366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650" y="21554"/>
            <a:ext cx="7886700" cy="585115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solidFill>
                  <a:schemeClr val="bg1"/>
                </a:solidFill>
              </a:rPr>
              <a:t>練習問題３</a:t>
            </a:r>
            <a:r>
              <a:rPr lang="en-US" altLang="ja-JP" sz="3600" b="0" dirty="0">
                <a:solidFill>
                  <a:schemeClr val="bg1"/>
                </a:solidFill>
              </a:rPr>
              <a:t>(10</a:t>
            </a:r>
            <a:r>
              <a:rPr lang="ja-JP" altLang="en-US" sz="3600" b="0" dirty="0">
                <a:solidFill>
                  <a:schemeClr val="bg1"/>
                </a:solidFill>
              </a:rPr>
              <a:t>分～</a:t>
            </a:r>
            <a:r>
              <a:rPr lang="en-US" altLang="ja-JP" sz="3600" b="0" dirty="0">
                <a:solidFill>
                  <a:schemeClr val="bg1"/>
                </a:solidFill>
              </a:rPr>
              <a:t>20</a:t>
            </a:r>
            <a:r>
              <a:rPr lang="ja-JP" altLang="en-US" sz="3600" b="0" dirty="0">
                <a:solidFill>
                  <a:schemeClr val="bg1"/>
                </a:solidFill>
              </a:rPr>
              <a:t>分</a:t>
            </a:r>
            <a:r>
              <a:rPr lang="en-US" altLang="ja-JP" sz="3600" b="0" dirty="0">
                <a:solidFill>
                  <a:schemeClr val="bg1"/>
                </a:solidFill>
              </a:rPr>
              <a:t>)</a:t>
            </a:r>
            <a:endParaRPr kumimoji="1" lang="ja-JP" altLang="en-US" sz="3600" b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160532-1DCD-49C5-8175-2D24D398F1D1}"/>
              </a:ext>
            </a:extLst>
          </p:cNvPr>
          <p:cNvSpPr/>
          <p:nvPr/>
        </p:nvSpPr>
        <p:spPr>
          <a:xfrm>
            <a:off x="628650" y="1419225"/>
            <a:ext cx="2743200" cy="1657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00BFCC0-B74C-40E8-A206-F40D45FD2516}"/>
              </a:ext>
            </a:extLst>
          </p:cNvPr>
          <p:cNvSpPr/>
          <p:nvPr/>
        </p:nvSpPr>
        <p:spPr>
          <a:xfrm>
            <a:off x="628650" y="4041531"/>
            <a:ext cx="2743200" cy="1657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40DD40-BD66-490F-86B8-7434EBB7D078}"/>
              </a:ext>
            </a:extLst>
          </p:cNvPr>
          <p:cNvSpPr txBox="1"/>
          <p:nvPr/>
        </p:nvSpPr>
        <p:spPr>
          <a:xfrm>
            <a:off x="4257675" y="1419225"/>
            <a:ext cx="417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の説明文をここに入力してください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970726-5C80-4F12-B6E6-594AB8ED272D}"/>
              </a:ext>
            </a:extLst>
          </p:cNvPr>
          <p:cNvSpPr txBox="1"/>
          <p:nvPr/>
        </p:nvSpPr>
        <p:spPr>
          <a:xfrm>
            <a:off x="4257675" y="4041531"/>
            <a:ext cx="417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B</a:t>
            </a:r>
            <a:r>
              <a:rPr kumimoji="1" lang="ja-JP" altLang="en-US" dirty="0"/>
              <a:t>の説明文をここに入力してください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11839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623" y="22210"/>
            <a:ext cx="7886700" cy="585115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+mj-ea"/>
                <a:ea typeface="+mj-ea"/>
              </a:rPr>
              <a:t>練習問題４</a:t>
            </a:r>
            <a:r>
              <a:rPr lang="en-US" altLang="ja-JP" sz="4000" b="0" dirty="0">
                <a:solidFill>
                  <a:schemeClr val="bg1"/>
                </a:solidFill>
              </a:rPr>
              <a:t> </a:t>
            </a:r>
            <a:r>
              <a:rPr lang="en-US" altLang="ja-JP" sz="2700" b="0" dirty="0">
                <a:solidFill>
                  <a:schemeClr val="bg1"/>
                </a:solidFill>
              </a:rPr>
              <a:t>(8</a:t>
            </a:r>
            <a:r>
              <a:rPr lang="ja-JP" altLang="en-US" sz="2700" b="0" dirty="0">
                <a:solidFill>
                  <a:schemeClr val="bg1"/>
                </a:solidFill>
              </a:rPr>
              <a:t>スライド目に作成してください</a:t>
            </a:r>
            <a:r>
              <a:rPr lang="en-US" altLang="ja-JP" sz="2700" b="0" dirty="0">
                <a:solidFill>
                  <a:schemeClr val="bg1"/>
                </a:solidFill>
              </a:rPr>
              <a:t>)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432E9A0-0B7D-40A9-8056-A0997BC4493A}"/>
              </a:ext>
            </a:extLst>
          </p:cNvPr>
          <p:cNvGrpSpPr/>
          <p:nvPr/>
        </p:nvGrpSpPr>
        <p:grpSpPr>
          <a:xfrm>
            <a:off x="142051" y="1711646"/>
            <a:ext cx="3953922" cy="2987549"/>
            <a:chOff x="4817685" y="1528385"/>
            <a:chExt cx="3953922" cy="2987549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1B6FD298-8E8F-4515-A8BA-5F2D0D990394}"/>
                </a:ext>
              </a:extLst>
            </p:cNvPr>
            <p:cNvSpPr/>
            <p:nvPr/>
          </p:nvSpPr>
          <p:spPr>
            <a:xfrm>
              <a:off x="6966620" y="2709244"/>
              <a:ext cx="1804987" cy="1354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FF9EDF64-91EA-4702-9C2F-20D84BC0BEC1}"/>
                </a:ext>
              </a:extLst>
            </p:cNvPr>
            <p:cNvGrpSpPr/>
            <p:nvPr/>
          </p:nvGrpSpPr>
          <p:grpSpPr>
            <a:xfrm>
              <a:off x="4817685" y="1528385"/>
              <a:ext cx="3953922" cy="2987549"/>
              <a:chOff x="4817685" y="1436945"/>
              <a:chExt cx="3953922" cy="2987549"/>
            </a:xfrm>
          </p:grpSpPr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98E6C7F-C7B9-4BC2-ABAD-CB97176CAAA0}"/>
                  </a:ext>
                </a:extLst>
              </p:cNvPr>
              <p:cNvSpPr txBox="1"/>
              <p:nvPr/>
            </p:nvSpPr>
            <p:spPr>
              <a:xfrm>
                <a:off x="4909388" y="1436945"/>
                <a:ext cx="3862219" cy="502702"/>
              </a:xfrm>
              <a:prstGeom prst="homePlate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3200"/>
                  </a:lnSpc>
                </a:pPr>
                <a:r>
                  <a:rPr kumimoji="1" lang="ja-JP" altLang="en-US" sz="2400" b="1" dirty="0">
                    <a:ln w="1270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en-US" altLang="ja-JP" sz="2400" b="1" dirty="0">
                    <a:ln w="12700">
                      <a:noFill/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COFFEE</a:t>
                </a:r>
                <a:r>
                  <a:rPr kumimoji="1" lang="ja-JP" altLang="en-US" sz="2400" b="1" dirty="0">
                    <a:ln w="12700">
                      <a:noFill/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en-US" altLang="ja-JP" sz="2400" b="1" dirty="0">
                    <a:ln w="12700">
                      <a:noFill/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BLEAK</a:t>
                </a:r>
                <a:endParaRPr kumimoji="1" lang="ja-JP" altLang="en-US" sz="2400" b="1" dirty="0">
                  <a:ln w="12700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DA958CE8-BDC9-4BF5-BEBD-F1333DEE3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9890" y="2621947"/>
                <a:ext cx="1816625" cy="1350169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70B6996F-75C1-4658-B434-E78D7AF59B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89803" y="2627330"/>
                <a:ext cx="1022450" cy="1322846"/>
              </a:xfrm>
              <a:prstGeom prst="rect">
                <a:avLst/>
              </a:prstGeom>
            </p:spPr>
          </p:pic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415C446-6DB9-4D2E-A749-D47804E32CF9}"/>
                  </a:ext>
                </a:extLst>
              </p:cNvPr>
              <p:cNvSpPr txBox="1"/>
              <p:nvPr/>
            </p:nvSpPr>
            <p:spPr>
              <a:xfrm>
                <a:off x="4817685" y="4047575"/>
                <a:ext cx="5257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/>
                  <a:t>1</a:t>
                </a:r>
                <a:endParaRPr kumimoji="1" lang="ja-JP" altLang="en-US" dirty="0"/>
              </a:p>
            </p:txBody>
          </p: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BB7B14F7-97C6-4146-9C21-045F54C505F9}"/>
                  </a:ext>
                </a:extLst>
              </p:cNvPr>
              <p:cNvCxnSpPr/>
              <p:nvPr/>
            </p:nvCxnSpPr>
            <p:spPr>
              <a:xfrm>
                <a:off x="5080566" y="4083898"/>
                <a:ext cx="0" cy="28800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91FF89C-DC7A-4E02-9E61-76833A70744C}"/>
                  </a:ext>
                </a:extLst>
              </p:cNvPr>
              <p:cNvSpPr txBox="1"/>
              <p:nvPr/>
            </p:nvSpPr>
            <p:spPr>
              <a:xfrm>
                <a:off x="6882704" y="4055162"/>
                <a:ext cx="5257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/>
                  <a:t>2</a:t>
                </a:r>
                <a:endParaRPr kumimoji="1" lang="ja-JP" altLang="en-US" dirty="0"/>
              </a:p>
            </p:txBody>
          </p: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E6D297BB-499A-4A50-85D9-06F947BAE51C}"/>
                  </a:ext>
                </a:extLst>
              </p:cNvPr>
              <p:cNvCxnSpPr/>
              <p:nvPr/>
            </p:nvCxnSpPr>
            <p:spPr>
              <a:xfrm>
                <a:off x="7145585" y="4095828"/>
                <a:ext cx="0" cy="28800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F2C746-5940-42B6-AAAA-539B4162C5FE}"/>
              </a:ext>
            </a:extLst>
          </p:cNvPr>
          <p:cNvSpPr txBox="1"/>
          <p:nvPr/>
        </p:nvSpPr>
        <p:spPr>
          <a:xfrm>
            <a:off x="466703" y="4370529"/>
            <a:ext cx="1229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HOT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2D87F2-8125-4501-8153-2C272205503D}"/>
              </a:ext>
            </a:extLst>
          </p:cNvPr>
          <p:cNvSpPr txBox="1"/>
          <p:nvPr/>
        </p:nvSpPr>
        <p:spPr>
          <a:xfrm>
            <a:off x="2494011" y="4370529"/>
            <a:ext cx="1113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COLD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5A21654-1FEC-445B-B2D2-3D19AB106C9D}"/>
              </a:ext>
            </a:extLst>
          </p:cNvPr>
          <p:cNvSpPr txBox="1"/>
          <p:nvPr/>
        </p:nvSpPr>
        <p:spPr>
          <a:xfrm>
            <a:off x="551043" y="4774654"/>
            <a:ext cx="1811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冬は心までぬくもるホットコーヒーで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44D2A2-E6DF-4DC7-ACD8-2D0EC63885ED}"/>
              </a:ext>
            </a:extLst>
          </p:cNvPr>
          <p:cNvSpPr txBox="1"/>
          <p:nvPr/>
        </p:nvSpPr>
        <p:spPr>
          <a:xfrm>
            <a:off x="2557923" y="4769772"/>
            <a:ext cx="191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夏は頭がすっきりする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アイスコーヒーが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good!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EED85A-A8A9-4D3C-AC85-F30BD8C7B490}"/>
              </a:ext>
            </a:extLst>
          </p:cNvPr>
          <p:cNvSpPr txBox="1"/>
          <p:nvPr/>
        </p:nvSpPr>
        <p:spPr>
          <a:xfrm>
            <a:off x="4436636" y="686823"/>
            <a:ext cx="4871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左図のように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２つのテーマを用意して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装飾付き見出しを作ってく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ださい。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趣味を存分に発揮しましょう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C518410-DC3D-4F04-ADCA-C57499ABD452}"/>
              </a:ext>
            </a:extLst>
          </p:cNvPr>
          <p:cNvCxnSpPr/>
          <p:nvPr/>
        </p:nvCxnSpPr>
        <p:spPr>
          <a:xfrm>
            <a:off x="5570433" y="2048263"/>
            <a:ext cx="0" cy="3600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5C35FBE-613D-4BC6-BD31-B54D59068981}"/>
              </a:ext>
            </a:extLst>
          </p:cNvPr>
          <p:cNvSpPr/>
          <p:nvPr/>
        </p:nvSpPr>
        <p:spPr>
          <a:xfrm>
            <a:off x="5266000" y="1913078"/>
            <a:ext cx="3601964" cy="6413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54C73D-8C18-4C3B-AE99-24B862DC395D}"/>
              </a:ext>
            </a:extLst>
          </p:cNvPr>
          <p:cNvSpPr txBox="1"/>
          <p:nvPr/>
        </p:nvSpPr>
        <p:spPr>
          <a:xfrm>
            <a:off x="5601538" y="2064049"/>
            <a:ext cx="264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の作りかたのコツ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ACEA13-86B6-4510-872E-D10994ED70F4}"/>
              </a:ext>
            </a:extLst>
          </p:cNvPr>
          <p:cNvGrpSpPr/>
          <p:nvPr/>
        </p:nvGrpSpPr>
        <p:grpSpPr>
          <a:xfrm>
            <a:off x="4536813" y="2793899"/>
            <a:ext cx="2140299" cy="729650"/>
            <a:chOff x="4572000" y="3142421"/>
            <a:chExt cx="2140299" cy="729650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257E6C1C-D162-49B2-AABC-89F77D3CE9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0" y="3142421"/>
              <a:ext cx="2140299" cy="727993"/>
            </a:xfrm>
            <a:prstGeom prst="rect">
              <a:avLst/>
            </a:prstGeom>
          </p:spPr>
        </p:pic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0959EB7B-A0A4-42B3-925A-692C9C58CF18}"/>
                </a:ext>
              </a:extLst>
            </p:cNvPr>
            <p:cNvSpPr/>
            <p:nvPr/>
          </p:nvSpPr>
          <p:spPr>
            <a:xfrm>
              <a:off x="4572000" y="3142421"/>
              <a:ext cx="230981" cy="16480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2640A6E8-EBBD-4996-8C17-B9A6F40C6F3C}"/>
                </a:ext>
              </a:extLst>
            </p:cNvPr>
            <p:cNvSpPr/>
            <p:nvPr/>
          </p:nvSpPr>
          <p:spPr>
            <a:xfrm>
              <a:off x="5433434" y="3312231"/>
              <a:ext cx="212680" cy="33822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DF0BB6A4-2322-47A1-9669-C587EB69204E}"/>
                </a:ext>
              </a:extLst>
            </p:cNvPr>
            <p:cNvSpPr/>
            <p:nvPr/>
          </p:nvSpPr>
          <p:spPr>
            <a:xfrm>
              <a:off x="5635006" y="3753804"/>
              <a:ext cx="132382" cy="11826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9" name="図 28">
            <a:extLst>
              <a:ext uri="{FF2B5EF4-FFF2-40B4-BE49-F238E27FC236}">
                <a16:creationId xmlns:a16="http://schemas.microsoft.com/office/drawing/2014/main" id="{F856566D-AB31-44E4-9EFE-E14652BD41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38498" y="4107870"/>
            <a:ext cx="705957" cy="918928"/>
          </a:xfrm>
          <a:prstGeom prst="rect">
            <a:avLst/>
          </a:prstGeom>
        </p:spPr>
      </p:pic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E3E2A5D-A71B-4DA7-92DE-73C48B139EB7}"/>
              </a:ext>
            </a:extLst>
          </p:cNvPr>
          <p:cNvGrpSpPr/>
          <p:nvPr/>
        </p:nvGrpSpPr>
        <p:grpSpPr>
          <a:xfrm>
            <a:off x="7479125" y="2777333"/>
            <a:ext cx="949493" cy="2259688"/>
            <a:chOff x="7538546" y="2793899"/>
            <a:chExt cx="949493" cy="2259688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1D5AAB6-3181-4FD0-B228-A9D94ED1A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38546" y="2793899"/>
              <a:ext cx="949493" cy="2259688"/>
            </a:xfrm>
            <a:prstGeom prst="rect">
              <a:avLst/>
            </a:prstGeom>
          </p:spPr>
        </p:pic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D28C9371-4A9A-49EA-9FDA-4B37407DD849}"/>
                </a:ext>
              </a:extLst>
            </p:cNvPr>
            <p:cNvSpPr/>
            <p:nvPr/>
          </p:nvSpPr>
          <p:spPr>
            <a:xfrm>
              <a:off x="7554727" y="3138988"/>
              <a:ext cx="497192" cy="1143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FC83480-5C26-43AA-B98F-D3C53D8EEED5}"/>
                </a:ext>
              </a:extLst>
            </p:cNvPr>
            <p:cNvSpPr/>
            <p:nvPr/>
          </p:nvSpPr>
          <p:spPr>
            <a:xfrm>
              <a:off x="7563392" y="4679120"/>
              <a:ext cx="924647" cy="12476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01F2685-CC6A-42BB-8E12-0DD7BBD5C061}"/>
              </a:ext>
            </a:extLst>
          </p:cNvPr>
          <p:cNvSpPr/>
          <p:nvPr/>
        </p:nvSpPr>
        <p:spPr>
          <a:xfrm>
            <a:off x="8443938" y="4107870"/>
            <a:ext cx="700062" cy="787979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0BAE1FE5-B8B8-49D4-AACE-BBF0FE9BABD2}"/>
              </a:ext>
            </a:extLst>
          </p:cNvPr>
          <p:cNvGrpSpPr/>
          <p:nvPr/>
        </p:nvGrpSpPr>
        <p:grpSpPr>
          <a:xfrm>
            <a:off x="4536813" y="5872710"/>
            <a:ext cx="1925922" cy="744343"/>
            <a:chOff x="4679667" y="5827096"/>
            <a:chExt cx="1925922" cy="744343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A0F3E37A-0368-420E-B534-07D890F17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79667" y="5827096"/>
              <a:ext cx="1925922" cy="744343"/>
            </a:xfrm>
            <a:prstGeom prst="rect">
              <a:avLst/>
            </a:prstGeom>
          </p:spPr>
        </p:pic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112D97C-B4AE-4179-8509-FEB8DA70419F}"/>
                </a:ext>
              </a:extLst>
            </p:cNvPr>
            <p:cNvSpPr/>
            <p:nvPr/>
          </p:nvSpPr>
          <p:spPr>
            <a:xfrm>
              <a:off x="4719639" y="5919788"/>
              <a:ext cx="347662" cy="16744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A1AC04A-32E6-4021-9B06-5D417C127B02}"/>
                </a:ext>
              </a:extLst>
            </p:cNvPr>
            <p:cNvSpPr/>
            <p:nvPr/>
          </p:nvSpPr>
          <p:spPr>
            <a:xfrm>
              <a:off x="6000750" y="6115543"/>
              <a:ext cx="590550" cy="32811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922FA30-F0FB-46EF-A58C-5EDE657DFD08}"/>
              </a:ext>
            </a:extLst>
          </p:cNvPr>
          <p:cNvSpPr txBox="1"/>
          <p:nvPr/>
        </p:nvSpPr>
        <p:spPr>
          <a:xfrm>
            <a:off x="4478329" y="3569661"/>
            <a:ext cx="3003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①挿入タブ⇒図形を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クリックして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一本線を選択します。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線を引く際、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Shift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キーを押しながら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引くと真っすぐに引くことができます。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9C17913-FD15-4334-9337-7CACBE293A1C}"/>
              </a:ext>
            </a:extLst>
          </p:cNvPr>
          <p:cNvSpPr txBox="1"/>
          <p:nvPr/>
        </p:nvSpPr>
        <p:spPr>
          <a:xfrm>
            <a:off x="7113906" y="5053165"/>
            <a:ext cx="22572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線の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太さ変更したいときは、　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図形の枠線→太さを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選択して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調整しましょう。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34CE3C3-625D-41FC-B434-40BA03C7CFFE}"/>
              </a:ext>
            </a:extLst>
          </p:cNvPr>
          <p:cNvSpPr txBox="1"/>
          <p:nvPr/>
        </p:nvSpPr>
        <p:spPr>
          <a:xfrm>
            <a:off x="6426045" y="5913065"/>
            <a:ext cx="27155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③線の長さを調整するときは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書式タブ⇒右端にあるサイズ欄で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線の縦横の長さを調節できます。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4B66E69-6B20-4F6B-9305-35579F93DF12}"/>
              </a:ext>
            </a:extLst>
          </p:cNvPr>
          <p:cNvCxnSpPr/>
          <p:nvPr/>
        </p:nvCxnSpPr>
        <p:spPr>
          <a:xfrm flipV="1">
            <a:off x="4436636" y="641021"/>
            <a:ext cx="0" cy="608400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楕円 43">
            <a:extLst>
              <a:ext uri="{FF2B5EF4-FFF2-40B4-BE49-F238E27FC236}">
                <a16:creationId xmlns:a16="http://schemas.microsoft.com/office/drawing/2014/main" id="{9D7B36EC-8FF2-47EF-9475-BEF7A2E1EB56}"/>
              </a:ext>
            </a:extLst>
          </p:cNvPr>
          <p:cNvSpPr/>
          <p:nvPr/>
        </p:nvSpPr>
        <p:spPr>
          <a:xfrm>
            <a:off x="4607865" y="1977023"/>
            <a:ext cx="505434" cy="505434"/>
          </a:xfrm>
          <a:prstGeom prst="ellipse">
            <a:avLst/>
          </a:prstGeom>
          <a:solidFill>
            <a:srgbClr val="C9A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87489F8-8EE0-4871-9844-03539478CFE1}"/>
              </a:ext>
            </a:extLst>
          </p:cNvPr>
          <p:cNvSpPr txBox="1"/>
          <p:nvPr/>
        </p:nvSpPr>
        <p:spPr>
          <a:xfrm>
            <a:off x="4477340" y="1814565"/>
            <a:ext cx="696177" cy="822305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AR P黒丸ＰＯＰ体H" panose="020F0A00000000000000" pitchFamily="50" charset="-128"/>
                <a:ea typeface="AR P黒丸ＰＯＰ体H" panose="020F0A00000000000000" pitchFamily="50" charset="-128"/>
              </a:rPr>
              <a:t>！</a:t>
            </a:r>
          </a:p>
        </p:txBody>
      </p:sp>
      <p:sp>
        <p:nvSpPr>
          <p:cNvPr id="46" name="矢印: 右 45">
            <a:extLst>
              <a:ext uri="{FF2B5EF4-FFF2-40B4-BE49-F238E27FC236}">
                <a16:creationId xmlns:a16="http://schemas.microsoft.com/office/drawing/2014/main" id="{06E4F3C0-AFFE-400E-A47D-240E7462CF77}"/>
              </a:ext>
            </a:extLst>
          </p:cNvPr>
          <p:cNvSpPr/>
          <p:nvPr/>
        </p:nvSpPr>
        <p:spPr>
          <a:xfrm>
            <a:off x="8364737" y="4657257"/>
            <a:ext cx="101802" cy="1143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13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60666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650" y="21554"/>
            <a:ext cx="7886700" cy="585115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+mj-ea"/>
              </a:rPr>
              <a:t>練習問題４</a:t>
            </a:r>
            <a:r>
              <a:rPr lang="en-US" altLang="ja-JP" sz="4000" b="0" dirty="0">
                <a:solidFill>
                  <a:schemeClr val="bg1"/>
                </a:solidFill>
              </a:rPr>
              <a:t> </a:t>
            </a:r>
            <a:r>
              <a:rPr lang="en-US" altLang="ja-JP" sz="3600" b="0" dirty="0">
                <a:solidFill>
                  <a:schemeClr val="bg1"/>
                </a:solidFill>
              </a:rPr>
              <a:t>(10</a:t>
            </a:r>
            <a:r>
              <a:rPr lang="ja-JP" altLang="en-US" sz="3600" b="0" dirty="0">
                <a:solidFill>
                  <a:schemeClr val="bg1"/>
                </a:solidFill>
              </a:rPr>
              <a:t>分～</a:t>
            </a:r>
            <a:r>
              <a:rPr lang="en-US" altLang="ja-JP" sz="3600" b="0" dirty="0">
                <a:solidFill>
                  <a:schemeClr val="bg1"/>
                </a:solidFill>
              </a:rPr>
              <a:t>20</a:t>
            </a:r>
            <a:r>
              <a:rPr lang="ja-JP" altLang="en-US" sz="3600" b="0" dirty="0">
                <a:solidFill>
                  <a:schemeClr val="bg1"/>
                </a:solidFill>
              </a:rPr>
              <a:t>分</a:t>
            </a:r>
            <a:r>
              <a:rPr lang="en-US" altLang="ja-JP" sz="3600" b="0" dirty="0">
                <a:solidFill>
                  <a:schemeClr val="bg1"/>
                </a:solidFill>
              </a:rPr>
              <a:t>)</a:t>
            </a:r>
            <a:endParaRPr kumimoji="1" lang="ja-JP" altLang="en-US" sz="3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3333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3" id="{DE341C31-BA1E-4E8B-A5C9-B39C7AD914E1}" vid="{F1E12F44-375A-4ACC-9CBB-2DCD0D8EAB6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12314</TotalTime>
  <Words>599</Words>
  <Application>Microsoft Office PowerPoint</Application>
  <PresentationFormat>画面に合わせる (4:3)</PresentationFormat>
  <Paragraphs>95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 P黒丸ＰＯＰ体H</vt:lpstr>
      <vt:lpstr>HGS創英角ﾎﾟｯﾌﾟ体</vt:lpstr>
      <vt:lpstr>Meiryo UI</vt:lpstr>
      <vt:lpstr>ＭＳ Ｐゴシック</vt:lpstr>
      <vt:lpstr>メイリオ</vt:lpstr>
      <vt:lpstr>Arial</vt:lpstr>
      <vt:lpstr>Calibri</vt:lpstr>
      <vt:lpstr>Office テーマ</vt:lpstr>
      <vt:lpstr>練習問題１ (5～10分)</vt:lpstr>
      <vt:lpstr>色の抽出の手順</vt:lpstr>
      <vt:lpstr>練習問題２ (5～10分)</vt:lpstr>
      <vt:lpstr>練習問題２ (5～10分)</vt:lpstr>
      <vt:lpstr>PowerPoint プレゼンテーション</vt:lpstr>
      <vt:lpstr>練習問題３(10分～20分)</vt:lpstr>
      <vt:lpstr>練習問題４ (8スライド目に作成してください)</vt:lpstr>
      <vt:lpstr>練習問題４ (10分～20分)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水谷亮</cp:lastModifiedBy>
  <cp:revision>952</cp:revision>
  <cp:lastPrinted>2019-02-18T01:40:50Z</cp:lastPrinted>
  <dcterms:created xsi:type="dcterms:W3CDTF">2018-11-09T00:41:26Z</dcterms:created>
  <dcterms:modified xsi:type="dcterms:W3CDTF">2020-12-24T09:54:17Z</dcterms:modified>
</cp:coreProperties>
</file>